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07" r:id="rId2"/>
    <p:sldId id="262" r:id="rId3"/>
    <p:sldId id="296" r:id="rId4"/>
    <p:sldId id="308" r:id="rId5"/>
    <p:sldId id="285" r:id="rId6"/>
    <p:sldId id="309" r:id="rId7"/>
    <p:sldId id="310" r:id="rId8"/>
    <p:sldId id="311" r:id="rId9"/>
    <p:sldId id="312" r:id="rId10"/>
    <p:sldId id="313" r:id="rId11"/>
    <p:sldId id="314" r:id="rId12"/>
    <p:sldId id="260" r:id="rId13"/>
    <p:sldId id="264" r:id="rId14"/>
    <p:sldId id="266" r:id="rId15"/>
    <p:sldId id="273" r:id="rId16"/>
    <p:sldId id="288" r:id="rId17"/>
    <p:sldId id="289" r:id="rId18"/>
    <p:sldId id="291" r:id="rId19"/>
    <p:sldId id="277" r:id="rId20"/>
    <p:sldId id="315" r:id="rId21"/>
    <p:sldId id="316" r:id="rId22"/>
    <p:sldId id="317" r:id="rId23"/>
    <p:sldId id="319" r:id="rId24"/>
    <p:sldId id="320" r:id="rId25"/>
    <p:sldId id="321" r:id="rId26"/>
    <p:sldId id="318" r:id="rId27"/>
    <p:sldId id="322" r:id="rId28"/>
    <p:sldId id="323" r:id="rId29"/>
    <p:sldId id="325" r:id="rId30"/>
    <p:sldId id="326" r:id="rId31"/>
    <p:sldId id="327" r:id="rId32"/>
    <p:sldId id="328" r:id="rId33"/>
    <p:sldId id="329" r:id="rId34"/>
    <p:sldId id="330" r:id="rId35"/>
    <p:sldId id="331" r:id="rId36"/>
    <p:sldId id="332" r:id="rId37"/>
    <p:sldId id="333" r:id="rId38"/>
    <p:sldId id="352" r:id="rId39"/>
    <p:sldId id="347" r:id="rId40"/>
    <p:sldId id="348" r:id="rId41"/>
    <p:sldId id="349" r:id="rId42"/>
    <p:sldId id="350" r:id="rId43"/>
    <p:sldId id="351" r:id="rId44"/>
    <p:sldId id="334" r:id="rId45"/>
    <p:sldId id="335" r:id="rId46"/>
    <p:sldId id="336" r:id="rId47"/>
    <p:sldId id="337" r:id="rId48"/>
    <p:sldId id="338" r:id="rId49"/>
    <p:sldId id="339" r:id="rId50"/>
    <p:sldId id="340" r:id="rId51"/>
    <p:sldId id="341" r:id="rId52"/>
    <p:sldId id="342" r:id="rId53"/>
    <p:sldId id="343" r:id="rId54"/>
    <p:sldId id="344" r:id="rId55"/>
    <p:sldId id="280" r:id="rId56"/>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3" pos="642" userDrawn="1">
          <p15:clr>
            <a:srgbClr val="A4A3A4"/>
          </p15:clr>
        </p15:guide>
        <p15:guide id="4" orient="horz" pos="119" userDrawn="1">
          <p15:clr>
            <a:srgbClr val="A4A3A4"/>
          </p15:clr>
        </p15:guide>
        <p15:guide id="5" orient="horz" pos="4224" userDrawn="1">
          <p15:clr>
            <a:srgbClr val="A4A3A4"/>
          </p15:clr>
        </p15:guide>
        <p15:guide id="7" pos="2570" userDrawn="1">
          <p15:clr>
            <a:srgbClr val="A4A3A4"/>
          </p15:clr>
        </p15:guide>
        <p15:guide id="8" orient="horz" pos="3770" userDrawn="1">
          <p15:clr>
            <a:srgbClr val="A4A3A4"/>
          </p15:clr>
        </p15:guide>
        <p15:guide id="9" orient="horz" pos="22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746"/>
    <a:srgbClr val="3CD5AF"/>
    <a:srgbClr val="A25EB5"/>
    <a:srgbClr val="415362"/>
    <a:srgbClr val="8ADD66"/>
    <a:srgbClr val="FFCE00"/>
    <a:srgbClr val="5FB4E5"/>
    <a:srgbClr val="D3DD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4" autoAdjust="0"/>
    <p:restoredTop sz="94694" autoAdjust="0"/>
  </p:normalViewPr>
  <p:slideViewPr>
    <p:cSldViewPr snapToGrid="0">
      <p:cViewPr varScale="1">
        <p:scale>
          <a:sx n="121" d="100"/>
          <a:sy n="121" d="100"/>
        </p:scale>
        <p:origin x="600" y="176"/>
      </p:cViewPr>
      <p:guideLst>
        <p:guide orient="horz" pos="1071"/>
        <p:guide pos="642"/>
        <p:guide orient="horz" pos="119"/>
        <p:guide orient="horz" pos="4224"/>
        <p:guide pos="2570"/>
        <p:guide orient="horz" pos="3770"/>
        <p:guide orient="horz" pos="22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16737-F0D1-4B8A-9F99-3F77D5C7457D}" type="datetimeFigureOut">
              <a:rPr lang="uk-UA" smtClean="0"/>
              <a:t>16.08.22</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93BDE-B1E5-41A4-8D59-60728FB58FB4}" type="slidenum">
              <a:rPr lang="uk-UA" smtClean="0"/>
              <a:t>‹#›</a:t>
            </a:fld>
            <a:endParaRPr lang="uk-UA"/>
          </a:p>
        </p:txBody>
      </p:sp>
    </p:spTree>
    <p:extLst>
      <p:ext uri="{BB962C8B-B14F-4D97-AF65-F5344CB8AC3E}">
        <p14:creationId xmlns:p14="http://schemas.microsoft.com/office/powerpoint/2010/main" val="30419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le_main">
    <p:bg>
      <p:bgPr>
        <a:solidFill>
          <a:schemeClr val="bg1"/>
        </a:solidFill>
        <a:effectLst/>
      </p:bgPr>
    </p:bg>
    <p:spTree>
      <p:nvGrpSpPr>
        <p:cNvPr id="1" name=""/>
        <p:cNvGrpSpPr/>
        <p:nvPr/>
      </p:nvGrpSpPr>
      <p:grpSpPr>
        <a:xfrm>
          <a:off x="0" y="0"/>
          <a:ext cx="0" cy="0"/>
          <a:chOff x="0" y="0"/>
          <a:chExt cx="0" cy="0"/>
        </a:xfrm>
      </p:grpSpPr>
      <p:pic>
        <p:nvPicPr>
          <p:cNvPr id="2" name="Picture 38" descr="Background pattern&#10;&#10;Description automatically generated">
            <a:extLst>
              <a:ext uri="{FF2B5EF4-FFF2-40B4-BE49-F238E27FC236}">
                <a16:creationId xmlns:a16="http://schemas.microsoft.com/office/drawing/2014/main" id="{F87CB8EB-4509-4419-A033-E20EDA79A7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41"/>
          <a:stretch/>
        </p:blipFill>
        <p:spPr>
          <a:xfrm>
            <a:off x="0" y="0"/>
            <a:ext cx="12192000" cy="6858000"/>
          </a:xfrm>
          <a:prstGeom prst="rect">
            <a:avLst/>
          </a:prstGeom>
        </p:spPr>
      </p:pic>
      <p:grpSp>
        <p:nvGrpSpPr>
          <p:cNvPr id="3" name="Group 39"/>
          <p:cNvGrpSpPr/>
          <p:nvPr userDrawn="1"/>
        </p:nvGrpSpPr>
        <p:grpSpPr>
          <a:xfrm>
            <a:off x="1019175" y="1041399"/>
            <a:ext cx="1325011" cy="224045"/>
            <a:chOff x="-3257701" y="1186796"/>
            <a:chExt cx="2074862" cy="350837"/>
          </a:xfrm>
        </p:grpSpPr>
        <p:sp>
          <p:nvSpPr>
            <p:cNvPr id="4" name="Freeform 11"/>
            <p:cNvSpPr>
              <a:spLocks/>
            </p:cNvSpPr>
            <p:nvPr/>
          </p:nvSpPr>
          <p:spPr bwMode="auto">
            <a:xfrm>
              <a:off x="-3146577" y="1285220"/>
              <a:ext cx="339725" cy="252412"/>
            </a:xfrm>
            <a:custGeom>
              <a:avLst/>
              <a:gdLst>
                <a:gd name="T0" fmla="*/ 148 w 153"/>
                <a:gd name="T1" fmla="*/ 9 h 112"/>
                <a:gd name="T2" fmla="*/ 106 w 153"/>
                <a:gd name="T3" fmla="*/ 1 h 112"/>
                <a:gd name="T4" fmla="*/ 0 w 153"/>
                <a:gd name="T5" fmla="*/ 1 h 112"/>
                <a:gd name="T6" fmla="*/ 0 w 153"/>
                <a:gd name="T7" fmla="*/ 112 h 112"/>
                <a:gd name="T8" fmla="*/ 34 w 153"/>
                <a:gd name="T9" fmla="*/ 112 h 112"/>
                <a:gd name="T10" fmla="*/ 34 w 153"/>
                <a:gd name="T11" fmla="*/ 23 h 112"/>
                <a:gd name="T12" fmla="*/ 110 w 153"/>
                <a:gd name="T13" fmla="*/ 23 h 112"/>
                <a:gd name="T14" fmla="*/ 117 w 153"/>
                <a:gd name="T15" fmla="*/ 30 h 112"/>
                <a:gd name="T16" fmla="*/ 117 w 153"/>
                <a:gd name="T17" fmla="*/ 112 h 112"/>
                <a:gd name="T18" fmla="*/ 152 w 153"/>
                <a:gd name="T19" fmla="*/ 112 h 112"/>
                <a:gd name="T20" fmla="*/ 152 w 153"/>
                <a:gd name="T21" fmla="*/ 43 h 112"/>
                <a:gd name="T22" fmla="*/ 148 w 153"/>
                <a:gd name="T23"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12">
                  <a:moveTo>
                    <a:pt x="148" y="9"/>
                  </a:moveTo>
                  <a:cubicBezTo>
                    <a:pt x="142" y="3"/>
                    <a:pt x="139" y="0"/>
                    <a:pt x="106" y="1"/>
                  </a:cubicBezTo>
                  <a:cubicBezTo>
                    <a:pt x="0" y="1"/>
                    <a:pt x="0" y="1"/>
                    <a:pt x="0" y="1"/>
                  </a:cubicBezTo>
                  <a:cubicBezTo>
                    <a:pt x="0" y="112"/>
                    <a:pt x="0" y="112"/>
                    <a:pt x="0" y="112"/>
                  </a:cubicBezTo>
                  <a:cubicBezTo>
                    <a:pt x="34" y="112"/>
                    <a:pt x="34" y="112"/>
                    <a:pt x="34" y="112"/>
                  </a:cubicBezTo>
                  <a:cubicBezTo>
                    <a:pt x="34" y="23"/>
                    <a:pt x="34" y="23"/>
                    <a:pt x="34" y="23"/>
                  </a:cubicBezTo>
                  <a:cubicBezTo>
                    <a:pt x="110" y="23"/>
                    <a:pt x="110" y="23"/>
                    <a:pt x="110" y="23"/>
                  </a:cubicBezTo>
                  <a:cubicBezTo>
                    <a:pt x="114" y="23"/>
                    <a:pt x="117" y="26"/>
                    <a:pt x="117" y="30"/>
                  </a:cubicBezTo>
                  <a:cubicBezTo>
                    <a:pt x="117" y="112"/>
                    <a:pt x="117" y="112"/>
                    <a:pt x="117" y="112"/>
                  </a:cubicBezTo>
                  <a:cubicBezTo>
                    <a:pt x="152" y="112"/>
                    <a:pt x="152" y="112"/>
                    <a:pt x="152" y="112"/>
                  </a:cubicBezTo>
                  <a:cubicBezTo>
                    <a:pt x="152" y="43"/>
                    <a:pt x="152" y="43"/>
                    <a:pt x="152" y="43"/>
                  </a:cubicBezTo>
                  <a:cubicBezTo>
                    <a:pt x="152" y="31"/>
                    <a:pt x="153" y="15"/>
                    <a:pt x="148" y="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 name="Freeform 5"/>
            <p:cNvSpPr>
              <a:spLocks noEditPoints="1"/>
            </p:cNvSpPr>
            <p:nvPr/>
          </p:nvSpPr>
          <p:spPr bwMode="auto">
            <a:xfrm>
              <a:off x="-2576664" y="1286808"/>
              <a:ext cx="334962" cy="250825"/>
            </a:xfrm>
            <a:custGeom>
              <a:avLst/>
              <a:gdLst>
                <a:gd name="T0" fmla="*/ 151 w 151"/>
                <a:gd name="T1" fmla="*/ 26 h 111"/>
                <a:gd name="T2" fmla="*/ 143 w 151"/>
                <a:gd name="T3" fmla="*/ 5 h 111"/>
                <a:gd name="T4" fmla="*/ 123 w 151"/>
                <a:gd name="T5" fmla="*/ 0 h 111"/>
                <a:gd name="T6" fmla="*/ 35 w 151"/>
                <a:gd name="T7" fmla="*/ 0 h 111"/>
                <a:gd name="T8" fmla="*/ 8 w 151"/>
                <a:gd name="T9" fmla="*/ 5 h 111"/>
                <a:gd name="T10" fmla="*/ 0 w 151"/>
                <a:gd name="T11" fmla="*/ 26 h 111"/>
                <a:gd name="T12" fmla="*/ 0 w 151"/>
                <a:gd name="T13" fmla="*/ 85 h 111"/>
                <a:gd name="T14" fmla="*/ 12 w 151"/>
                <a:gd name="T15" fmla="*/ 108 h 111"/>
                <a:gd name="T16" fmla="*/ 45 w 151"/>
                <a:gd name="T17" fmla="*/ 111 h 111"/>
                <a:gd name="T18" fmla="*/ 145 w 151"/>
                <a:gd name="T19" fmla="*/ 111 h 111"/>
                <a:gd name="T20" fmla="*/ 145 w 151"/>
                <a:gd name="T21" fmla="*/ 89 h 111"/>
                <a:gd name="T22" fmla="*/ 41 w 151"/>
                <a:gd name="T23" fmla="*/ 89 h 111"/>
                <a:gd name="T24" fmla="*/ 35 w 151"/>
                <a:gd name="T25" fmla="*/ 82 h 111"/>
                <a:gd name="T26" fmla="*/ 34 w 151"/>
                <a:gd name="T27" fmla="*/ 67 h 111"/>
                <a:gd name="T28" fmla="*/ 150 w 151"/>
                <a:gd name="T29" fmla="*/ 67 h 111"/>
                <a:gd name="T30" fmla="*/ 151 w 151"/>
                <a:gd name="T31" fmla="*/ 26 h 111"/>
                <a:gd name="T32" fmla="*/ 116 w 151"/>
                <a:gd name="T33" fmla="*/ 44 h 111"/>
                <a:gd name="T34" fmla="*/ 34 w 151"/>
                <a:gd name="T35" fmla="*/ 44 h 111"/>
                <a:gd name="T36" fmla="*/ 34 w 151"/>
                <a:gd name="T37" fmla="*/ 29 h 111"/>
                <a:gd name="T38" fmla="*/ 41 w 151"/>
                <a:gd name="T39" fmla="*/ 22 h 111"/>
                <a:gd name="T40" fmla="*/ 109 w 151"/>
                <a:gd name="T41" fmla="*/ 22 h 111"/>
                <a:gd name="T42" fmla="*/ 116 w 151"/>
                <a:gd name="T43" fmla="*/ 29 h 111"/>
                <a:gd name="T44" fmla="*/ 116 w 151"/>
                <a:gd name="T45"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11">
                  <a:moveTo>
                    <a:pt x="151" y="26"/>
                  </a:moveTo>
                  <a:cubicBezTo>
                    <a:pt x="151" y="14"/>
                    <a:pt x="147" y="9"/>
                    <a:pt x="143" y="5"/>
                  </a:cubicBezTo>
                  <a:cubicBezTo>
                    <a:pt x="139" y="1"/>
                    <a:pt x="133" y="0"/>
                    <a:pt x="123" y="0"/>
                  </a:cubicBezTo>
                  <a:cubicBezTo>
                    <a:pt x="120" y="0"/>
                    <a:pt x="39" y="0"/>
                    <a:pt x="35" y="0"/>
                  </a:cubicBezTo>
                  <a:cubicBezTo>
                    <a:pt x="15" y="0"/>
                    <a:pt x="12" y="3"/>
                    <a:pt x="8" y="5"/>
                  </a:cubicBezTo>
                  <a:cubicBezTo>
                    <a:pt x="4" y="9"/>
                    <a:pt x="0" y="16"/>
                    <a:pt x="0" y="26"/>
                  </a:cubicBezTo>
                  <a:cubicBezTo>
                    <a:pt x="0" y="85"/>
                    <a:pt x="0" y="85"/>
                    <a:pt x="0" y="85"/>
                  </a:cubicBezTo>
                  <a:cubicBezTo>
                    <a:pt x="0" y="97"/>
                    <a:pt x="4" y="105"/>
                    <a:pt x="12" y="108"/>
                  </a:cubicBezTo>
                  <a:cubicBezTo>
                    <a:pt x="15" y="109"/>
                    <a:pt x="22" y="111"/>
                    <a:pt x="45" y="111"/>
                  </a:cubicBezTo>
                  <a:cubicBezTo>
                    <a:pt x="145" y="111"/>
                    <a:pt x="145" y="111"/>
                    <a:pt x="145" y="111"/>
                  </a:cubicBezTo>
                  <a:cubicBezTo>
                    <a:pt x="145" y="89"/>
                    <a:pt x="145" y="89"/>
                    <a:pt x="145" y="89"/>
                  </a:cubicBezTo>
                  <a:cubicBezTo>
                    <a:pt x="41" y="89"/>
                    <a:pt x="41" y="89"/>
                    <a:pt x="41" y="89"/>
                  </a:cubicBezTo>
                  <a:cubicBezTo>
                    <a:pt x="37" y="89"/>
                    <a:pt x="35" y="86"/>
                    <a:pt x="35" y="82"/>
                  </a:cubicBezTo>
                  <a:cubicBezTo>
                    <a:pt x="34" y="67"/>
                    <a:pt x="34" y="67"/>
                    <a:pt x="34" y="67"/>
                  </a:cubicBezTo>
                  <a:cubicBezTo>
                    <a:pt x="150" y="67"/>
                    <a:pt x="150" y="67"/>
                    <a:pt x="150" y="67"/>
                  </a:cubicBezTo>
                  <a:lnTo>
                    <a:pt x="151" y="26"/>
                  </a:lnTo>
                  <a:close/>
                  <a:moveTo>
                    <a:pt x="116" y="44"/>
                  </a:moveTo>
                  <a:cubicBezTo>
                    <a:pt x="34" y="44"/>
                    <a:pt x="34" y="44"/>
                    <a:pt x="34" y="44"/>
                  </a:cubicBezTo>
                  <a:cubicBezTo>
                    <a:pt x="34" y="29"/>
                    <a:pt x="34" y="29"/>
                    <a:pt x="34" y="29"/>
                  </a:cubicBezTo>
                  <a:cubicBezTo>
                    <a:pt x="34" y="25"/>
                    <a:pt x="37" y="22"/>
                    <a:pt x="41" y="22"/>
                  </a:cubicBezTo>
                  <a:cubicBezTo>
                    <a:pt x="109" y="22"/>
                    <a:pt x="109" y="22"/>
                    <a:pt x="109" y="22"/>
                  </a:cubicBezTo>
                  <a:cubicBezTo>
                    <a:pt x="113" y="22"/>
                    <a:pt x="116" y="25"/>
                    <a:pt x="116" y="29"/>
                  </a:cubicBezTo>
                  <a:lnTo>
                    <a:pt x="116"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Rectangle 6"/>
            <p:cNvSpPr>
              <a:spLocks noChangeArrowheads="1"/>
            </p:cNvSpPr>
            <p:nvPr/>
          </p:nvSpPr>
          <p:spPr bwMode="auto">
            <a:xfrm>
              <a:off x="-2209952" y="1186796"/>
              <a:ext cx="77787" cy="35083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Rectangle 7"/>
            <p:cNvSpPr>
              <a:spLocks noChangeArrowheads="1"/>
            </p:cNvSpPr>
            <p:nvPr/>
          </p:nvSpPr>
          <p:spPr bwMode="auto">
            <a:xfrm>
              <a:off x="-2098827" y="1186796"/>
              <a:ext cx="77787" cy="35083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p:cNvSpPr>
              <a:spLocks/>
            </p:cNvSpPr>
            <p:nvPr/>
          </p:nvSpPr>
          <p:spPr bwMode="auto">
            <a:xfrm>
              <a:off x="-2781452" y="1186796"/>
              <a:ext cx="169862" cy="350837"/>
            </a:xfrm>
            <a:custGeom>
              <a:avLst/>
              <a:gdLst>
                <a:gd name="T0" fmla="*/ 34 w 76"/>
                <a:gd name="T1" fmla="*/ 66 h 156"/>
                <a:gd name="T2" fmla="*/ 76 w 76"/>
                <a:gd name="T3" fmla="*/ 66 h 156"/>
                <a:gd name="T4" fmla="*/ 76 w 76"/>
                <a:gd name="T5" fmla="*/ 45 h 156"/>
                <a:gd name="T6" fmla="*/ 34 w 76"/>
                <a:gd name="T7" fmla="*/ 45 h 156"/>
                <a:gd name="T8" fmla="*/ 34 w 76"/>
                <a:gd name="T9" fmla="*/ 0 h 156"/>
                <a:gd name="T10" fmla="*/ 0 w 76"/>
                <a:gd name="T11" fmla="*/ 0 h 156"/>
                <a:gd name="T12" fmla="*/ 0 w 76"/>
                <a:gd name="T13" fmla="*/ 130 h 156"/>
                <a:gd name="T14" fmla="*/ 11 w 76"/>
                <a:gd name="T15" fmla="*/ 154 h 156"/>
                <a:gd name="T16" fmla="*/ 45 w 76"/>
                <a:gd name="T17" fmla="*/ 156 h 156"/>
                <a:gd name="T18" fmla="*/ 76 w 76"/>
                <a:gd name="T19" fmla="*/ 156 h 156"/>
                <a:gd name="T20" fmla="*/ 76 w 76"/>
                <a:gd name="T21" fmla="*/ 134 h 156"/>
                <a:gd name="T22" fmla="*/ 39 w 76"/>
                <a:gd name="T23" fmla="*/ 133 h 156"/>
                <a:gd name="T24" fmla="*/ 34 w 76"/>
                <a:gd name="T25" fmla="*/ 125 h 156"/>
                <a:gd name="T26" fmla="*/ 34 w 76"/>
                <a:gd name="T27" fmla="*/ 6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6">
                  <a:moveTo>
                    <a:pt x="34" y="66"/>
                  </a:moveTo>
                  <a:cubicBezTo>
                    <a:pt x="76" y="66"/>
                    <a:pt x="76" y="66"/>
                    <a:pt x="76" y="66"/>
                  </a:cubicBezTo>
                  <a:cubicBezTo>
                    <a:pt x="76" y="45"/>
                    <a:pt x="76" y="45"/>
                    <a:pt x="76" y="45"/>
                  </a:cubicBezTo>
                  <a:cubicBezTo>
                    <a:pt x="34" y="45"/>
                    <a:pt x="34" y="45"/>
                    <a:pt x="34" y="45"/>
                  </a:cubicBezTo>
                  <a:cubicBezTo>
                    <a:pt x="34" y="0"/>
                    <a:pt x="34" y="0"/>
                    <a:pt x="34" y="0"/>
                  </a:cubicBezTo>
                  <a:cubicBezTo>
                    <a:pt x="0" y="0"/>
                    <a:pt x="0" y="0"/>
                    <a:pt x="0" y="0"/>
                  </a:cubicBezTo>
                  <a:cubicBezTo>
                    <a:pt x="0" y="130"/>
                    <a:pt x="0" y="130"/>
                    <a:pt x="0" y="130"/>
                  </a:cubicBezTo>
                  <a:cubicBezTo>
                    <a:pt x="0" y="142"/>
                    <a:pt x="4" y="150"/>
                    <a:pt x="11" y="154"/>
                  </a:cubicBezTo>
                  <a:cubicBezTo>
                    <a:pt x="17" y="156"/>
                    <a:pt x="21" y="156"/>
                    <a:pt x="45" y="156"/>
                  </a:cubicBezTo>
                  <a:cubicBezTo>
                    <a:pt x="76" y="156"/>
                    <a:pt x="76" y="156"/>
                    <a:pt x="76" y="156"/>
                  </a:cubicBezTo>
                  <a:cubicBezTo>
                    <a:pt x="76" y="134"/>
                    <a:pt x="76" y="134"/>
                    <a:pt x="76" y="134"/>
                  </a:cubicBezTo>
                  <a:cubicBezTo>
                    <a:pt x="76" y="134"/>
                    <a:pt x="44" y="134"/>
                    <a:pt x="39" y="133"/>
                  </a:cubicBezTo>
                  <a:cubicBezTo>
                    <a:pt x="35" y="132"/>
                    <a:pt x="34" y="129"/>
                    <a:pt x="34" y="125"/>
                  </a:cubicBezTo>
                  <a:lnTo>
                    <a:pt x="34"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Rectangle 9"/>
            <p:cNvSpPr>
              <a:spLocks noChangeArrowheads="1"/>
            </p:cNvSpPr>
            <p:nvPr/>
          </p:nvSpPr>
          <p:spPr bwMode="auto">
            <a:xfrm>
              <a:off x="-3257701" y="1286808"/>
              <a:ext cx="77787" cy="2508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Rectangle 10"/>
            <p:cNvSpPr>
              <a:spLocks noChangeArrowheads="1"/>
            </p:cNvSpPr>
            <p:nvPr/>
          </p:nvSpPr>
          <p:spPr bwMode="auto">
            <a:xfrm>
              <a:off x="-3257701" y="1186796"/>
              <a:ext cx="77787" cy="492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1879752" y="1285220"/>
              <a:ext cx="327025" cy="252412"/>
            </a:xfrm>
            <a:custGeom>
              <a:avLst/>
              <a:gdLst>
                <a:gd name="T0" fmla="*/ 132 w 147"/>
                <a:gd name="T1" fmla="*/ 3 h 112"/>
                <a:gd name="T2" fmla="*/ 102 w 147"/>
                <a:gd name="T3" fmla="*/ 0 h 112"/>
                <a:gd name="T4" fmla="*/ 5 w 147"/>
                <a:gd name="T5" fmla="*/ 0 h 112"/>
                <a:gd name="T6" fmla="*/ 5 w 147"/>
                <a:gd name="T7" fmla="*/ 23 h 112"/>
                <a:gd name="T8" fmla="*/ 105 w 147"/>
                <a:gd name="T9" fmla="*/ 23 h 112"/>
                <a:gd name="T10" fmla="*/ 112 w 147"/>
                <a:gd name="T11" fmla="*/ 30 h 112"/>
                <a:gd name="T12" fmla="*/ 112 w 147"/>
                <a:gd name="T13" fmla="*/ 45 h 112"/>
                <a:gd name="T14" fmla="*/ 16 w 147"/>
                <a:gd name="T15" fmla="*/ 45 h 112"/>
                <a:gd name="T16" fmla="*/ 0 w 147"/>
                <a:gd name="T17" fmla="*/ 67 h 112"/>
                <a:gd name="T18" fmla="*/ 0 w 147"/>
                <a:gd name="T19" fmla="*/ 89 h 112"/>
                <a:gd name="T20" fmla="*/ 2 w 147"/>
                <a:gd name="T21" fmla="*/ 104 h 112"/>
                <a:gd name="T22" fmla="*/ 17 w 147"/>
                <a:gd name="T23" fmla="*/ 112 h 112"/>
                <a:gd name="T24" fmla="*/ 147 w 147"/>
                <a:gd name="T25" fmla="*/ 112 h 112"/>
                <a:gd name="T26" fmla="*/ 147 w 147"/>
                <a:gd name="T27" fmla="*/ 28 h 112"/>
                <a:gd name="T28" fmla="*/ 132 w 147"/>
                <a:gd name="T29" fmla="*/ 3 h 112"/>
                <a:gd name="T30" fmla="*/ 106 w 147"/>
                <a:gd name="T31" fmla="*/ 90 h 112"/>
                <a:gd name="T32" fmla="*/ 41 w 147"/>
                <a:gd name="T33" fmla="*/ 90 h 112"/>
                <a:gd name="T34" fmla="*/ 35 w 147"/>
                <a:gd name="T35" fmla="*/ 84 h 112"/>
                <a:gd name="T36" fmla="*/ 35 w 147"/>
                <a:gd name="T37" fmla="*/ 74 h 112"/>
                <a:gd name="T38" fmla="*/ 41 w 147"/>
                <a:gd name="T39" fmla="*/ 67 h 112"/>
                <a:gd name="T40" fmla="*/ 112 w 147"/>
                <a:gd name="T41" fmla="*/ 67 h 112"/>
                <a:gd name="T42" fmla="*/ 112 w 147"/>
                <a:gd name="T43" fmla="*/ 83 h 112"/>
                <a:gd name="T44" fmla="*/ 106 w 147"/>
                <a:gd name="T45"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12">
                  <a:moveTo>
                    <a:pt x="132" y="3"/>
                  </a:moveTo>
                  <a:cubicBezTo>
                    <a:pt x="129" y="1"/>
                    <a:pt x="126" y="0"/>
                    <a:pt x="102" y="0"/>
                  </a:cubicBezTo>
                  <a:cubicBezTo>
                    <a:pt x="5" y="0"/>
                    <a:pt x="5" y="0"/>
                    <a:pt x="5" y="0"/>
                  </a:cubicBezTo>
                  <a:cubicBezTo>
                    <a:pt x="5" y="23"/>
                    <a:pt x="5" y="23"/>
                    <a:pt x="5" y="23"/>
                  </a:cubicBezTo>
                  <a:cubicBezTo>
                    <a:pt x="5" y="23"/>
                    <a:pt x="105" y="23"/>
                    <a:pt x="105" y="23"/>
                  </a:cubicBezTo>
                  <a:cubicBezTo>
                    <a:pt x="109" y="23"/>
                    <a:pt x="112" y="26"/>
                    <a:pt x="112" y="30"/>
                  </a:cubicBezTo>
                  <a:cubicBezTo>
                    <a:pt x="112" y="45"/>
                    <a:pt x="112" y="45"/>
                    <a:pt x="112" y="45"/>
                  </a:cubicBezTo>
                  <a:cubicBezTo>
                    <a:pt x="16" y="45"/>
                    <a:pt x="16" y="45"/>
                    <a:pt x="16" y="45"/>
                  </a:cubicBezTo>
                  <a:cubicBezTo>
                    <a:pt x="6" y="45"/>
                    <a:pt x="0" y="51"/>
                    <a:pt x="0" y="67"/>
                  </a:cubicBezTo>
                  <a:cubicBezTo>
                    <a:pt x="0" y="67"/>
                    <a:pt x="0" y="80"/>
                    <a:pt x="0" y="89"/>
                  </a:cubicBezTo>
                  <a:cubicBezTo>
                    <a:pt x="0" y="95"/>
                    <a:pt x="0" y="100"/>
                    <a:pt x="2" y="104"/>
                  </a:cubicBezTo>
                  <a:cubicBezTo>
                    <a:pt x="5" y="109"/>
                    <a:pt x="9" y="111"/>
                    <a:pt x="17" y="112"/>
                  </a:cubicBezTo>
                  <a:cubicBezTo>
                    <a:pt x="17" y="112"/>
                    <a:pt x="147" y="112"/>
                    <a:pt x="147" y="112"/>
                  </a:cubicBezTo>
                  <a:cubicBezTo>
                    <a:pt x="147" y="28"/>
                    <a:pt x="147" y="28"/>
                    <a:pt x="147" y="28"/>
                  </a:cubicBezTo>
                  <a:cubicBezTo>
                    <a:pt x="147" y="16"/>
                    <a:pt x="141" y="6"/>
                    <a:pt x="132" y="3"/>
                  </a:cubicBezTo>
                  <a:moveTo>
                    <a:pt x="106" y="90"/>
                  </a:moveTo>
                  <a:cubicBezTo>
                    <a:pt x="41" y="90"/>
                    <a:pt x="41" y="90"/>
                    <a:pt x="41" y="90"/>
                  </a:cubicBezTo>
                  <a:cubicBezTo>
                    <a:pt x="38" y="90"/>
                    <a:pt x="35" y="87"/>
                    <a:pt x="35" y="84"/>
                  </a:cubicBezTo>
                  <a:cubicBezTo>
                    <a:pt x="35" y="74"/>
                    <a:pt x="35" y="74"/>
                    <a:pt x="35" y="74"/>
                  </a:cubicBezTo>
                  <a:cubicBezTo>
                    <a:pt x="35" y="70"/>
                    <a:pt x="38" y="67"/>
                    <a:pt x="41" y="67"/>
                  </a:cubicBezTo>
                  <a:cubicBezTo>
                    <a:pt x="112" y="67"/>
                    <a:pt x="112" y="67"/>
                    <a:pt x="112" y="67"/>
                  </a:cubicBezTo>
                  <a:cubicBezTo>
                    <a:pt x="112" y="83"/>
                    <a:pt x="112" y="83"/>
                    <a:pt x="112" y="83"/>
                  </a:cubicBezTo>
                  <a:cubicBezTo>
                    <a:pt x="112" y="87"/>
                    <a:pt x="109" y="90"/>
                    <a:pt x="106" y="9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1519389" y="1285220"/>
              <a:ext cx="336550" cy="252412"/>
            </a:xfrm>
            <a:custGeom>
              <a:avLst/>
              <a:gdLst>
                <a:gd name="T0" fmla="*/ 151 w 152"/>
                <a:gd name="T1" fmla="*/ 75 h 112"/>
                <a:gd name="T2" fmla="*/ 144 w 152"/>
                <a:gd name="T3" fmla="*/ 50 h 112"/>
                <a:gd name="T4" fmla="*/ 130 w 152"/>
                <a:gd name="T5" fmla="*/ 45 h 112"/>
                <a:gd name="T6" fmla="*/ 41 w 152"/>
                <a:gd name="T7" fmla="*/ 45 h 112"/>
                <a:gd name="T8" fmla="*/ 35 w 152"/>
                <a:gd name="T9" fmla="*/ 40 h 112"/>
                <a:gd name="T10" fmla="*/ 35 w 152"/>
                <a:gd name="T11" fmla="*/ 37 h 112"/>
                <a:gd name="T12" fmla="*/ 35 w 152"/>
                <a:gd name="T13" fmla="*/ 29 h 112"/>
                <a:gd name="T14" fmla="*/ 36 w 152"/>
                <a:gd name="T15" fmla="*/ 26 h 112"/>
                <a:gd name="T16" fmla="*/ 41 w 152"/>
                <a:gd name="T17" fmla="*/ 23 h 112"/>
                <a:gd name="T18" fmla="*/ 146 w 152"/>
                <a:gd name="T19" fmla="*/ 23 h 112"/>
                <a:gd name="T20" fmla="*/ 146 w 152"/>
                <a:gd name="T21" fmla="*/ 0 h 112"/>
                <a:gd name="T22" fmla="*/ 46 w 152"/>
                <a:gd name="T23" fmla="*/ 1 h 112"/>
                <a:gd name="T24" fmla="*/ 12 w 152"/>
                <a:gd name="T25" fmla="*/ 4 h 112"/>
                <a:gd name="T26" fmla="*/ 0 w 152"/>
                <a:gd name="T27" fmla="*/ 27 h 112"/>
                <a:gd name="T28" fmla="*/ 0 w 152"/>
                <a:gd name="T29" fmla="*/ 37 h 112"/>
                <a:gd name="T30" fmla="*/ 7 w 152"/>
                <a:gd name="T31" fmla="*/ 60 h 112"/>
                <a:gd name="T32" fmla="*/ 29 w 152"/>
                <a:gd name="T33" fmla="*/ 68 h 112"/>
                <a:gd name="T34" fmla="*/ 111 w 152"/>
                <a:gd name="T35" fmla="*/ 67 h 112"/>
                <a:gd name="T36" fmla="*/ 117 w 152"/>
                <a:gd name="T37" fmla="*/ 74 h 112"/>
                <a:gd name="T38" fmla="*/ 117 w 152"/>
                <a:gd name="T39" fmla="*/ 84 h 112"/>
                <a:gd name="T40" fmla="*/ 111 w 152"/>
                <a:gd name="T41" fmla="*/ 90 h 112"/>
                <a:gd name="T42" fmla="*/ 6 w 152"/>
                <a:gd name="T43" fmla="*/ 90 h 112"/>
                <a:gd name="T44" fmla="*/ 6 w 152"/>
                <a:gd name="T45" fmla="*/ 112 h 112"/>
                <a:gd name="T46" fmla="*/ 107 w 152"/>
                <a:gd name="T47" fmla="*/ 112 h 112"/>
                <a:gd name="T48" fmla="*/ 140 w 152"/>
                <a:gd name="T49" fmla="*/ 110 h 112"/>
                <a:gd name="T50" fmla="*/ 151 w 152"/>
                <a:gd name="T51" fmla="*/ 88 h 112"/>
                <a:gd name="T52" fmla="*/ 151 w 152"/>
                <a:gd name="T53" fmla="*/ 7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12">
                  <a:moveTo>
                    <a:pt x="151" y="75"/>
                  </a:moveTo>
                  <a:cubicBezTo>
                    <a:pt x="151" y="67"/>
                    <a:pt x="152" y="58"/>
                    <a:pt x="144" y="50"/>
                  </a:cubicBezTo>
                  <a:cubicBezTo>
                    <a:pt x="139" y="45"/>
                    <a:pt x="130" y="45"/>
                    <a:pt x="130" y="45"/>
                  </a:cubicBezTo>
                  <a:cubicBezTo>
                    <a:pt x="41" y="45"/>
                    <a:pt x="41" y="45"/>
                    <a:pt x="41" y="45"/>
                  </a:cubicBezTo>
                  <a:cubicBezTo>
                    <a:pt x="38" y="45"/>
                    <a:pt x="36" y="43"/>
                    <a:pt x="35" y="40"/>
                  </a:cubicBezTo>
                  <a:cubicBezTo>
                    <a:pt x="35" y="40"/>
                    <a:pt x="35" y="38"/>
                    <a:pt x="35" y="37"/>
                  </a:cubicBezTo>
                  <a:cubicBezTo>
                    <a:pt x="35" y="29"/>
                    <a:pt x="35" y="29"/>
                    <a:pt x="35" y="29"/>
                  </a:cubicBezTo>
                  <a:cubicBezTo>
                    <a:pt x="35" y="28"/>
                    <a:pt x="35" y="27"/>
                    <a:pt x="36" y="26"/>
                  </a:cubicBezTo>
                  <a:cubicBezTo>
                    <a:pt x="37" y="24"/>
                    <a:pt x="39" y="23"/>
                    <a:pt x="41" y="23"/>
                  </a:cubicBezTo>
                  <a:cubicBezTo>
                    <a:pt x="146" y="23"/>
                    <a:pt x="146" y="23"/>
                    <a:pt x="146" y="23"/>
                  </a:cubicBezTo>
                  <a:cubicBezTo>
                    <a:pt x="146" y="0"/>
                    <a:pt x="146" y="0"/>
                    <a:pt x="146" y="0"/>
                  </a:cubicBezTo>
                  <a:cubicBezTo>
                    <a:pt x="46" y="1"/>
                    <a:pt x="46" y="1"/>
                    <a:pt x="46" y="1"/>
                  </a:cubicBezTo>
                  <a:cubicBezTo>
                    <a:pt x="22" y="1"/>
                    <a:pt x="17" y="1"/>
                    <a:pt x="12" y="4"/>
                  </a:cubicBezTo>
                  <a:cubicBezTo>
                    <a:pt x="5" y="8"/>
                    <a:pt x="0" y="15"/>
                    <a:pt x="0" y="27"/>
                  </a:cubicBezTo>
                  <a:cubicBezTo>
                    <a:pt x="0" y="37"/>
                    <a:pt x="0" y="37"/>
                    <a:pt x="0" y="37"/>
                  </a:cubicBezTo>
                  <a:cubicBezTo>
                    <a:pt x="0" y="44"/>
                    <a:pt x="0" y="53"/>
                    <a:pt x="7" y="60"/>
                  </a:cubicBezTo>
                  <a:cubicBezTo>
                    <a:pt x="14" y="67"/>
                    <a:pt x="21" y="67"/>
                    <a:pt x="29" y="68"/>
                  </a:cubicBezTo>
                  <a:cubicBezTo>
                    <a:pt x="111" y="67"/>
                    <a:pt x="111" y="67"/>
                    <a:pt x="111" y="67"/>
                  </a:cubicBezTo>
                  <a:cubicBezTo>
                    <a:pt x="114" y="67"/>
                    <a:pt x="117" y="70"/>
                    <a:pt x="117" y="74"/>
                  </a:cubicBezTo>
                  <a:cubicBezTo>
                    <a:pt x="117" y="84"/>
                    <a:pt x="117" y="84"/>
                    <a:pt x="117" y="84"/>
                  </a:cubicBezTo>
                  <a:cubicBezTo>
                    <a:pt x="117" y="87"/>
                    <a:pt x="114" y="89"/>
                    <a:pt x="111" y="90"/>
                  </a:cubicBezTo>
                  <a:cubicBezTo>
                    <a:pt x="110" y="90"/>
                    <a:pt x="6" y="90"/>
                    <a:pt x="6" y="90"/>
                  </a:cubicBezTo>
                  <a:cubicBezTo>
                    <a:pt x="6" y="112"/>
                    <a:pt x="6" y="112"/>
                    <a:pt x="6" y="112"/>
                  </a:cubicBezTo>
                  <a:cubicBezTo>
                    <a:pt x="107" y="112"/>
                    <a:pt x="107" y="112"/>
                    <a:pt x="107" y="112"/>
                  </a:cubicBezTo>
                  <a:cubicBezTo>
                    <a:pt x="132" y="112"/>
                    <a:pt x="136" y="112"/>
                    <a:pt x="140" y="110"/>
                  </a:cubicBezTo>
                  <a:cubicBezTo>
                    <a:pt x="149" y="105"/>
                    <a:pt x="150" y="99"/>
                    <a:pt x="151" y="88"/>
                  </a:cubicBezTo>
                  <a:lnTo>
                    <a:pt x="151" y="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Rectangle 14"/>
            <p:cNvSpPr>
              <a:spLocks noChangeArrowheads="1"/>
            </p:cNvSpPr>
            <p:nvPr/>
          </p:nvSpPr>
          <p:spPr bwMode="auto">
            <a:xfrm>
              <a:off x="-1987702" y="1186796"/>
              <a:ext cx="74612" cy="492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Rectangle 15"/>
            <p:cNvSpPr>
              <a:spLocks noChangeArrowheads="1"/>
            </p:cNvSpPr>
            <p:nvPr/>
          </p:nvSpPr>
          <p:spPr bwMode="auto">
            <a:xfrm>
              <a:off x="-1987702" y="1286808"/>
              <a:ext cx="74612" cy="2508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pic>
        <p:nvPicPr>
          <p:cNvPr id="15" name="Рисунок 14"/>
          <p:cNvPicPr>
            <a:picLocks noChangeAspect="1"/>
          </p:cNvPicPr>
          <p:nvPr userDrawn="1"/>
        </p:nvPicPr>
        <p:blipFill>
          <a:blip r:embed="rId3"/>
          <a:stretch>
            <a:fillRect/>
          </a:stretch>
        </p:blipFill>
        <p:spPr>
          <a:xfrm>
            <a:off x="7520094" y="-529694"/>
            <a:ext cx="3717287" cy="3590275"/>
          </a:xfrm>
          <a:prstGeom prst="rect">
            <a:avLst/>
          </a:prstGeom>
        </p:spPr>
      </p:pic>
      <p:sp>
        <p:nvSpPr>
          <p:cNvPr id="17" name="Місце для тексту 16"/>
          <p:cNvSpPr>
            <a:spLocks noGrp="1"/>
          </p:cNvSpPr>
          <p:nvPr>
            <p:ph type="body" sz="quarter" idx="10"/>
          </p:nvPr>
        </p:nvSpPr>
        <p:spPr>
          <a:xfrm>
            <a:off x="852119" y="2210371"/>
            <a:ext cx="7579703" cy="3196898"/>
          </a:xfrm>
          <a:prstGeom prst="rect">
            <a:avLst/>
          </a:prstGeom>
        </p:spPr>
        <p:txBody>
          <a:bodyPr/>
          <a:lstStyle>
            <a:lvl1pPr marL="0" indent="0">
              <a:buNone/>
              <a:defRPr sz="8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 стиль зразка тексту</a:t>
            </a:r>
          </a:p>
        </p:txBody>
      </p:sp>
      <p:sp>
        <p:nvSpPr>
          <p:cNvPr id="19" name="Місце для тексту 18"/>
          <p:cNvSpPr>
            <a:spLocks noGrp="1"/>
          </p:cNvSpPr>
          <p:nvPr>
            <p:ph type="body" sz="quarter" idx="11"/>
          </p:nvPr>
        </p:nvSpPr>
        <p:spPr>
          <a:xfrm>
            <a:off x="922462" y="5795025"/>
            <a:ext cx="3693502" cy="283875"/>
          </a:xfrm>
          <a:prstGeom prst="rect">
            <a:avLst/>
          </a:prstGeom>
        </p:spPr>
        <p:txBody>
          <a:bodyPr/>
          <a:lstStyle>
            <a:lvl1pPr marL="0" indent="0">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uk-UA" dirty="0"/>
              <a:t>Редагувати стиль зразка тексту</a:t>
            </a:r>
          </a:p>
        </p:txBody>
      </p:sp>
    </p:spTree>
    <p:extLst>
      <p:ext uri="{BB962C8B-B14F-4D97-AF65-F5344CB8AC3E}">
        <p14:creationId xmlns:p14="http://schemas.microsoft.com/office/powerpoint/2010/main" val="17241195"/>
      </p:ext>
    </p:extLst>
  </p:cSld>
  <p:clrMapOvr>
    <a:masterClrMapping/>
  </p:clrMapOvr>
  <p:extLst>
    <p:ext uri="{DCECCB84-F9BA-43D5-87BE-67443E8EF086}">
      <p15:sldGuideLst xmlns:p15="http://schemas.microsoft.com/office/powerpoint/2012/main">
        <p15:guide id="1" pos="6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Graphic 6">
            <a:extLst>
              <a:ext uri="{FF2B5EF4-FFF2-40B4-BE49-F238E27FC236}">
                <a16:creationId xmlns:a16="http://schemas.microsoft.com/office/drawing/2014/main" id="{B32FBFEC-30E3-4039-94C3-257BD1BACB4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51" t="-2" r="24042" b="20228"/>
          <a:stretch/>
        </p:blipFill>
        <p:spPr>
          <a:xfrm>
            <a:off x="476843" y="305772"/>
            <a:ext cx="11700642" cy="7134473"/>
          </a:xfrm>
          <a:prstGeom prst="rect">
            <a:avLst/>
          </a:prstGeom>
        </p:spPr>
      </p:pic>
      <p:sp>
        <p:nvSpPr>
          <p:cNvPr id="3" name="Freeform 5">
            <a:extLst>
              <a:ext uri="{FF2B5EF4-FFF2-40B4-BE49-F238E27FC236}">
                <a16:creationId xmlns:a16="http://schemas.microsoft.com/office/drawing/2014/main" id="{B78C2F35-9BB0-4A96-B403-14938F8AD7D1}"/>
              </a:ext>
            </a:extLst>
          </p:cNvPr>
          <p:cNvSpPr>
            <a:spLocks/>
          </p:cNvSpPr>
          <p:nvPr userDrawn="1"/>
        </p:nvSpPr>
        <p:spPr bwMode="auto">
          <a:xfrm>
            <a:off x="8993503" y="2628929"/>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i="0">
                <a:solidFill>
                  <a:srgbClr val="415464"/>
                </a:solidFill>
                <a:latin typeface="Open Sans" panose="020B0606030504020204" pitchFamily="34" charset="0"/>
                <a:ea typeface="Open Sans" panose="020B0606030504020204" pitchFamily="34" charset="0"/>
                <a:cs typeface="Open Sans" panose="020B0606030504020204" pitchFamily="34" charset="0"/>
              </a:rPr>
              <a:t>Ukraine</a:t>
            </a:r>
          </a:p>
        </p:txBody>
      </p:sp>
      <p:pic>
        <p:nvPicPr>
          <p:cNvPr id="4" name="Picture 94" descr="A picture containing person, person&#10;&#10;Description automatically generated">
            <a:extLst>
              <a:ext uri="{FF2B5EF4-FFF2-40B4-BE49-F238E27FC236}">
                <a16:creationId xmlns:a16="http://schemas.microsoft.com/office/drawing/2014/main" id="{197EC8CF-EC3B-4F3E-B6A7-8D00A40AA6B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025"/>
          <a:stretch/>
        </p:blipFill>
        <p:spPr>
          <a:xfrm>
            <a:off x="-9541" y="1822542"/>
            <a:ext cx="4032878" cy="5035458"/>
          </a:xfrm>
          <a:prstGeom prst="rect">
            <a:avLst/>
          </a:prstGeom>
        </p:spPr>
      </p:pic>
      <p:grpSp>
        <p:nvGrpSpPr>
          <p:cNvPr id="5" name="Групувати 4"/>
          <p:cNvGrpSpPr/>
          <p:nvPr userDrawn="1"/>
        </p:nvGrpSpPr>
        <p:grpSpPr>
          <a:xfrm>
            <a:off x="8689475" y="2793266"/>
            <a:ext cx="214611" cy="214611"/>
            <a:chOff x="8584066" y="2842644"/>
            <a:chExt cx="214611" cy="214611"/>
          </a:xfrm>
        </p:grpSpPr>
        <p:sp>
          <p:nvSpPr>
            <p:cNvPr id="6"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7"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grpSp>
        <p:nvGrpSpPr>
          <p:cNvPr id="8" name="Групувати 7"/>
          <p:cNvGrpSpPr/>
          <p:nvPr userDrawn="1"/>
        </p:nvGrpSpPr>
        <p:grpSpPr>
          <a:xfrm>
            <a:off x="8365424" y="2544512"/>
            <a:ext cx="214611" cy="214611"/>
            <a:chOff x="8584066" y="2842644"/>
            <a:chExt cx="214611" cy="214611"/>
          </a:xfrm>
        </p:grpSpPr>
        <p:sp>
          <p:nvSpPr>
            <p:cNvPr id="9"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10"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
        <p:nvSpPr>
          <p:cNvPr id="11" name="Freeform 5">
            <a:extLst>
              <a:ext uri="{FF2B5EF4-FFF2-40B4-BE49-F238E27FC236}">
                <a16:creationId xmlns:a16="http://schemas.microsoft.com/office/drawing/2014/main" id="{B78C2F35-9BB0-4A96-B403-14938F8AD7D1}"/>
              </a:ext>
            </a:extLst>
          </p:cNvPr>
          <p:cNvSpPr>
            <a:spLocks/>
          </p:cNvSpPr>
          <p:nvPr userDrawn="1"/>
        </p:nvSpPr>
        <p:spPr bwMode="auto">
          <a:xfrm>
            <a:off x="8670357" y="2295756"/>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i="0" dirty="0">
                <a:solidFill>
                  <a:srgbClr val="415464"/>
                </a:solidFill>
                <a:latin typeface="Open Sans" panose="020B0606030504020204" pitchFamily="34" charset="0"/>
                <a:ea typeface="Open Sans" panose="020B0606030504020204" pitchFamily="34" charset="0"/>
                <a:cs typeface="Open Sans" panose="020B0606030504020204" pitchFamily="34" charset="0"/>
              </a:rPr>
              <a:t>Poland</a:t>
            </a:r>
          </a:p>
        </p:txBody>
      </p:sp>
      <p:sp>
        <p:nvSpPr>
          <p:cNvPr id="12" name="Freeform 5">
            <a:extLst>
              <a:ext uri="{FF2B5EF4-FFF2-40B4-BE49-F238E27FC236}">
                <a16:creationId xmlns:a16="http://schemas.microsoft.com/office/drawing/2014/main" id="{164D507C-BE84-499C-AD13-5120996C16C9}"/>
              </a:ext>
            </a:extLst>
          </p:cNvPr>
          <p:cNvSpPr>
            <a:spLocks/>
          </p:cNvSpPr>
          <p:nvPr userDrawn="1"/>
        </p:nvSpPr>
        <p:spPr bwMode="auto">
          <a:xfrm flipH="1">
            <a:off x="6963715" y="2346584"/>
            <a:ext cx="952288" cy="266079"/>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3CD5AF"/>
          </a:solidFill>
          <a:ln>
            <a:noFill/>
          </a:ln>
        </p:spPr>
        <p:txBody>
          <a:bodyPr vert="horz" wrap="square" lIns="91440" tIns="45720" rIns="91440" bIns="45720" numCol="1" anchor="ctr" anchorCtr="0" compatLnSpc="1">
            <a:prstTxWarp prst="textNoShape">
              <a:avLst/>
            </a:prstTxWarp>
          </a:bodyPr>
          <a:lstStyle/>
          <a:p>
            <a:pPr algn="ctr"/>
            <a:r>
              <a:rPr lang="en-US" sz="1000" b="1" i="0" dirty="0">
                <a:solidFill>
                  <a:srgbClr val="415464"/>
                </a:solidFill>
                <a:latin typeface="Open Sans" panose="020B0606030504020204" pitchFamily="34" charset="0"/>
                <a:ea typeface="Open Sans" panose="020B0606030504020204" pitchFamily="34" charset="0"/>
                <a:cs typeface="Open Sans" panose="020B0606030504020204" pitchFamily="34" charset="0"/>
              </a:rPr>
              <a:t>Germany</a:t>
            </a:r>
          </a:p>
        </p:txBody>
      </p:sp>
      <p:grpSp>
        <p:nvGrpSpPr>
          <p:cNvPr id="13" name="Групувати 12"/>
          <p:cNvGrpSpPr/>
          <p:nvPr userDrawn="1"/>
        </p:nvGrpSpPr>
        <p:grpSpPr>
          <a:xfrm>
            <a:off x="7956350" y="2637657"/>
            <a:ext cx="214611" cy="214611"/>
            <a:chOff x="8584066" y="2842644"/>
            <a:chExt cx="214611" cy="214611"/>
          </a:xfrm>
        </p:grpSpPr>
        <p:sp>
          <p:nvSpPr>
            <p:cNvPr id="14"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15"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grpSp>
        <p:nvGrpSpPr>
          <p:cNvPr id="16" name="Групувати 15"/>
          <p:cNvGrpSpPr/>
          <p:nvPr userDrawn="1"/>
        </p:nvGrpSpPr>
        <p:grpSpPr>
          <a:xfrm>
            <a:off x="3228878" y="2858828"/>
            <a:ext cx="214611" cy="214611"/>
            <a:chOff x="8584066" y="2842644"/>
            <a:chExt cx="214611" cy="214611"/>
          </a:xfrm>
        </p:grpSpPr>
        <p:sp>
          <p:nvSpPr>
            <p:cNvPr id="17"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18"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
        <p:nvSpPr>
          <p:cNvPr id="19" name="Text Placeholder 7">
            <a:extLst>
              <a:ext uri="{FF2B5EF4-FFF2-40B4-BE49-F238E27FC236}">
                <a16:creationId xmlns:a16="http://schemas.microsoft.com/office/drawing/2014/main" id="{B64E0D1B-2800-4079-85A0-0DAC479F16E0}"/>
              </a:ext>
            </a:extLst>
          </p:cNvPr>
          <p:cNvSpPr txBox="1">
            <a:spLocks/>
          </p:cNvSpPr>
          <p:nvPr userDrawn="1"/>
        </p:nvSpPr>
        <p:spPr>
          <a:xfrm>
            <a:off x="10139897" y="5479108"/>
            <a:ext cx="1930908" cy="374537"/>
          </a:xfrm>
          <a:prstGeom prst="rect">
            <a:avLst/>
          </a:prstGeom>
        </p:spPr>
        <p:txBody>
          <a:bodyPr lIns="0" tIns="0" rIns="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err="1">
                <a:solidFill>
                  <a:srgbClr val="415362"/>
                </a:solidFill>
                <a:latin typeface="Open Sans"/>
                <a:ea typeface="Open Sans"/>
                <a:cs typeface="Open Sans"/>
              </a:rPr>
              <a:t>Intellias</a:t>
            </a:r>
            <a:r>
              <a:rPr lang="en-US" sz="1200" dirty="0">
                <a:solidFill>
                  <a:srgbClr val="415362"/>
                </a:solidFill>
                <a:latin typeface="Open Sans"/>
                <a:ea typeface="Open Sans"/>
                <a:cs typeface="Open Sans"/>
              </a:rPr>
              <a:t> locations</a:t>
            </a:r>
            <a:endParaRPr lang="en-US" sz="1200" i="0" dirty="0">
              <a:solidFill>
                <a:srgbClr val="415362"/>
              </a:solidFill>
              <a:latin typeface="Open Sans"/>
              <a:ea typeface="Open Sans"/>
              <a:cs typeface="Open Sans"/>
            </a:endParaRPr>
          </a:p>
        </p:txBody>
      </p:sp>
      <p:sp>
        <p:nvSpPr>
          <p:cNvPr id="20" name="Овал 19"/>
          <p:cNvSpPr/>
          <p:nvPr userDrawn="1"/>
        </p:nvSpPr>
        <p:spPr>
          <a:xfrm>
            <a:off x="9914345" y="5602993"/>
            <a:ext cx="144780" cy="144780"/>
          </a:xfrm>
          <a:prstGeom prst="ellipse">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nvGrpSpPr>
          <p:cNvPr id="21" name="Групувати 20"/>
          <p:cNvGrpSpPr/>
          <p:nvPr userDrawn="1"/>
        </p:nvGrpSpPr>
        <p:grpSpPr>
          <a:xfrm>
            <a:off x="3297322" y="3490230"/>
            <a:ext cx="1065213" cy="1006476"/>
            <a:chOff x="3281957" y="4658783"/>
            <a:chExt cx="1065213" cy="1006476"/>
          </a:xfrm>
        </p:grpSpPr>
        <p:sp>
          <p:nvSpPr>
            <p:cNvPr id="22" name="Freeform 5"/>
            <p:cNvSpPr>
              <a:spLocks noEditPoints="1"/>
            </p:cNvSpPr>
            <p:nvPr/>
          </p:nvSpPr>
          <p:spPr bwMode="auto">
            <a:xfrm>
              <a:off x="3281957" y="5123921"/>
              <a:ext cx="1065213" cy="541338"/>
            </a:xfrm>
            <a:custGeom>
              <a:avLst/>
              <a:gdLst>
                <a:gd name="T0" fmla="*/ 338 w 676"/>
                <a:gd name="T1" fmla="*/ 344 h 344"/>
                <a:gd name="T2" fmla="*/ 338 w 676"/>
                <a:gd name="T3" fmla="*/ 344 h 344"/>
                <a:gd name="T4" fmla="*/ 101 w 676"/>
                <a:gd name="T5" fmla="*/ 247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8 h 344"/>
                <a:gd name="T20" fmla="*/ 180 w 676"/>
                <a:gd name="T21" fmla="*/ 8 h 344"/>
                <a:gd name="T22" fmla="*/ 338 w 676"/>
                <a:gd name="T23" fmla="*/ 165 h 344"/>
                <a:gd name="T24" fmla="*/ 338 w 676"/>
                <a:gd name="T25" fmla="*/ 165 h 344"/>
                <a:gd name="T26" fmla="*/ 341 w 676"/>
                <a:gd name="T27" fmla="*/ 165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7 h 344"/>
                <a:gd name="T54" fmla="*/ 338 w 676"/>
                <a:gd name="T55" fmla="*/ 177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10"/>
                    <a:pt x="101" y="247"/>
                  </a:cubicBezTo>
                  <a:cubicBezTo>
                    <a:pt x="38" y="184"/>
                    <a:pt x="2" y="100"/>
                    <a:pt x="0" y="11"/>
                  </a:cubicBezTo>
                  <a:cubicBezTo>
                    <a:pt x="0" y="10"/>
                    <a:pt x="0" y="9"/>
                    <a:pt x="0" y="8"/>
                  </a:cubicBezTo>
                  <a:cubicBezTo>
                    <a:pt x="0" y="7"/>
                    <a:pt x="1" y="7"/>
                    <a:pt x="1" y="6"/>
                  </a:cubicBezTo>
                  <a:cubicBezTo>
                    <a:pt x="1" y="0"/>
                    <a:pt x="1" y="0"/>
                    <a:pt x="1" y="0"/>
                  </a:cubicBezTo>
                  <a:cubicBezTo>
                    <a:pt x="180" y="0"/>
                    <a:pt x="180" y="0"/>
                    <a:pt x="180" y="0"/>
                  </a:cubicBezTo>
                  <a:cubicBezTo>
                    <a:pt x="180" y="6"/>
                    <a:pt x="180" y="6"/>
                    <a:pt x="180" y="6"/>
                  </a:cubicBezTo>
                  <a:cubicBezTo>
                    <a:pt x="180" y="7"/>
                    <a:pt x="180" y="7"/>
                    <a:pt x="180" y="8"/>
                  </a:cubicBezTo>
                  <a:cubicBezTo>
                    <a:pt x="180" y="8"/>
                    <a:pt x="180" y="8"/>
                    <a:pt x="180" y="8"/>
                  </a:cubicBezTo>
                  <a:cubicBezTo>
                    <a:pt x="181" y="95"/>
                    <a:pt x="252" y="165"/>
                    <a:pt x="338" y="165"/>
                  </a:cubicBezTo>
                  <a:cubicBezTo>
                    <a:pt x="338" y="165"/>
                    <a:pt x="338" y="165"/>
                    <a:pt x="338" y="165"/>
                  </a:cubicBezTo>
                  <a:cubicBezTo>
                    <a:pt x="341" y="165"/>
                    <a:pt x="341" y="165"/>
                    <a:pt x="341" y="165"/>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80"/>
                    <a:pt x="579" y="243"/>
                  </a:cubicBezTo>
                  <a:cubicBezTo>
                    <a:pt x="516" y="307"/>
                    <a:pt x="433" y="343"/>
                    <a:pt x="343" y="344"/>
                  </a:cubicBezTo>
                  <a:cubicBezTo>
                    <a:pt x="342" y="344"/>
                    <a:pt x="340" y="344"/>
                    <a:pt x="338" y="344"/>
                  </a:cubicBezTo>
                  <a:close/>
                  <a:moveTo>
                    <a:pt x="12" y="12"/>
                  </a:moveTo>
                  <a:cubicBezTo>
                    <a:pt x="16" y="189"/>
                    <a:pt x="162" y="332"/>
                    <a:pt x="338" y="332"/>
                  </a:cubicBezTo>
                  <a:cubicBezTo>
                    <a:pt x="340" y="332"/>
                    <a:pt x="341" y="332"/>
                    <a:pt x="343" y="332"/>
                  </a:cubicBezTo>
                  <a:cubicBezTo>
                    <a:pt x="518" y="330"/>
                    <a:pt x="661" y="187"/>
                    <a:pt x="664" y="12"/>
                  </a:cubicBezTo>
                  <a:cubicBezTo>
                    <a:pt x="509" y="12"/>
                    <a:pt x="509" y="12"/>
                    <a:pt x="509" y="12"/>
                  </a:cubicBezTo>
                  <a:cubicBezTo>
                    <a:pt x="505" y="102"/>
                    <a:pt x="431" y="175"/>
                    <a:pt x="341" y="177"/>
                  </a:cubicBezTo>
                  <a:cubicBezTo>
                    <a:pt x="338" y="177"/>
                    <a:pt x="338" y="177"/>
                    <a:pt x="338" y="177"/>
                  </a:cubicBezTo>
                  <a:cubicBezTo>
                    <a:pt x="247" y="177"/>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sp>
          <p:nvSpPr>
            <p:cNvPr id="23" name="Freeform 6"/>
            <p:cNvSpPr>
              <a:spLocks noEditPoints="1"/>
            </p:cNvSpPr>
            <p:nvPr/>
          </p:nvSpPr>
          <p:spPr bwMode="auto">
            <a:xfrm>
              <a:off x="3281957" y="4658783"/>
              <a:ext cx="1065213" cy="541338"/>
            </a:xfrm>
            <a:custGeom>
              <a:avLst/>
              <a:gdLst>
                <a:gd name="T0" fmla="*/ 338 w 676"/>
                <a:gd name="T1" fmla="*/ 344 h 344"/>
                <a:gd name="T2" fmla="*/ 338 w 676"/>
                <a:gd name="T3" fmla="*/ 344 h 344"/>
                <a:gd name="T4" fmla="*/ 101 w 676"/>
                <a:gd name="T5" fmla="*/ 246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7 h 344"/>
                <a:gd name="T20" fmla="*/ 180 w 676"/>
                <a:gd name="T21" fmla="*/ 8 h 344"/>
                <a:gd name="T22" fmla="*/ 338 w 676"/>
                <a:gd name="T23" fmla="*/ 164 h 344"/>
                <a:gd name="T24" fmla="*/ 338 w 676"/>
                <a:gd name="T25" fmla="*/ 164 h 344"/>
                <a:gd name="T26" fmla="*/ 341 w 676"/>
                <a:gd name="T27" fmla="*/ 164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6 h 344"/>
                <a:gd name="T54" fmla="*/ 338 w 676"/>
                <a:gd name="T55" fmla="*/ 176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09"/>
                    <a:pt x="101" y="246"/>
                  </a:cubicBezTo>
                  <a:cubicBezTo>
                    <a:pt x="38" y="184"/>
                    <a:pt x="2" y="100"/>
                    <a:pt x="0" y="11"/>
                  </a:cubicBezTo>
                  <a:cubicBezTo>
                    <a:pt x="0" y="10"/>
                    <a:pt x="0" y="9"/>
                    <a:pt x="0" y="8"/>
                  </a:cubicBezTo>
                  <a:cubicBezTo>
                    <a:pt x="0" y="7"/>
                    <a:pt x="1" y="6"/>
                    <a:pt x="1" y="6"/>
                  </a:cubicBezTo>
                  <a:cubicBezTo>
                    <a:pt x="1" y="0"/>
                    <a:pt x="1" y="0"/>
                    <a:pt x="1" y="0"/>
                  </a:cubicBezTo>
                  <a:cubicBezTo>
                    <a:pt x="180" y="0"/>
                    <a:pt x="180" y="0"/>
                    <a:pt x="180" y="0"/>
                  </a:cubicBezTo>
                  <a:cubicBezTo>
                    <a:pt x="180" y="6"/>
                    <a:pt x="180" y="6"/>
                    <a:pt x="180" y="6"/>
                  </a:cubicBezTo>
                  <a:cubicBezTo>
                    <a:pt x="180" y="6"/>
                    <a:pt x="180" y="7"/>
                    <a:pt x="180" y="7"/>
                  </a:cubicBezTo>
                  <a:cubicBezTo>
                    <a:pt x="180" y="7"/>
                    <a:pt x="180" y="8"/>
                    <a:pt x="180" y="8"/>
                  </a:cubicBezTo>
                  <a:cubicBezTo>
                    <a:pt x="181" y="94"/>
                    <a:pt x="252" y="164"/>
                    <a:pt x="338" y="164"/>
                  </a:cubicBezTo>
                  <a:cubicBezTo>
                    <a:pt x="338" y="164"/>
                    <a:pt x="338" y="164"/>
                    <a:pt x="338" y="164"/>
                  </a:cubicBezTo>
                  <a:cubicBezTo>
                    <a:pt x="341" y="164"/>
                    <a:pt x="341" y="164"/>
                    <a:pt x="341" y="164"/>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79"/>
                    <a:pt x="579" y="243"/>
                  </a:cubicBezTo>
                  <a:cubicBezTo>
                    <a:pt x="516" y="306"/>
                    <a:pt x="433" y="342"/>
                    <a:pt x="343" y="344"/>
                  </a:cubicBezTo>
                  <a:cubicBezTo>
                    <a:pt x="342" y="344"/>
                    <a:pt x="340" y="344"/>
                    <a:pt x="338" y="344"/>
                  </a:cubicBezTo>
                  <a:close/>
                  <a:moveTo>
                    <a:pt x="12" y="12"/>
                  </a:moveTo>
                  <a:cubicBezTo>
                    <a:pt x="16" y="188"/>
                    <a:pt x="162" y="332"/>
                    <a:pt x="338" y="332"/>
                  </a:cubicBezTo>
                  <a:cubicBezTo>
                    <a:pt x="340" y="332"/>
                    <a:pt x="341" y="332"/>
                    <a:pt x="343" y="332"/>
                  </a:cubicBezTo>
                  <a:cubicBezTo>
                    <a:pt x="518" y="329"/>
                    <a:pt x="661" y="186"/>
                    <a:pt x="664" y="12"/>
                  </a:cubicBezTo>
                  <a:cubicBezTo>
                    <a:pt x="509" y="12"/>
                    <a:pt x="509" y="12"/>
                    <a:pt x="509" y="12"/>
                  </a:cubicBezTo>
                  <a:cubicBezTo>
                    <a:pt x="505" y="102"/>
                    <a:pt x="431" y="175"/>
                    <a:pt x="341" y="176"/>
                  </a:cubicBezTo>
                  <a:cubicBezTo>
                    <a:pt x="338" y="176"/>
                    <a:pt x="338" y="176"/>
                    <a:pt x="338" y="176"/>
                  </a:cubicBezTo>
                  <a:cubicBezTo>
                    <a:pt x="247" y="176"/>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grpSp>
      <p:sp>
        <p:nvSpPr>
          <p:cNvPr id="24" name="Прямокутник 23"/>
          <p:cNvSpPr/>
          <p:nvPr userDrawn="1"/>
        </p:nvSpPr>
        <p:spPr>
          <a:xfrm>
            <a:off x="6721132" y="2858388"/>
            <a:ext cx="1283309" cy="246221"/>
          </a:xfrm>
          <a:prstGeom prst="rect">
            <a:avLst/>
          </a:prstGeom>
        </p:spPr>
        <p:txBody>
          <a:bodyPr wrap="square">
            <a:spAutoFit/>
          </a:bodyPr>
          <a:lstStyle/>
          <a:p>
            <a:r>
              <a:rPr lang="en-US" sz="1000" b="1">
                <a:solidFill>
                  <a:schemeClr val="bg1"/>
                </a:solidFill>
                <a:latin typeface="Open Sans" panose="020B0606030504020204" pitchFamily="34" charset="0"/>
                <a:ea typeface="Open Sans" panose="020B0606030504020204" pitchFamily="34" charset="0"/>
                <a:cs typeface="Open Sans" panose="020B0606030504020204" pitchFamily="34" charset="0"/>
              </a:rPr>
              <a:t>Croatia</a:t>
            </a:r>
            <a:r>
              <a:rPr lang="uk-UA" sz="1000" b="1">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b="1">
                <a:solidFill>
                  <a:schemeClr val="bg1"/>
                </a:solidFill>
                <a:latin typeface="Open Sans" panose="020B0606030504020204" pitchFamily="34" charset="0"/>
                <a:ea typeface="Open Sans" panose="020B0606030504020204" pitchFamily="34" charset="0"/>
                <a:cs typeface="Open Sans" panose="020B0606030504020204" pitchFamily="34" charset="0"/>
              </a:rPr>
              <a:t>Zagreb)</a:t>
            </a:r>
          </a:p>
        </p:txBody>
      </p:sp>
      <p:grpSp>
        <p:nvGrpSpPr>
          <p:cNvPr id="25" name="Групувати 24"/>
          <p:cNvGrpSpPr/>
          <p:nvPr userDrawn="1"/>
        </p:nvGrpSpPr>
        <p:grpSpPr>
          <a:xfrm>
            <a:off x="9868496" y="4122609"/>
            <a:ext cx="214611" cy="214611"/>
            <a:chOff x="8584066" y="2842644"/>
            <a:chExt cx="214611" cy="214611"/>
          </a:xfrm>
        </p:grpSpPr>
        <p:sp>
          <p:nvSpPr>
            <p:cNvPr id="26"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27"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
        <p:nvSpPr>
          <p:cNvPr id="28" name="Freeform 5">
            <a:extLst>
              <a:ext uri="{FF2B5EF4-FFF2-40B4-BE49-F238E27FC236}">
                <a16:creationId xmlns:a16="http://schemas.microsoft.com/office/drawing/2014/main" id="{B78C2F35-9BB0-4A96-B403-14938F8AD7D1}"/>
              </a:ext>
            </a:extLst>
          </p:cNvPr>
          <p:cNvSpPr>
            <a:spLocks/>
          </p:cNvSpPr>
          <p:nvPr userDrawn="1"/>
        </p:nvSpPr>
        <p:spPr bwMode="auto">
          <a:xfrm>
            <a:off x="3571884" y="2669829"/>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i="0">
                <a:solidFill>
                  <a:srgbClr val="415464"/>
                </a:solidFill>
                <a:latin typeface="Open Sans" panose="020B0606030504020204" pitchFamily="34" charset="0"/>
                <a:ea typeface="Open Sans" panose="020B0606030504020204" pitchFamily="34" charset="0"/>
                <a:cs typeface="Open Sans" panose="020B0606030504020204" pitchFamily="34" charset="0"/>
              </a:rPr>
              <a:t>USA</a:t>
            </a:r>
          </a:p>
        </p:txBody>
      </p:sp>
      <p:sp>
        <p:nvSpPr>
          <p:cNvPr id="48" name="Freeform 5">
            <a:extLst>
              <a:ext uri="{FF2B5EF4-FFF2-40B4-BE49-F238E27FC236}">
                <a16:creationId xmlns:a16="http://schemas.microsoft.com/office/drawing/2014/main" id="{5BE37937-C8BA-8DCB-7D48-99D54166D4AB}"/>
              </a:ext>
            </a:extLst>
          </p:cNvPr>
          <p:cNvSpPr>
            <a:spLocks/>
          </p:cNvSpPr>
          <p:nvPr userDrawn="1"/>
        </p:nvSpPr>
        <p:spPr bwMode="auto">
          <a:xfrm flipH="1">
            <a:off x="7080140" y="2698739"/>
            <a:ext cx="952288" cy="266079"/>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3CD5AF"/>
          </a:solidFill>
          <a:ln>
            <a:noFill/>
          </a:ln>
        </p:spPr>
        <p:txBody>
          <a:bodyPr vert="horz" wrap="square" lIns="91440" tIns="45720" rIns="91440" bIns="45720" numCol="1" anchor="ctr" anchorCtr="0" compatLnSpc="1">
            <a:prstTxWarp prst="textNoShape">
              <a:avLst/>
            </a:prstTxWarp>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solidFill>
                  <a:srgbClr val="415362"/>
                </a:solidFill>
                <a:latin typeface="Open Sans"/>
                <a:ea typeface="Open Sans"/>
                <a:cs typeface="Open Sans"/>
              </a:rPr>
              <a:t>Croatia</a:t>
            </a:r>
            <a:endParaRPr lang="en-US" sz="1000" b="1" i="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5">
            <a:extLst>
              <a:ext uri="{FF2B5EF4-FFF2-40B4-BE49-F238E27FC236}">
                <a16:creationId xmlns:a16="http://schemas.microsoft.com/office/drawing/2014/main" id="{164D507C-BE84-499C-AD13-5120996C16C9}"/>
              </a:ext>
            </a:extLst>
          </p:cNvPr>
          <p:cNvSpPr>
            <a:spLocks/>
          </p:cNvSpPr>
          <p:nvPr userDrawn="1"/>
        </p:nvSpPr>
        <p:spPr bwMode="auto">
          <a:xfrm flipH="1">
            <a:off x="8827940" y="4039407"/>
            <a:ext cx="952288" cy="266079"/>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3CD5AF"/>
          </a:solidFill>
          <a:ln>
            <a:noFill/>
          </a:ln>
        </p:spPr>
        <p:txBody>
          <a:bodyPr vert="horz" wrap="square" lIns="91440" tIns="45720" rIns="91440" bIns="45720" numCol="1" anchor="ctr" anchorCtr="0" compatLnSpc="1">
            <a:prstTxWarp prst="textNoShape">
              <a:avLst/>
            </a:prstTxWarp>
          </a:bodyPr>
          <a:lstStyle/>
          <a:p>
            <a:pPr algn="ctr"/>
            <a:r>
              <a:rPr lang="en-US" sz="1000" b="1" i="0" dirty="0">
                <a:solidFill>
                  <a:srgbClr val="415464"/>
                </a:solidFill>
                <a:latin typeface="Open Sans" panose="020B0606030504020204" pitchFamily="34" charset="0"/>
                <a:ea typeface="Open Sans" panose="020B0606030504020204" pitchFamily="34" charset="0"/>
                <a:cs typeface="Open Sans" panose="020B0606030504020204" pitchFamily="34" charset="0"/>
              </a:rPr>
              <a:t>UAE</a:t>
            </a:r>
          </a:p>
        </p:txBody>
      </p:sp>
      <p:sp>
        <p:nvSpPr>
          <p:cNvPr id="59"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60" name="Freeform 5">
            <a:extLst>
              <a:ext uri="{FF2B5EF4-FFF2-40B4-BE49-F238E27FC236}">
                <a16:creationId xmlns:a16="http://schemas.microsoft.com/office/drawing/2014/main" id="{B78C2F35-9BB0-4A96-B403-14938F8AD7D1}"/>
              </a:ext>
            </a:extLst>
          </p:cNvPr>
          <p:cNvSpPr>
            <a:spLocks/>
          </p:cNvSpPr>
          <p:nvPr userDrawn="1"/>
        </p:nvSpPr>
        <p:spPr bwMode="auto">
          <a:xfrm>
            <a:off x="8849310" y="3018753"/>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i="0" dirty="0">
                <a:solidFill>
                  <a:srgbClr val="415464"/>
                </a:solidFill>
                <a:latin typeface="Open Sans" panose="020B0606030504020204" pitchFamily="34" charset="0"/>
                <a:ea typeface="Open Sans" panose="020B0606030504020204" pitchFamily="34" charset="0"/>
                <a:cs typeface="Open Sans" panose="020B0606030504020204" pitchFamily="34" charset="0"/>
              </a:rPr>
              <a:t>Bulgaria</a:t>
            </a:r>
          </a:p>
        </p:txBody>
      </p:sp>
      <p:grpSp>
        <p:nvGrpSpPr>
          <p:cNvPr id="61" name="Групувати 60"/>
          <p:cNvGrpSpPr/>
          <p:nvPr userDrawn="1"/>
        </p:nvGrpSpPr>
        <p:grpSpPr>
          <a:xfrm>
            <a:off x="8506167" y="3039038"/>
            <a:ext cx="214611" cy="214611"/>
            <a:chOff x="8584066" y="2842644"/>
            <a:chExt cx="214611" cy="214611"/>
          </a:xfrm>
        </p:grpSpPr>
        <p:sp>
          <p:nvSpPr>
            <p:cNvPr id="62"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63"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grpSp>
        <p:nvGrpSpPr>
          <p:cNvPr id="64" name="Групувати 63"/>
          <p:cNvGrpSpPr/>
          <p:nvPr userDrawn="1"/>
        </p:nvGrpSpPr>
        <p:grpSpPr>
          <a:xfrm>
            <a:off x="8099549" y="2925780"/>
            <a:ext cx="214611" cy="214611"/>
            <a:chOff x="8584066" y="2842644"/>
            <a:chExt cx="214611" cy="214611"/>
          </a:xfrm>
        </p:grpSpPr>
        <p:sp>
          <p:nvSpPr>
            <p:cNvPr id="65"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66"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grpSp>
        <p:nvGrpSpPr>
          <p:cNvPr id="67" name="Групувати 15"/>
          <p:cNvGrpSpPr/>
          <p:nvPr userDrawn="1"/>
        </p:nvGrpSpPr>
        <p:grpSpPr>
          <a:xfrm>
            <a:off x="3654328" y="5106728"/>
            <a:ext cx="214611" cy="214611"/>
            <a:chOff x="8584066" y="2842644"/>
            <a:chExt cx="214611" cy="214611"/>
          </a:xfrm>
        </p:grpSpPr>
        <p:sp>
          <p:nvSpPr>
            <p:cNvPr id="68"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69"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
        <p:nvSpPr>
          <p:cNvPr id="70" name="Freeform 5">
            <a:extLst>
              <a:ext uri="{FF2B5EF4-FFF2-40B4-BE49-F238E27FC236}">
                <a16:creationId xmlns:a16="http://schemas.microsoft.com/office/drawing/2014/main" id="{B78C2F35-9BB0-4A96-B403-14938F8AD7D1}"/>
              </a:ext>
            </a:extLst>
          </p:cNvPr>
          <p:cNvSpPr>
            <a:spLocks/>
          </p:cNvSpPr>
          <p:nvPr userDrawn="1"/>
        </p:nvSpPr>
        <p:spPr bwMode="auto">
          <a:xfrm>
            <a:off x="4015103" y="4851429"/>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dirty="0">
                <a:solidFill>
                  <a:srgbClr val="415464"/>
                </a:solidFill>
                <a:latin typeface="Open Sans"/>
                <a:ea typeface="Open Sans"/>
                <a:cs typeface="Open Sans"/>
              </a:rPr>
              <a:t>Colombia</a:t>
            </a:r>
            <a:endParaRPr lang="en-US" sz="1000" b="1" dirty="0">
              <a:solidFill>
                <a:srgbClr val="41546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1" name="Freeform 5">
            <a:extLst>
              <a:ext uri="{FF2B5EF4-FFF2-40B4-BE49-F238E27FC236}">
                <a16:creationId xmlns:a16="http://schemas.microsoft.com/office/drawing/2014/main" id="{164D507C-BE84-499C-AD13-5120996C16C9}"/>
              </a:ext>
            </a:extLst>
          </p:cNvPr>
          <p:cNvSpPr>
            <a:spLocks/>
          </p:cNvSpPr>
          <p:nvPr userDrawn="1"/>
        </p:nvSpPr>
        <p:spPr bwMode="auto">
          <a:xfrm flipH="1">
            <a:off x="5840900" y="2858307"/>
            <a:ext cx="952288" cy="266079"/>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3CD5AF"/>
          </a:solidFill>
          <a:ln>
            <a:noFill/>
          </a:ln>
        </p:spPr>
        <p:txBody>
          <a:bodyPr vert="horz" wrap="square" lIns="91440" tIns="45720" rIns="91440" bIns="45720" numCol="1" anchor="ctr" anchorCtr="0" compatLnSpc="1">
            <a:prstTxWarp prst="textNoShape">
              <a:avLst/>
            </a:prstTxWarp>
          </a:bodyPr>
          <a:lstStyle/>
          <a:p>
            <a:pPr algn="ctr"/>
            <a:r>
              <a:rPr lang="en-US" sz="1000" b="1" dirty="0">
                <a:solidFill>
                  <a:srgbClr val="415362"/>
                </a:solidFill>
                <a:latin typeface="Open Sans"/>
                <a:ea typeface="Open Sans"/>
                <a:cs typeface="Open Sans"/>
              </a:rPr>
              <a:t>Portugal</a:t>
            </a:r>
            <a:endParaRPr lang="en-US" sz="1000" b="1" i="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2" name="Групувати 15"/>
          <p:cNvGrpSpPr/>
          <p:nvPr userDrawn="1"/>
        </p:nvGrpSpPr>
        <p:grpSpPr>
          <a:xfrm>
            <a:off x="6839488" y="3110288"/>
            <a:ext cx="214611" cy="214611"/>
            <a:chOff x="8584066" y="2842644"/>
            <a:chExt cx="214611" cy="214611"/>
          </a:xfrm>
        </p:grpSpPr>
        <p:sp>
          <p:nvSpPr>
            <p:cNvPr id="73"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74"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grpSp>
        <p:nvGrpSpPr>
          <p:cNvPr id="75" name="Групувати 15"/>
          <p:cNvGrpSpPr/>
          <p:nvPr userDrawn="1"/>
        </p:nvGrpSpPr>
        <p:grpSpPr>
          <a:xfrm>
            <a:off x="7084907" y="3273744"/>
            <a:ext cx="214611" cy="214611"/>
            <a:chOff x="8584066" y="2842644"/>
            <a:chExt cx="214611" cy="214611"/>
          </a:xfrm>
        </p:grpSpPr>
        <p:sp>
          <p:nvSpPr>
            <p:cNvPr id="76"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77"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
        <p:nvSpPr>
          <p:cNvPr id="78" name="Freeform 5">
            <a:extLst>
              <a:ext uri="{FF2B5EF4-FFF2-40B4-BE49-F238E27FC236}">
                <a16:creationId xmlns:a16="http://schemas.microsoft.com/office/drawing/2014/main" id="{B78C2F35-9BB0-4A96-B403-14938F8AD7D1}"/>
              </a:ext>
            </a:extLst>
          </p:cNvPr>
          <p:cNvSpPr>
            <a:spLocks/>
          </p:cNvSpPr>
          <p:nvPr userDrawn="1"/>
        </p:nvSpPr>
        <p:spPr bwMode="auto">
          <a:xfrm>
            <a:off x="7345678" y="3319491"/>
            <a:ext cx="905335" cy="252960"/>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44D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000" b="1" dirty="0">
                <a:solidFill>
                  <a:srgbClr val="415464"/>
                </a:solidFill>
                <a:latin typeface="Open Sans"/>
                <a:ea typeface="Open Sans"/>
                <a:cs typeface="Open Sans"/>
              </a:rPr>
              <a:t>Spain</a:t>
            </a:r>
            <a:endParaRPr lang="en-US" sz="1000" dirty="0"/>
          </a:p>
        </p:txBody>
      </p:sp>
      <p:sp>
        <p:nvSpPr>
          <p:cNvPr id="79" name="Freeform 5">
            <a:extLst>
              <a:ext uri="{FF2B5EF4-FFF2-40B4-BE49-F238E27FC236}">
                <a16:creationId xmlns:a16="http://schemas.microsoft.com/office/drawing/2014/main" id="{164D507C-BE84-499C-AD13-5120996C16C9}"/>
              </a:ext>
            </a:extLst>
          </p:cNvPr>
          <p:cNvSpPr>
            <a:spLocks/>
          </p:cNvSpPr>
          <p:nvPr userDrawn="1"/>
        </p:nvSpPr>
        <p:spPr bwMode="auto">
          <a:xfrm flipH="1">
            <a:off x="10001420" y="3719367"/>
            <a:ext cx="952288" cy="266079"/>
          </a:xfrm>
          <a:custGeom>
            <a:avLst/>
            <a:gdLst>
              <a:gd name="T0" fmla="*/ 509 w 591"/>
              <a:gd name="T1" fmla="*/ 0 h 163"/>
              <a:gd name="T2" fmla="*/ 509 w 591"/>
              <a:gd name="T3" fmla="*/ 0 h 163"/>
              <a:gd name="T4" fmla="*/ 110 w 591"/>
              <a:gd name="T5" fmla="*/ 0 h 163"/>
              <a:gd name="T6" fmla="*/ 110 w 591"/>
              <a:gd name="T7" fmla="*/ 0 h 163"/>
              <a:gd name="T8" fmla="*/ 7 w 591"/>
              <a:gd name="T9" fmla="*/ 140 h 163"/>
              <a:gd name="T10" fmla="*/ 18 w 591"/>
              <a:gd name="T11" fmla="*/ 163 h 163"/>
              <a:gd name="T12" fmla="*/ 110 w 591"/>
              <a:gd name="T13" fmla="*/ 163 h 163"/>
              <a:gd name="T14" fmla="*/ 110 w 591"/>
              <a:gd name="T15" fmla="*/ 163 h 163"/>
              <a:gd name="T16" fmla="*/ 509 w 591"/>
              <a:gd name="T17" fmla="*/ 163 h 163"/>
              <a:gd name="T18" fmla="*/ 509 w 591"/>
              <a:gd name="T19" fmla="*/ 163 h 163"/>
              <a:gd name="T20" fmla="*/ 591 w 591"/>
              <a:gd name="T21" fmla="*/ 81 h 163"/>
              <a:gd name="T22" fmla="*/ 509 w 591"/>
              <a:gd name="T2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1" h="163">
                <a:moveTo>
                  <a:pt x="509" y="0"/>
                </a:moveTo>
                <a:cubicBezTo>
                  <a:pt x="509" y="0"/>
                  <a:pt x="509" y="0"/>
                  <a:pt x="509" y="0"/>
                </a:cubicBezTo>
                <a:cubicBezTo>
                  <a:pt x="110" y="0"/>
                  <a:pt x="110" y="0"/>
                  <a:pt x="110" y="0"/>
                </a:cubicBezTo>
                <a:cubicBezTo>
                  <a:pt x="110" y="0"/>
                  <a:pt x="110" y="0"/>
                  <a:pt x="110" y="0"/>
                </a:cubicBezTo>
                <a:cubicBezTo>
                  <a:pt x="7" y="140"/>
                  <a:pt x="7" y="140"/>
                  <a:pt x="7" y="140"/>
                </a:cubicBezTo>
                <a:cubicBezTo>
                  <a:pt x="0" y="150"/>
                  <a:pt x="7" y="163"/>
                  <a:pt x="18" y="163"/>
                </a:cubicBezTo>
                <a:cubicBezTo>
                  <a:pt x="110" y="163"/>
                  <a:pt x="110" y="163"/>
                  <a:pt x="110" y="163"/>
                </a:cubicBezTo>
                <a:cubicBezTo>
                  <a:pt x="110" y="163"/>
                  <a:pt x="110" y="163"/>
                  <a:pt x="110" y="163"/>
                </a:cubicBezTo>
                <a:cubicBezTo>
                  <a:pt x="509" y="163"/>
                  <a:pt x="509" y="163"/>
                  <a:pt x="509" y="163"/>
                </a:cubicBezTo>
                <a:cubicBezTo>
                  <a:pt x="509" y="163"/>
                  <a:pt x="509" y="163"/>
                  <a:pt x="509" y="163"/>
                </a:cubicBezTo>
                <a:cubicBezTo>
                  <a:pt x="554" y="163"/>
                  <a:pt x="591" y="127"/>
                  <a:pt x="591" y="81"/>
                </a:cubicBezTo>
                <a:cubicBezTo>
                  <a:pt x="591" y="36"/>
                  <a:pt x="554" y="0"/>
                  <a:pt x="509" y="0"/>
                </a:cubicBezTo>
                <a:close/>
              </a:path>
            </a:pathLst>
          </a:custGeom>
          <a:solidFill>
            <a:srgbClr val="3CD5AF"/>
          </a:solidFill>
          <a:ln>
            <a:noFill/>
          </a:ln>
        </p:spPr>
        <p:txBody>
          <a:bodyPr vert="horz" wrap="square" lIns="91440" tIns="45720" rIns="91440" bIns="45720" numCol="1" anchor="ctr" anchorCtr="0" compatLnSpc="1">
            <a:prstTxWarp prst="textNoShape">
              <a:avLst/>
            </a:prstTxWarp>
          </a:bodyPr>
          <a:lstStyle/>
          <a:p>
            <a:pPr algn="ctr"/>
            <a:r>
              <a:rPr lang="en-US" sz="1000" b="1" dirty="0">
                <a:solidFill>
                  <a:srgbClr val="415362"/>
                </a:solidFill>
                <a:latin typeface="Open Sans"/>
                <a:ea typeface="Open Sans"/>
                <a:cs typeface="Open Sans"/>
              </a:rPr>
              <a:t>India</a:t>
            </a:r>
            <a:endParaRPr lang="en-US" sz="1000" b="1" i="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0" name="Групувати 24"/>
          <p:cNvGrpSpPr/>
          <p:nvPr userDrawn="1"/>
        </p:nvGrpSpPr>
        <p:grpSpPr>
          <a:xfrm>
            <a:off x="11003876" y="4023549"/>
            <a:ext cx="214611" cy="214611"/>
            <a:chOff x="8584066" y="2842644"/>
            <a:chExt cx="214611" cy="214611"/>
          </a:xfrm>
        </p:grpSpPr>
        <p:sp>
          <p:nvSpPr>
            <p:cNvPr id="81" name="Google Shape;190;p28">
              <a:extLst>
                <a:ext uri="{FF2B5EF4-FFF2-40B4-BE49-F238E27FC236}">
                  <a16:creationId xmlns:a16="http://schemas.microsoft.com/office/drawing/2014/main" id="{F64B209C-3877-412B-952F-783CD0902511}"/>
                </a:ext>
              </a:extLst>
            </p:cNvPr>
            <p:cNvSpPr/>
            <p:nvPr/>
          </p:nvSpPr>
          <p:spPr>
            <a:xfrm>
              <a:off x="8584066" y="2842644"/>
              <a:ext cx="214611" cy="214611"/>
            </a:xfrm>
            <a:prstGeom prst="ellipse">
              <a:avLst/>
            </a:prstGeom>
            <a:solidFill>
              <a:srgbClr val="3CD5AF">
                <a:alpha val="300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sp>
          <p:nvSpPr>
            <p:cNvPr id="82" name="Google Shape;190;p28">
              <a:extLst>
                <a:ext uri="{FF2B5EF4-FFF2-40B4-BE49-F238E27FC236}">
                  <a16:creationId xmlns:a16="http://schemas.microsoft.com/office/drawing/2014/main" id="{E1625508-6F24-41FD-B090-09D2CE8986D0}"/>
                </a:ext>
              </a:extLst>
            </p:cNvPr>
            <p:cNvSpPr/>
            <p:nvPr/>
          </p:nvSpPr>
          <p:spPr>
            <a:xfrm flipH="1">
              <a:off x="8638455" y="2898664"/>
              <a:ext cx="105836" cy="108691"/>
            </a:xfrm>
            <a:prstGeom prst="ellipse">
              <a:avLst/>
            </a:prstGeom>
            <a:solidFill>
              <a:srgbClr val="3CD5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253746"/>
                </a:solidFill>
                <a:effectLst/>
                <a:uLnTx/>
                <a:uFillTx/>
                <a:latin typeface="Arial"/>
                <a:ea typeface="+mn-ea"/>
                <a:cs typeface="Arial"/>
                <a:sym typeface="Arial"/>
              </a:endParaRPr>
            </a:p>
          </p:txBody>
        </p:sp>
      </p:grpSp>
    </p:spTree>
    <p:extLst>
      <p:ext uri="{BB962C8B-B14F-4D97-AF65-F5344CB8AC3E}">
        <p14:creationId xmlns:p14="http://schemas.microsoft.com/office/powerpoint/2010/main" val="46463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_photo">
    <p:spTree>
      <p:nvGrpSpPr>
        <p:cNvPr id="1" name=""/>
        <p:cNvGrpSpPr/>
        <p:nvPr/>
      </p:nvGrpSpPr>
      <p:grpSpPr>
        <a:xfrm>
          <a:off x="0" y="0"/>
          <a:ext cx="0" cy="0"/>
          <a:chOff x="0" y="0"/>
          <a:chExt cx="0" cy="0"/>
        </a:xfrm>
      </p:grpSpPr>
      <p:sp>
        <p:nvSpPr>
          <p:cNvPr id="3" name="Місце для зображення 2"/>
          <p:cNvSpPr>
            <a:spLocks noGrp="1"/>
          </p:cNvSpPr>
          <p:nvPr>
            <p:ph type="pic" sz="quarter" idx="10"/>
          </p:nvPr>
        </p:nvSpPr>
        <p:spPr>
          <a:xfrm>
            <a:off x="7140576" y="0"/>
            <a:ext cx="5051424" cy="6858000"/>
          </a:xfrm>
          <a:prstGeom prst="rect">
            <a:avLst/>
          </a:prstGeom>
          <a:solidFill>
            <a:srgbClr val="3CD5AF"/>
          </a:solidFill>
        </p:spPr>
        <p:txBody>
          <a:bodyPr/>
          <a:lstStyle>
            <a:lvl1pPr marL="0" indent="0">
              <a:buNone/>
              <a:defRPr/>
            </a:lvl1pPr>
          </a:lstStyle>
          <a:p>
            <a:endParaRPr lang="uk-UA" dirty="0"/>
          </a:p>
        </p:txBody>
      </p:sp>
      <p:sp>
        <p:nvSpPr>
          <p:cNvPr id="12"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15" name="Місце для тексту 14"/>
          <p:cNvSpPr>
            <a:spLocks noGrp="1"/>
          </p:cNvSpPr>
          <p:nvPr>
            <p:ph type="body" sz="quarter" idx="12"/>
          </p:nvPr>
        </p:nvSpPr>
        <p:spPr>
          <a:xfrm>
            <a:off x="916993" y="1741335"/>
            <a:ext cx="4789215" cy="1881096"/>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Tree>
    <p:extLst>
      <p:ext uri="{BB962C8B-B14F-4D97-AF65-F5344CB8AC3E}">
        <p14:creationId xmlns:p14="http://schemas.microsoft.com/office/powerpoint/2010/main" val="924106827"/>
      </p:ext>
    </p:extLst>
  </p:cSld>
  <p:clrMapOvr>
    <a:masterClrMapping/>
  </p:clrMapOvr>
  <p:extLst>
    <p:ext uri="{DCECCB84-F9BA-43D5-87BE-67443E8EF086}">
      <p15:sldGuideLst xmlns:p15="http://schemas.microsoft.com/office/powerpoint/2012/main">
        <p15:guide id="1" pos="4498" userDrawn="1">
          <p15:clr>
            <a:srgbClr val="5ACBF0"/>
          </p15:clr>
        </p15:guide>
        <p15:guide id="2" orient="horz" pos="663" userDrawn="1">
          <p15:clr>
            <a:srgbClr val="5ACBF0"/>
          </p15:clr>
        </p15:guide>
        <p15:guide id="3" pos="64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 block_slide">
    <p:spTree>
      <p:nvGrpSpPr>
        <p:cNvPr id="1" name=""/>
        <p:cNvGrpSpPr/>
        <p:nvPr/>
      </p:nvGrpSpPr>
      <p:grpSpPr>
        <a:xfrm>
          <a:off x="0" y="0"/>
          <a:ext cx="0" cy="0"/>
          <a:chOff x="0" y="0"/>
          <a:chExt cx="0" cy="0"/>
        </a:xfrm>
      </p:grpSpPr>
      <p:sp>
        <p:nvSpPr>
          <p:cNvPr id="2" name="Прямокутник 1"/>
          <p:cNvSpPr/>
          <p:nvPr userDrawn="1"/>
        </p:nvSpPr>
        <p:spPr>
          <a:xfrm>
            <a:off x="7140576" y="-95803"/>
            <a:ext cx="5051424" cy="6953803"/>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6" name="Місце для тексту 14"/>
          <p:cNvSpPr>
            <a:spLocks noGrp="1"/>
          </p:cNvSpPr>
          <p:nvPr>
            <p:ph type="body" sz="quarter" idx="12"/>
          </p:nvPr>
        </p:nvSpPr>
        <p:spPr>
          <a:xfrm>
            <a:off x="916993" y="1741335"/>
            <a:ext cx="4789215" cy="1881096"/>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Tree>
    <p:extLst>
      <p:ext uri="{BB962C8B-B14F-4D97-AF65-F5344CB8AC3E}">
        <p14:creationId xmlns:p14="http://schemas.microsoft.com/office/powerpoint/2010/main" val="1462528520"/>
      </p:ext>
    </p:extLst>
  </p:cSld>
  <p:clrMapOvr>
    <a:masterClrMapping/>
  </p:clrMapOvr>
  <p:extLst>
    <p:ext uri="{DCECCB84-F9BA-43D5-87BE-67443E8EF086}">
      <p15:sldGuideLst xmlns:p15="http://schemas.microsoft.com/office/powerpoint/2012/main">
        <p15:guide id="2" orient="horz" pos="663">
          <p15:clr>
            <a:srgbClr val="5ACBF0"/>
          </p15:clr>
        </p15:guide>
        <p15:guide id="3" pos="642">
          <p15:clr>
            <a:srgbClr val="5ACBF0"/>
          </p15:clr>
        </p15:guide>
        <p15:guide id="4" pos="449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t_right block_slide">
    <p:spTree>
      <p:nvGrpSpPr>
        <p:cNvPr id="1" name=""/>
        <p:cNvGrpSpPr/>
        <p:nvPr/>
      </p:nvGrpSpPr>
      <p:grpSpPr>
        <a:xfrm>
          <a:off x="0" y="0"/>
          <a:ext cx="0" cy="0"/>
          <a:chOff x="0" y="0"/>
          <a:chExt cx="0" cy="0"/>
        </a:xfrm>
      </p:grpSpPr>
      <p:sp>
        <p:nvSpPr>
          <p:cNvPr id="2" name="Прямокутник 1"/>
          <p:cNvSpPr/>
          <p:nvPr userDrawn="1"/>
        </p:nvSpPr>
        <p:spPr>
          <a:xfrm>
            <a:off x="7140576" y="-95803"/>
            <a:ext cx="5051424" cy="6953803"/>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4" name="Місце для тексту 14"/>
          <p:cNvSpPr>
            <a:spLocks noGrp="1"/>
          </p:cNvSpPr>
          <p:nvPr>
            <p:ph type="body" sz="quarter" idx="12"/>
          </p:nvPr>
        </p:nvSpPr>
        <p:spPr>
          <a:xfrm>
            <a:off x="916993" y="1741335"/>
            <a:ext cx="4789215" cy="1881096"/>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Tree>
    <p:extLst>
      <p:ext uri="{BB962C8B-B14F-4D97-AF65-F5344CB8AC3E}">
        <p14:creationId xmlns:p14="http://schemas.microsoft.com/office/powerpoint/2010/main" val="1543685402"/>
      </p:ext>
    </p:extLst>
  </p:cSld>
  <p:clrMapOvr>
    <a:masterClrMapping/>
  </p:clrMapOvr>
  <p:extLst>
    <p:ext uri="{DCECCB84-F9BA-43D5-87BE-67443E8EF086}">
      <p15:sldGuideLst xmlns:p15="http://schemas.microsoft.com/office/powerpoint/2012/main">
        <p15:guide id="2" orient="horz" pos="663">
          <p15:clr>
            <a:srgbClr val="5ACBF0"/>
          </p15:clr>
        </p15:guide>
        <p15:guide id="3" pos="642">
          <p15:clr>
            <a:srgbClr val="5ACBF0"/>
          </p15:clr>
        </p15:guide>
        <p15:guide id="4" pos="449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blocks">
    <p:spTree>
      <p:nvGrpSpPr>
        <p:cNvPr id="1" name=""/>
        <p:cNvGrpSpPr/>
        <p:nvPr/>
      </p:nvGrpSpPr>
      <p:grpSpPr>
        <a:xfrm>
          <a:off x="0" y="0"/>
          <a:ext cx="0" cy="0"/>
          <a:chOff x="0" y="0"/>
          <a:chExt cx="0" cy="0"/>
        </a:xfrm>
      </p:grpSpPr>
      <p:sp>
        <p:nvSpPr>
          <p:cNvPr id="8" name="Rectangle 78">
            <a:extLst>
              <a:ext uri="{FF2B5EF4-FFF2-40B4-BE49-F238E27FC236}">
                <a16:creationId xmlns:a16="http://schemas.microsoft.com/office/drawing/2014/main" id="{8392A7E8-1FE6-436F-A756-1CF9DB4C35C9}"/>
              </a:ext>
            </a:extLst>
          </p:cNvPr>
          <p:cNvSpPr/>
          <p:nvPr userDrawn="1"/>
        </p:nvSpPr>
        <p:spPr>
          <a:xfrm>
            <a:off x="1019176" y="2427288"/>
            <a:ext cx="4724690"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Rectangle 79">
            <a:extLst>
              <a:ext uri="{FF2B5EF4-FFF2-40B4-BE49-F238E27FC236}">
                <a16:creationId xmlns:a16="http://schemas.microsoft.com/office/drawing/2014/main" id="{D3E93ACF-0471-4E2A-8C09-9ABF5BAEDEFA}"/>
              </a:ext>
            </a:extLst>
          </p:cNvPr>
          <p:cNvSpPr/>
          <p:nvPr userDrawn="1"/>
        </p:nvSpPr>
        <p:spPr>
          <a:xfrm>
            <a:off x="1024922" y="2427288"/>
            <a:ext cx="4716798"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10" name="Straight Connector 81">
            <a:extLst>
              <a:ext uri="{FF2B5EF4-FFF2-40B4-BE49-F238E27FC236}">
                <a16:creationId xmlns:a16="http://schemas.microsoft.com/office/drawing/2014/main" id="{6B9BC8D7-73A2-49B8-B52B-8465C74DD528}"/>
              </a:ext>
            </a:extLst>
          </p:cNvPr>
          <p:cNvCxnSpPr>
            <a:cxnSpLocks/>
          </p:cNvCxnSpPr>
          <p:nvPr userDrawn="1"/>
        </p:nvCxnSpPr>
        <p:spPr>
          <a:xfrm>
            <a:off x="1009939" y="2417041"/>
            <a:ext cx="4737377" cy="0"/>
          </a:xfrm>
          <a:prstGeom prst="line">
            <a:avLst/>
          </a:prstGeom>
          <a:ln w="28575">
            <a:solidFill>
              <a:srgbClr val="3CD5AF"/>
            </a:solidFill>
          </a:ln>
        </p:spPr>
        <p:style>
          <a:lnRef idx="1">
            <a:schemeClr val="accent1"/>
          </a:lnRef>
          <a:fillRef idx="0">
            <a:schemeClr val="accent1"/>
          </a:fillRef>
          <a:effectRef idx="0">
            <a:schemeClr val="accent1"/>
          </a:effectRef>
          <a:fontRef idx="minor">
            <a:schemeClr val="tx1"/>
          </a:fontRef>
        </p:style>
      </p:cxnSp>
      <p:sp>
        <p:nvSpPr>
          <p:cNvPr id="11" name="Text Placeholder 27">
            <a:extLst>
              <a:ext uri="{FF2B5EF4-FFF2-40B4-BE49-F238E27FC236}">
                <a16:creationId xmlns:a16="http://schemas.microsoft.com/office/drawing/2014/main" id="{2386E2BB-6FF9-4286-93A1-4AE19757E46C}"/>
              </a:ext>
            </a:extLst>
          </p:cNvPr>
          <p:cNvSpPr>
            <a:spLocks noGrp="1"/>
          </p:cNvSpPr>
          <p:nvPr>
            <p:ph type="body" sz="quarter" idx="18" hasCustomPrompt="1"/>
          </p:nvPr>
        </p:nvSpPr>
        <p:spPr>
          <a:xfrm>
            <a:off x="1020039" y="2427288"/>
            <a:ext cx="4715969" cy="464275"/>
          </a:xfrm>
          <a:prstGeom prst="rect">
            <a:avLst/>
          </a:prstGeom>
        </p:spPr>
        <p:txBody>
          <a:bodyPr bIns="36000" anchor="b"/>
          <a:lstStyle>
            <a:lvl1pPr marL="0" indent="0" algn="ctr">
              <a:lnSpc>
                <a:spcPct val="100000"/>
              </a:lnSpc>
              <a:spcBef>
                <a:spcPts val="400"/>
              </a:spcBef>
              <a:buNone/>
              <a:defRPr sz="14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title</a:t>
            </a:r>
            <a:endParaRPr lang="uk-UA" dirty="0"/>
          </a:p>
        </p:txBody>
      </p:sp>
      <p:sp>
        <p:nvSpPr>
          <p:cNvPr id="12" name="Rectangle 83">
            <a:extLst>
              <a:ext uri="{FF2B5EF4-FFF2-40B4-BE49-F238E27FC236}">
                <a16:creationId xmlns:a16="http://schemas.microsoft.com/office/drawing/2014/main" id="{EE8EA3C3-5110-4230-978D-5D2121B2E311}"/>
              </a:ext>
            </a:extLst>
          </p:cNvPr>
          <p:cNvSpPr/>
          <p:nvPr userDrawn="1"/>
        </p:nvSpPr>
        <p:spPr>
          <a:xfrm>
            <a:off x="6718011" y="2427288"/>
            <a:ext cx="4724690"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3" name="Rectangle 84">
            <a:extLst>
              <a:ext uri="{FF2B5EF4-FFF2-40B4-BE49-F238E27FC236}">
                <a16:creationId xmlns:a16="http://schemas.microsoft.com/office/drawing/2014/main" id="{D5D5CF71-0E40-43F2-BFEF-54EBE705F929}"/>
              </a:ext>
            </a:extLst>
          </p:cNvPr>
          <p:cNvSpPr/>
          <p:nvPr userDrawn="1"/>
        </p:nvSpPr>
        <p:spPr>
          <a:xfrm>
            <a:off x="6723757" y="2427288"/>
            <a:ext cx="4716798"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14" name="Straight Connector 86">
            <a:extLst>
              <a:ext uri="{FF2B5EF4-FFF2-40B4-BE49-F238E27FC236}">
                <a16:creationId xmlns:a16="http://schemas.microsoft.com/office/drawing/2014/main" id="{45074A55-40E3-4F51-8E94-38D8D709A61C}"/>
              </a:ext>
            </a:extLst>
          </p:cNvPr>
          <p:cNvCxnSpPr>
            <a:cxnSpLocks/>
          </p:cNvCxnSpPr>
          <p:nvPr userDrawn="1"/>
        </p:nvCxnSpPr>
        <p:spPr>
          <a:xfrm>
            <a:off x="6708774" y="2417041"/>
            <a:ext cx="4737377" cy="0"/>
          </a:xfrm>
          <a:prstGeom prst="line">
            <a:avLst/>
          </a:prstGeom>
          <a:ln w="28575">
            <a:solidFill>
              <a:srgbClr val="A25EB5"/>
            </a:solidFill>
          </a:ln>
        </p:spPr>
        <p:style>
          <a:lnRef idx="1">
            <a:schemeClr val="accent1"/>
          </a:lnRef>
          <a:fillRef idx="0">
            <a:schemeClr val="accent1"/>
          </a:fillRef>
          <a:effectRef idx="0">
            <a:schemeClr val="accent1"/>
          </a:effectRef>
          <a:fontRef idx="minor">
            <a:schemeClr val="tx1"/>
          </a:fontRef>
        </p:style>
      </p:cxnSp>
      <p:sp>
        <p:nvSpPr>
          <p:cNvPr id="15" name="Text Placeholder 27">
            <a:extLst>
              <a:ext uri="{FF2B5EF4-FFF2-40B4-BE49-F238E27FC236}">
                <a16:creationId xmlns:a16="http://schemas.microsoft.com/office/drawing/2014/main" id="{FD8A52AD-A4EF-4F28-B52F-11F564631B9B}"/>
              </a:ext>
            </a:extLst>
          </p:cNvPr>
          <p:cNvSpPr>
            <a:spLocks noGrp="1"/>
          </p:cNvSpPr>
          <p:nvPr>
            <p:ph type="body" sz="quarter" idx="20" hasCustomPrompt="1"/>
          </p:nvPr>
        </p:nvSpPr>
        <p:spPr>
          <a:xfrm>
            <a:off x="6718874" y="2427288"/>
            <a:ext cx="4715969" cy="464275"/>
          </a:xfrm>
          <a:prstGeom prst="rect">
            <a:avLst/>
          </a:prstGeom>
        </p:spPr>
        <p:txBody>
          <a:bodyPr bIns="36000" anchor="b"/>
          <a:lstStyle>
            <a:lvl1pPr marL="0" indent="0" algn="ctr">
              <a:lnSpc>
                <a:spcPct val="100000"/>
              </a:lnSpc>
              <a:spcBef>
                <a:spcPts val="400"/>
              </a:spcBef>
              <a:buNone/>
              <a:defRPr sz="14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title</a:t>
            </a:r>
            <a:endParaRPr lang="uk-UA" dirty="0"/>
          </a:p>
        </p:txBody>
      </p:sp>
      <p:sp>
        <p:nvSpPr>
          <p:cNvPr id="16" name="Text Placeholder 2">
            <a:extLst>
              <a:ext uri="{FF2B5EF4-FFF2-40B4-BE49-F238E27FC236}">
                <a16:creationId xmlns:a16="http://schemas.microsoft.com/office/drawing/2014/main" id="{1EED65E3-F206-43A5-91E8-299772B7C35A}"/>
              </a:ext>
            </a:extLst>
          </p:cNvPr>
          <p:cNvSpPr>
            <a:spLocks noGrp="1"/>
          </p:cNvSpPr>
          <p:nvPr>
            <p:ph type="body" sz="quarter" idx="13" hasCustomPrompt="1"/>
          </p:nvPr>
        </p:nvSpPr>
        <p:spPr>
          <a:xfrm>
            <a:off x="1020762" y="2880597"/>
            <a:ext cx="4721192" cy="3293192"/>
          </a:xfrm>
          <a:prstGeom prst="rect">
            <a:avLst/>
          </a:prstGeom>
        </p:spPr>
        <p:txBody>
          <a:bodyPr lIns="144000" tIns="180000" rIns="108000"/>
          <a:lstStyle>
            <a:lvl1pPr>
              <a:lnSpc>
                <a:spcPct val="110000"/>
              </a:lnSpc>
              <a:spcBef>
                <a:spcPts val="400"/>
              </a:spcBef>
              <a:spcAft>
                <a:spcPts val="400"/>
              </a:spcAft>
              <a:buClr>
                <a:srgbClr val="3CD5AF"/>
              </a:buClr>
              <a:defRPr sz="1200">
                <a:solidFill>
                  <a:schemeClr val="tx1"/>
                </a:solidFill>
              </a:defRPr>
            </a:lvl1pPr>
            <a:lvl2pPr>
              <a:lnSpc>
                <a:spcPct val="110000"/>
              </a:lnSpc>
              <a:spcBef>
                <a:spcPts val="400"/>
              </a:spcBef>
              <a:spcAft>
                <a:spcPts val="400"/>
              </a:spcAft>
              <a:buClr>
                <a:srgbClr val="3CD5AF"/>
              </a:buClr>
              <a:defRPr sz="1100">
                <a:solidFill>
                  <a:schemeClr val="tx1"/>
                </a:solidFill>
              </a:defRPr>
            </a:lvl2pPr>
            <a:lvl3pPr>
              <a:lnSpc>
                <a:spcPct val="110000"/>
              </a:lnSpc>
              <a:spcBef>
                <a:spcPts val="400"/>
              </a:spcBef>
              <a:spcAft>
                <a:spcPts val="400"/>
              </a:spcAft>
              <a:buClr>
                <a:srgbClr val="3CD5AF"/>
              </a:buClr>
              <a:defRPr sz="1000">
                <a:solidFill>
                  <a:schemeClr val="tx1"/>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17" name="Text Placeholder 2">
            <a:extLst>
              <a:ext uri="{FF2B5EF4-FFF2-40B4-BE49-F238E27FC236}">
                <a16:creationId xmlns:a16="http://schemas.microsoft.com/office/drawing/2014/main" id="{2DFFB846-98F7-4B6D-888A-B37C67ECE948}"/>
              </a:ext>
            </a:extLst>
          </p:cNvPr>
          <p:cNvSpPr>
            <a:spLocks noGrp="1"/>
          </p:cNvSpPr>
          <p:nvPr>
            <p:ph type="body" sz="quarter" idx="21" hasCustomPrompt="1"/>
          </p:nvPr>
        </p:nvSpPr>
        <p:spPr>
          <a:xfrm>
            <a:off x="6711186" y="2880597"/>
            <a:ext cx="4721192" cy="3293192"/>
          </a:xfrm>
          <a:prstGeom prst="rect">
            <a:avLst/>
          </a:prstGeom>
        </p:spPr>
        <p:txBody>
          <a:bodyPr lIns="144000" tIns="180000" rIns="108000"/>
          <a:lstStyle>
            <a:lvl1pPr>
              <a:lnSpc>
                <a:spcPct val="110000"/>
              </a:lnSpc>
              <a:spcBef>
                <a:spcPts val="400"/>
              </a:spcBef>
              <a:spcAft>
                <a:spcPts val="400"/>
              </a:spcAft>
              <a:buClr>
                <a:srgbClr val="A25EB5"/>
              </a:buClr>
              <a:defRPr sz="1200">
                <a:solidFill>
                  <a:schemeClr val="tx1"/>
                </a:solidFill>
              </a:defRPr>
            </a:lvl1pPr>
            <a:lvl2pPr>
              <a:lnSpc>
                <a:spcPct val="110000"/>
              </a:lnSpc>
              <a:spcBef>
                <a:spcPts val="400"/>
              </a:spcBef>
              <a:spcAft>
                <a:spcPts val="400"/>
              </a:spcAft>
              <a:buClr>
                <a:srgbClr val="A25EB5"/>
              </a:buClr>
              <a:defRPr sz="1100">
                <a:solidFill>
                  <a:schemeClr val="tx1"/>
                </a:solidFill>
              </a:defRPr>
            </a:lvl2pPr>
            <a:lvl3pPr>
              <a:lnSpc>
                <a:spcPct val="110000"/>
              </a:lnSpc>
              <a:spcBef>
                <a:spcPts val="400"/>
              </a:spcBef>
              <a:spcAft>
                <a:spcPts val="400"/>
              </a:spcAft>
              <a:buClr>
                <a:srgbClr val="A25EB5"/>
              </a:buClr>
              <a:defRPr sz="1000">
                <a:solidFill>
                  <a:schemeClr val="tx1"/>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19"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Tree>
    <p:extLst>
      <p:ext uri="{BB962C8B-B14F-4D97-AF65-F5344CB8AC3E}">
        <p14:creationId xmlns:p14="http://schemas.microsoft.com/office/powerpoint/2010/main" val="955123083"/>
      </p:ext>
    </p:extLst>
  </p:cSld>
  <p:clrMapOvr>
    <a:masterClrMapping/>
  </p:clrMapOvr>
  <p:extLst>
    <p:ext uri="{DCECCB84-F9BA-43D5-87BE-67443E8EF086}">
      <p15:sldGuideLst xmlns:p15="http://schemas.microsoft.com/office/powerpoint/2012/main">
        <p15:guide id="1" pos="642" userDrawn="1">
          <p15:clr>
            <a:srgbClr val="FBAE40"/>
          </p15:clr>
        </p15:guide>
        <p15:guide id="2" pos="3840" userDrawn="1">
          <p15:clr>
            <a:srgbClr val="FBAE40"/>
          </p15:clr>
        </p15:guide>
        <p15:guide id="3" orient="horz" pos="6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blocks">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6435C429-6647-4330-9B61-9F6ACEB37E7F}"/>
              </a:ext>
            </a:extLst>
          </p:cNvPr>
          <p:cNvSpPr/>
          <p:nvPr userDrawn="1"/>
        </p:nvSpPr>
        <p:spPr>
          <a:xfrm>
            <a:off x="8082591" y="2570930"/>
            <a:ext cx="3044304"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9" name="Rectangle 8">
            <a:extLst>
              <a:ext uri="{FF2B5EF4-FFF2-40B4-BE49-F238E27FC236}">
                <a16:creationId xmlns:a16="http://schemas.microsoft.com/office/drawing/2014/main" id="{6435C429-6647-4330-9B61-9F6ACEB37E7F}"/>
              </a:ext>
            </a:extLst>
          </p:cNvPr>
          <p:cNvSpPr/>
          <p:nvPr userDrawn="1"/>
        </p:nvSpPr>
        <p:spPr>
          <a:xfrm>
            <a:off x="4545239" y="2570930"/>
            <a:ext cx="3044304"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Rectangle 8">
            <a:extLst>
              <a:ext uri="{FF2B5EF4-FFF2-40B4-BE49-F238E27FC236}">
                <a16:creationId xmlns:a16="http://schemas.microsoft.com/office/drawing/2014/main" id="{6435C429-6647-4330-9B61-9F6ACEB37E7F}"/>
              </a:ext>
            </a:extLst>
          </p:cNvPr>
          <p:cNvSpPr/>
          <p:nvPr userDrawn="1"/>
        </p:nvSpPr>
        <p:spPr>
          <a:xfrm>
            <a:off x="1011691" y="2561165"/>
            <a:ext cx="3044304"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21" name="Пряма сполучна лінія 20"/>
          <p:cNvCxnSpPr/>
          <p:nvPr userDrawn="1"/>
        </p:nvCxnSpPr>
        <p:spPr>
          <a:xfrm>
            <a:off x="1012455" y="2561166"/>
            <a:ext cx="3043540"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22" name="Пряма сполучна лінія 21"/>
          <p:cNvCxnSpPr/>
          <p:nvPr userDrawn="1"/>
        </p:nvCxnSpPr>
        <p:spPr>
          <a:xfrm>
            <a:off x="1503094" y="2561166"/>
            <a:ext cx="1902735"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23" name="Пряма сполучна лінія 22"/>
          <p:cNvCxnSpPr/>
          <p:nvPr userDrawn="1"/>
        </p:nvCxnSpPr>
        <p:spPr>
          <a:xfrm>
            <a:off x="4546346" y="2561166"/>
            <a:ext cx="3045988"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24" name="Пряма сполучна лінія 23"/>
          <p:cNvCxnSpPr/>
          <p:nvPr userDrawn="1"/>
        </p:nvCxnSpPr>
        <p:spPr>
          <a:xfrm>
            <a:off x="5037381" y="2561166"/>
            <a:ext cx="1904264"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25" name="Пряма сполучна лінія 24"/>
          <p:cNvCxnSpPr/>
          <p:nvPr userDrawn="1"/>
        </p:nvCxnSpPr>
        <p:spPr>
          <a:xfrm>
            <a:off x="8081095" y="2561166"/>
            <a:ext cx="3046443" cy="0"/>
          </a:xfrm>
          <a:prstGeom prst="line">
            <a:avLst/>
          </a:prstGeom>
          <a:ln w="19050">
            <a:solidFill>
              <a:srgbClr val="5FB4E5"/>
            </a:solidFill>
          </a:ln>
        </p:spPr>
        <p:style>
          <a:lnRef idx="1">
            <a:schemeClr val="accent1"/>
          </a:lnRef>
          <a:fillRef idx="0">
            <a:schemeClr val="accent1"/>
          </a:fillRef>
          <a:effectRef idx="0">
            <a:schemeClr val="accent1"/>
          </a:effectRef>
          <a:fontRef idx="minor">
            <a:schemeClr val="tx1"/>
          </a:fontRef>
        </p:style>
      </p:cxnSp>
      <p:cxnSp>
        <p:nvCxnSpPr>
          <p:cNvPr id="26" name="Пряма сполучна лінія 25"/>
          <p:cNvCxnSpPr/>
          <p:nvPr userDrawn="1"/>
        </p:nvCxnSpPr>
        <p:spPr>
          <a:xfrm>
            <a:off x="8572202" y="2561166"/>
            <a:ext cx="1904550" cy="0"/>
          </a:xfrm>
          <a:prstGeom prst="line">
            <a:avLst/>
          </a:prstGeom>
          <a:ln w="19050">
            <a:solidFill>
              <a:srgbClr val="5FB4E5"/>
            </a:solidFill>
          </a:ln>
        </p:spPr>
        <p:style>
          <a:lnRef idx="1">
            <a:schemeClr val="accent1"/>
          </a:lnRef>
          <a:fillRef idx="0">
            <a:schemeClr val="accent1"/>
          </a:fillRef>
          <a:effectRef idx="0">
            <a:schemeClr val="accent1"/>
          </a:effectRef>
          <a:fontRef idx="minor">
            <a:schemeClr val="tx1"/>
          </a:fontRef>
        </p:style>
      </p:cxnSp>
      <p:sp>
        <p:nvSpPr>
          <p:cNvPr id="27" name="Місце для тексту 17"/>
          <p:cNvSpPr>
            <a:spLocks noGrp="1"/>
          </p:cNvSpPr>
          <p:nvPr>
            <p:ph type="body" sz="quarter" idx="22" hasCustomPrompt="1"/>
          </p:nvPr>
        </p:nvSpPr>
        <p:spPr>
          <a:xfrm>
            <a:off x="1011690" y="2061380"/>
            <a:ext cx="3045317" cy="279258"/>
          </a:xfrm>
          <a:prstGeom prst="rect">
            <a:avLst/>
          </a:prstGeom>
        </p:spPr>
        <p:txBody>
          <a:bodyPr/>
          <a:lstStyle>
            <a:lvl1pPr marL="0" indent="0" algn="ctr">
              <a:buNone/>
              <a:defRPr sz="1400" b="1">
                <a:solidFill>
                  <a:srgbClr val="A25EB5"/>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Title</a:t>
            </a:r>
          </a:p>
        </p:txBody>
      </p:sp>
      <p:sp>
        <p:nvSpPr>
          <p:cNvPr id="28" name="Місце для тексту 17"/>
          <p:cNvSpPr>
            <a:spLocks noGrp="1"/>
          </p:cNvSpPr>
          <p:nvPr>
            <p:ph type="body" sz="quarter" idx="23" hasCustomPrompt="1"/>
          </p:nvPr>
        </p:nvSpPr>
        <p:spPr>
          <a:xfrm>
            <a:off x="4546634" y="2061380"/>
            <a:ext cx="3045317" cy="279258"/>
          </a:xfrm>
          <a:prstGeom prst="rect">
            <a:avLst/>
          </a:prstGeom>
        </p:spPr>
        <p:txBody>
          <a:bodyPr/>
          <a:lstStyle>
            <a:lvl1pPr marL="0" indent="0" algn="ctr">
              <a:buNone/>
              <a:defRPr sz="1400" b="1">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Title</a:t>
            </a:r>
          </a:p>
        </p:txBody>
      </p:sp>
      <p:sp>
        <p:nvSpPr>
          <p:cNvPr id="29" name="Місце для тексту 17"/>
          <p:cNvSpPr>
            <a:spLocks noGrp="1"/>
          </p:cNvSpPr>
          <p:nvPr>
            <p:ph type="body" sz="quarter" idx="24" hasCustomPrompt="1"/>
          </p:nvPr>
        </p:nvSpPr>
        <p:spPr>
          <a:xfrm>
            <a:off x="8081578" y="2061380"/>
            <a:ext cx="3045317" cy="279258"/>
          </a:xfrm>
          <a:prstGeom prst="rect">
            <a:avLst/>
          </a:prstGeom>
        </p:spPr>
        <p:txBody>
          <a:bodyPr/>
          <a:lstStyle>
            <a:lvl1pPr marL="0" indent="0" algn="ctr">
              <a:buNone/>
              <a:defRPr sz="1400" b="1">
                <a:solidFill>
                  <a:srgbClr val="5FB4E5"/>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Title</a:t>
            </a:r>
          </a:p>
        </p:txBody>
      </p:sp>
      <p:sp>
        <p:nvSpPr>
          <p:cNvPr id="30" name="Місце для тексту 17"/>
          <p:cNvSpPr>
            <a:spLocks noGrp="1"/>
          </p:cNvSpPr>
          <p:nvPr>
            <p:ph type="body" sz="quarter" idx="25" hasCustomPrompt="1"/>
          </p:nvPr>
        </p:nvSpPr>
        <p:spPr>
          <a:xfrm>
            <a:off x="1011690" y="2561165"/>
            <a:ext cx="3045317" cy="3726969"/>
          </a:xfrm>
          <a:prstGeom prst="rect">
            <a:avLst/>
          </a:prstGeom>
        </p:spPr>
        <p:txBody>
          <a:bodyPr lIns="0" tIns="216000" rIns="0" bIns="0"/>
          <a:lstStyle>
            <a:lvl1pPr marL="171450" indent="-171450" algn="l">
              <a:buClr>
                <a:srgbClr val="A25EB5"/>
              </a:buClr>
              <a:buFont typeface="Arial" panose="020B0604020202020204" pitchFamily="34" charset="0"/>
              <a:buChar char="•"/>
              <a:defRPr sz="1200" b="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a:t>
            </a:r>
          </a:p>
        </p:txBody>
      </p:sp>
      <p:sp>
        <p:nvSpPr>
          <p:cNvPr id="31" name="Місце для тексту 17"/>
          <p:cNvSpPr>
            <a:spLocks noGrp="1"/>
          </p:cNvSpPr>
          <p:nvPr>
            <p:ph type="body" sz="quarter" idx="26" hasCustomPrompt="1"/>
          </p:nvPr>
        </p:nvSpPr>
        <p:spPr>
          <a:xfrm>
            <a:off x="4546634" y="2561165"/>
            <a:ext cx="3045317" cy="3726969"/>
          </a:xfrm>
          <a:prstGeom prst="rect">
            <a:avLst/>
          </a:prstGeom>
        </p:spPr>
        <p:txBody>
          <a:bodyPr lIns="0" tIns="216000" rIns="0" bIns="0"/>
          <a:lstStyle>
            <a:lvl1pPr marL="171450" indent="-171450" algn="l">
              <a:buClr>
                <a:srgbClr val="3CD5AF"/>
              </a:buClr>
              <a:buFont typeface="Arial" panose="020B0604020202020204" pitchFamily="34" charset="0"/>
              <a:buChar char="•"/>
              <a:defRPr sz="1200" b="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a:t>
            </a:r>
          </a:p>
        </p:txBody>
      </p:sp>
      <p:sp>
        <p:nvSpPr>
          <p:cNvPr id="32" name="Місце для тексту 17"/>
          <p:cNvSpPr>
            <a:spLocks noGrp="1"/>
          </p:cNvSpPr>
          <p:nvPr>
            <p:ph type="body" sz="quarter" idx="27" hasCustomPrompt="1"/>
          </p:nvPr>
        </p:nvSpPr>
        <p:spPr>
          <a:xfrm>
            <a:off x="8081578" y="2561165"/>
            <a:ext cx="3045317" cy="3726969"/>
          </a:xfrm>
          <a:prstGeom prst="rect">
            <a:avLst/>
          </a:prstGeom>
        </p:spPr>
        <p:txBody>
          <a:bodyPr lIns="0" tIns="216000" rIns="0" bIns="0"/>
          <a:lstStyle>
            <a:lvl1pPr marL="171450" indent="-171450" algn="l">
              <a:buClr>
                <a:srgbClr val="5FB4E5"/>
              </a:buClr>
              <a:buFont typeface="Arial" panose="020B0604020202020204" pitchFamily="34" charset="0"/>
              <a:buChar char="•"/>
              <a:defRPr sz="1200" b="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Title</a:t>
            </a:r>
          </a:p>
        </p:txBody>
      </p:sp>
      <p:sp>
        <p:nvSpPr>
          <p:cNvPr id="33"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Tree>
    <p:extLst>
      <p:ext uri="{BB962C8B-B14F-4D97-AF65-F5344CB8AC3E}">
        <p14:creationId xmlns:p14="http://schemas.microsoft.com/office/powerpoint/2010/main" val="818307319"/>
      </p:ext>
    </p:extLst>
  </p:cSld>
  <p:clrMapOvr>
    <a:masterClrMapping/>
  </p:clrMapOvr>
  <p:extLst>
    <p:ext uri="{DCECCB84-F9BA-43D5-87BE-67443E8EF086}">
      <p15:sldGuideLst xmlns:p15="http://schemas.microsoft.com/office/powerpoint/2012/main">
        <p15:guide id="1" pos="642">
          <p15:clr>
            <a:srgbClr val="FBAE40"/>
          </p15:clr>
        </p15:guide>
        <p15:guide id="2" pos="3840">
          <p15:clr>
            <a:srgbClr val="FBAE40"/>
          </p15:clr>
        </p15:guide>
        <p15:guide id="3" orient="horz" pos="66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_blocks">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6435C429-6647-4330-9B61-9F6ACEB37E7F}"/>
              </a:ext>
            </a:extLst>
          </p:cNvPr>
          <p:cNvSpPr/>
          <p:nvPr userDrawn="1"/>
        </p:nvSpPr>
        <p:spPr>
          <a:xfrm>
            <a:off x="1026430" y="2643403"/>
            <a:ext cx="2276777"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 name="Rectangle 9">
            <a:extLst>
              <a:ext uri="{FF2B5EF4-FFF2-40B4-BE49-F238E27FC236}">
                <a16:creationId xmlns:a16="http://schemas.microsoft.com/office/drawing/2014/main" id="{FC69383D-624B-41CE-87A6-57731D749DD3}"/>
              </a:ext>
            </a:extLst>
          </p:cNvPr>
          <p:cNvSpPr/>
          <p:nvPr userDrawn="1"/>
        </p:nvSpPr>
        <p:spPr>
          <a:xfrm>
            <a:off x="1031730" y="2643403"/>
            <a:ext cx="2272975"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sp>
        <p:nvSpPr>
          <p:cNvPr id="5" name="Rectangle 18">
            <a:extLst>
              <a:ext uri="{FF2B5EF4-FFF2-40B4-BE49-F238E27FC236}">
                <a16:creationId xmlns:a16="http://schemas.microsoft.com/office/drawing/2014/main" id="{0789552C-5A20-458F-91D7-1103AB3CCD01}"/>
              </a:ext>
            </a:extLst>
          </p:cNvPr>
          <p:cNvSpPr/>
          <p:nvPr userDrawn="1"/>
        </p:nvSpPr>
        <p:spPr>
          <a:xfrm>
            <a:off x="6273931" y="2643403"/>
            <a:ext cx="2276777"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Rectangle 19">
            <a:extLst>
              <a:ext uri="{FF2B5EF4-FFF2-40B4-BE49-F238E27FC236}">
                <a16:creationId xmlns:a16="http://schemas.microsoft.com/office/drawing/2014/main" id="{88814D21-E568-4320-B6CC-902633CCCEEC}"/>
              </a:ext>
            </a:extLst>
          </p:cNvPr>
          <p:cNvSpPr/>
          <p:nvPr userDrawn="1"/>
        </p:nvSpPr>
        <p:spPr>
          <a:xfrm>
            <a:off x="6279231" y="2643403"/>
            <a:ext cx="2272975"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uk-UA"/>
          </a:p>
        </p:txBody>
      </p:sp>
      <p:sp>
        <p:nvSpPr>
          <p:cNvPr id="7" name="Rectangle 21">
            <a:extLst>
              <a:ext uri="{FF2B5EF4-FFF2-40B4-BE49-F238E27FC236}">
                <a16:creationId xmlns:a16="http://schemas.microsoft.com/office/drawing/2014/main" id="{0122222E-82F7-45D8-B8BA-130340CB6A7A}"/>
              </a:ext>
            </a:extLst>
          </p:cNvPr>
          <p:cNvSpPr/>
          <p:nvPr userDrawn="1"/>
        </p:nvSpPr>
        <p:spPr>
          <a:xfrm>
            <a:off x="3634208" y="2643403"/>
            <a:ext cx="2276777"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Rectangle 22">
            <a:extLst>
              <a:ext uri="{FF2B5EF4-FFF2-40B4-BE49-F238E27FC236}">
                <a16:creationId xmlns:a16="http://schemas.microsoft.com/office/drawing/2014/main" id="{F4EC0072-265C-40B1-9C96-CE3A6BD6E3EB}"/>
              </a:ext>
            </a:extLst>
          </p:cNvPr>
          <p:cNvSpPr/>
          <p:nvPr userDrawn="1"/>
        </p:nvSpPr>
        <p:spPr>
          <a:xfrm>
            <a:off x="3636635" y="2643403"/>
            <a:ext cx="2272975"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Text Placeholder 27">
            <a:extLst>
              <a:ext uri="{FF2B5EF4-FFF2-40B4-BE49-F238E27FC236}">
                <a16:creationId xmlns:a16="http://schemas.microsoft.com/office/drawing/2014/main" id="{93607322-0550-4DEF-9E96-0F9E72D5699F}"/>
              </a:ext>
            </a:extLst>
          </p:cNvPr>
          <p:cNvSpPr>
            <a:spLocks noGrp="1"/>
          </p:cNvSpPr>
          <p:nvPr>
            <p:ph type="body" sz="quarter" idx="13" hasCustomPrompt="1"/>
          </p:nvPr>
        </p:nvSpPr>
        <p:spPr>
          <a:xfrm>
            <a:off x="3636891" y="2643403"/>
            <a:ext cx="2272574" cy="464275"/>
          </a:xfrm>
          <a:prstGeom prst="rect">
            <a:avLst/>
          </a:prstGeom>
        </p:spPr>
        <p:txBody>
          <a:bodyPr bIns="36000" anchor="b"/>
          <a:lstStyle>
            <a:lvl1pPr marL="0" indent="0" algn="ctr">
              <a:lnSpc>
                <a:spcPct val="100000"/>
              </a:lnSpc>
              <a:spcBef>
                <a:spcPts val="400"/>
              </a:spcBef>
              <a:buNone/>
              <a:defRPr sz="1400" b="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Click to add title</a:t>
            </a:r>
            <a:endParaRPr lang="uk-UA" dirty="0"/>
          </a:p>
        </p:txBody>
      </p:sp>
      <p:sp>
        <p:nvSpPr>
          <p:cNvPr id="10" name="Text Placeholder 27">
            <a:extLst>
              <a:ext uri="{FF2B5EF4-FFF2-40B4-BE49-F238E27FC236}">
                <a16:creationId xmlns:a16="http://schemas.microsoft.com/office/drawing/2014/main" id="{7756ED18-B993-4ECC-8A58-CDA764AFB0D6}"/>
              </a:ext>
            </a:extLst>
          </p:cNvPr>
          <p:cNvSpPr>
            <a:spLocks noGrp="1"/>
          </p:cNvSpPr>
          <p:nvPr>
            <p:ph type="body" sz="quarter" idx="14" hasCustomPrompt="1"/>
          </p:nvPr>
        </p:nvSpPr>
        <p:spPr>
          <a:xfrm>
            <a:off x="6268753" y="2643403"/>
            <a:ext cx="2272574" cy="464275"/>
          </a:xfrm>
          <a:prstGeom prst="rect">
            <a:avLst/>
          </a:prstGeom>
        </p:spPr>
        <p:txBody>
          <a:bodyPr bIns="36000" anchor="b"/>
          <a:lstStyle>
            <a:lvl1pPr marL="0" indent="0" algn="ctr">
              <a:lnSpc>
                <a:spcPct val="100000"/>
              </a:lnSpc>
              <a:spcBef>
                <a:spcPts val="400"/>
              </a:spcBef>
              <a:buNone/>
              <a:defRPr sz="1400" b="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Click to add title</a:t>
            </a:r>
            <a:endParaRPr lang="uk-UA" dirty="0"/>
          </a:p>
        </p:txBody>
      </p:sp>
      <p:cxnSp>
        <p:nvCxnSpPr>
          <p:cNvPr id="11" name="Straight Connector 2">
            <a:extLst>
              <a:ext uri="{FF2B5EF4-FFF2-40B4-BE49-F238E27FC236}">
                <a16:creationId xmlns:a16="http://schemas.microsoft.com/office/drawing/2014/main" id="{E9B32D5A-F287-4694-91AF-B126A1257876}"/>
              </a:ext>
            </a:extLst>
          </p:cNvPr>
          <p:cNvCxnSpPr>
            <a:cxnSpLocks/>
          </p:cNvCxnSpPr>
          <p:nvPr userDrawn="1"/>
        </p:nvCxnSpPr>
        <p:spPr>
          <a:xfrm>
            <a:off x="1018840" y="2633156"/>
            <a:ext cx="2290785" cy="0"/>
          </a:xfrm>
          <a:prstGeom prst="line">
            <a:avLst/>
          </a:prstGeom>
          <a:ln w="28575">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2DE78F85-4720-4B3B-B259-80BB1D260E4C}"/>
              </a:ext>
            </a:extLst>
          </p:cNvPr>
          <p:cNvCxnSpPr>
            <a:cxnSpLocks/>
          </p:cNvCxnSpPr>
          <p:nvPr userDrawn="1"/>
        </p:nvCxnSpPr>
        <p:spPr>
          <a:xfrm>
            <a:off x="3630315" y="2633156"/>
            <a:ext cx="2282941" cy="0"/>
          </a:xfrm>
          <a:prstGeom prst="line">
            <a:avLst/>
          </a:prstGeom>
          <a:ln w="28575">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13" name="Straight Connector 20">
            <a:extLst>
              <a:ext uri="{FF2B5EF4-FFF2-40B4-BE49-F238E27FC236}">
                <a16:creationId xmlns:a16="http://schemas.microsoft.com/office/drawing/2014/main" id="{B4130E26-29C0-4CF2-B521-62D772656255}"/>
              </a:ext>
            </a:extLst>
          </p:cNvPr>
          <p:cNvCxnSpPr>
            <a:cxnSpLocks/>
          </p:cNvCxnSpPr>
          <p:nvPr userDrawn="1"/>
        </p:nvCxnSpPr>
        <p:spPr>
          <a:xfrm>
            <a:off x="6267934" y="2633156"/>
            <a:ext cx="2282890" cy="0"/>
          </a:xfrm>
          <a:prstGeom prst="line">
            <a:avLst/>
          </a:prstGeom>
          <a:ln w="28575">
            <a:solidFill>
              <a:srgbClr val="5FB4E5"/>
            </a:solidFill>
          </a:ln>
        </p:spPr>
        <p:style>
          <a:lnRef idx="1">
            <a:schemeClr val="accent1"/>
          </a:lnRef>
          <a:fillRef idx="0">
            <a:schemeClr val="accent1"/>
          </a:fillRef>
          <a:effectRef idx="0">
            <a:schemeClr val="accent1"/>
          </a:effectRef>
          <a:fontRef idx="minor">
            <a:schemeClr val="tx1"/>
          </a:fontRef>
        </p:style>
      </p:cxnSp>
      <p:sp>
        <p:nvSpPr>
          <p:cNvPr id="14" name="Text Placeholder 27">
            <a:extLst>
              <a:ext uri="{FF2B5EF4-FFF2-40B4-BE49-F238E27FC236}">
                <a16:creationId xmlns:a16="http://schemas.microsoft.com/office/drawing/2014/main" id="{DC5FE8C8-E969-459B-934C-8C4198CD4FA9}"/>
              </a:ext>
            </a:extLst>
          </p:cNvPr>
          <p:cNvSpPr>
            <a:spLocks noGrp="1"/>
          </p:cNvSpPr>
          <p:nvPr>
            <p:ph type="body" sz="quarter" idx="18" hasCustomPrompt="1"/>
          </p:nvPr>
        </p:nvSpPr>
        <p:spPr>
          <a:xfrm>
            <a:off x="1026801" y="2643403"/>
            <a:ext cx="2272574" cy="464275"/>
          </a:xfrm>
          <a:prstGeom prst="rect">
            <a:avLst/>
          </a:prstGeom>
        </p:spPr>
        <p:txBody>
          <a:bodyPr bIns="36000" anchor="b"/>
          <a:lstStyle>
            <a:lvl1pPr marL="0" indent="0" algn="ctr">
              <a:lnSpc>
                <a:spcPct val="100000"/>
              </a:lnSpc>
              <a:spcBef>
                <a:spcPts val="400"/>
              </a:spcBef>
              <a:buNone/>
              <a:defRPr sz="1400" b="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Click to add title</a:t>
            </a:r>
            <a:endParaRPr lang="uk-UA" dirty="0"/>
          </a:p>
        </p:txBody>
      </p:sp>
      <p:sp>
        <p:nvSpPr>
          <p:cNvPr id="15" name="Rectangle 91">
            <a:extLst>
              <a:ext uri="{FF2B5EF4-FFF2-40B4-BE49-F238E27FC236}">
                <a16:creationId xmlns:a16="http://schemas.microsoft.com/office/drawing/2014/main" id="{D98905D8-73B0-4204-9D90-BD181C75BCFF}"/>
              </a:ext>
            </a:extLst>
          </p:cNvPr>
          <p:cNvSpPr/>
          <p:nvPr userDrawn="1"/>
        </p:nvSpPr>
        <p:spPr>
          <a:xfrm>
            <a:off x="8948800" y="2643403"/>
            <a:ext cx="2276777"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6" name="Rectangle 93">
            <a:extLst>
              <a:ext uri="{FF2B5EF4-FFF2-40B4-BE49-F238E27FC236}">
                <a16:creationId xmlns:a16="http://schemas.microsoft.com/office/drawing/2014/main" id="{1D997324-7AE0-4BF1-A6D6-E8D11BC7781A}"/>
              </a:ext>
            </a:extLst>
          </p:cNvPr>
          <p:cNvSpPr/>
          <p:nvPr userDrawn="1"/>
        </p:nvSpPr>
        <p:spPr>
          <a:xfrm>
            <a:off x="8954100" y="2643403"/>
            <a:ext cx="2272975"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uk-UA"/>
          </a:p>
        </p:txBody>
      </p:sp>
      <p:sp>
        <p:nvSpPr>
          <p:cNvPr id="17" name="Text Placeholder 27">
            <a:extLst>
              <a:ext uri="{FF2B5EF4-FFF2-40B4-BE49-F238E27FC236}">
                <a16:creationId xmlns:a16="http://schemas.microsoft.com/office/drawing/2014/main" id="{8EF0E6B9-3C4A-46A2-BE8E-5E6A32893466}"/>
              </a:ext>
            </a:extLst>
          </p:cNvPr>
          <p:cNvSpPr>
            <a:spLocks noGrp="1"/>
          </p:cNvSpPr>
          <p:nvPr>
            <p:ph type="body" sz="quarter" idx="19" hasCustomPrompt="1"/>
          </p:nvPr>
        </p:nvSpPr>
        <p:spPr>
          <a:xfrm>
            <a:off x="8943622" y="2643403"/>
            <a:ext cx="2272574" cy="464275"/>
          </a:xfrm>
          <a:prstGeom prst="rect">
            <a:avLst/>
          </a:prstGeom>
        </p:spPr>
        <p:txBody>
          <a:bodyPr bIns="36000" anchor="b"/>
          <a:lstStyle>
            <a:lvl1pPr marL="0" indent="0" algn="ctr">
              <a:lnSpc>
                <a:spcPct val="100000"/>
              </a:lnSpc>
              <a:spcBef>
                <a:spcPts val="400"/>
              </a:spcBef>
              <a:buNone/>
              <a:defRPr sz="1400" b="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dirty="0"/>
              <a:t>Click to add title</a:t>
            </a:r>
            <a:endParaRPr lang="uk-UA" dirty="0"/>
          </a:p>
        </p:txBody>
      </p:sp>
      <p:cxnSp>
        <p:nvCxnSpPr>
          <p:cNvPr id="19" name="Straight Connector 96">
            <a:extLst>
              <a:ext uri="{FF2B5EF4-FFF2-40B4-BE49-F238E27FC236}">
                <a16:creationId xmlns:a16="http://schemas.microsoft.com/office/drawing/2014/main" id="{39C8424A-CAE1-487C-BADD-FA761BFEF914}"/>
              </a:ext>
            </a:extLst>
          </p:cNvPr>
          <p:cNvCxnSpPr>
            <a:cxnSpLocks/>
          </p:cNvCxnSpPr>
          <p:nvPr userDrawn="1"/>
        </p:nvCxnSpPr>
        <p:spPr>
          <a:xfrm>
            <a:off x="8942803" y="2633156"/>
            <a:ext cx="2282890" cy="0"/>
          </a:xfrm>
          <a:prstGeom prst="line">
            <a:avLst/>
          </a:prstGeom>
          <a:ln w="28575">
            <a:solidFill>
              <a:srgbClr val="FFCE00"/>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1569D469-C8F2-4981-9E10-FB10073A2B45}"/>
              </a:ext>
            </a:extLst>
          </p:cNvPr>
          <p:cNvSpPr>
            <a:spLocks noGrp="1"/>
          </p:cNvSpPr>
          <p:nvPr>
            <p:ph type="body" sz="quarter" idx="20" hasCustomPrompt="1"/>
          </p:nvPr>
        </p:nvSpPr>
        <p:spPr>
          <a:xfrm>
            <a:off x="1011691" y="3096712"/>
            <a:ext cx="2284641" cy="3293192"/>
          </a:xfrm>
          <a:prstGeom prst="rect">
            <a:avLst/>
          </a:prstGeom>
        </p:spPr>
        <p:txBody>
          <a:bodyPr lIns="144000" tIns="180000" rIns="108000"/>
          <a:lstStyle>
            <a:lvl1pPr>
              <a:lnSpc>
                <a:spcPct val="110000"/>
              </a:lnSpc>
              <a:spcBef>
                <a:spcPts val="400"/>
              </a:spcBef>
              <a:spcAft>
                <a:spcPts val="400"/>
              </a:spcAft>
              <a:buClr>
                <a:srgbClr val="3CD5AF"/>
              </a:buClr>
              <a:defRPr sz="1200">
                <a:solidFill>
                  <a:srgbClr val="415362"/>
                </a:solidFill>
              </a:defRPr>
            </a:lvl1pPr>
            <a:lvl2pPr>
              <a:lnSpc>
                <a:spcPct val="110000"/>
              </a:lnSpc>
              <a:spcBef>
                <a:spcPts val="400"/>
              </a:spcBef>
              <a:spcAft>
                <a:spcPts val="400"/>
              </a:spcAft>
              <a:buClr>
                <a:srgbClr val="3CD5AF"/>
              </a:buClr>
              <a:defRPr sz="1100">
                <a:solidFill>
                  <a:srgbClr val="415362"/>
                </a:solidFill>
              </a:defRPr>
            </a:lvl2pPr>
            <a:lvl3pPr>
              <a:lnSpc>
                <a:spcPct val="110000"/>
              </a:lnSpc>
              <a:spcBef>
                <a:spcPts val="400"/>
              </a:spcBef>
              <a:spcAft>
                <a:spcPts val="400"/>
              </a:spcAft>
              <a:buClr>
                <a:srgbClr val="3CD5AF"/>
              </a:buClr>
              <a:defRPr sz="1000">
                <a:solidFill>
                  <a:srgbClr val="415362"/>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21" name="Text Placeholder 2">
            <a:extLst>
              <a:ext uri="{FF2B5EF4-FFF2-40B4-BE49-F238E27FC236}">
                <a16:creationId xmlns:a16="http://schemas.microsoft.com/office/drawing/2014/main" id="{0A57402B-ED9A-4C45-9AE9-B02043E83763}"/>
              </a:ext>
            </a:extLst>
          </p:cNvPr>
          <p:cNvSpPr>
            <a:spLocks noGrp="1"/>
          </p:cNvSpPr>
          <p:nvPr>
            <p:ph type="body" sz="quarter" idx="21" hasCustomPrompt="1"/>
          </p:nvPr>
        </p:nvSpPr>
        <p:spPr>
          <a:xfrm>
            <a:off x="3638006" y="3096712"/>
            <a:ext cx="2284641" cy="3293192"/>
          </a:xfrm>
          <a:prstGeom prst="rect">
            <a:avLst/>
          </a:prstGeom>
        </p:spPr>
        <p:txBody>
          <a:bodyPr lIns="144000" tIns="180000" rIns="108000"/>
          <a:lstStyle>
            <a:lvl1pPr>
              <a:lnSpc>
                <a:spcPct val="110000"/>
              </a:lnSpc>
              <a:spcBef>
                <a:spcPts val="400"/>
              </a:spcBef>
              <a:spcAft>
                <a:spcPts val="400"/>
              </a:spcAft>
              <a:buClr>
                <a:srgbClr val="A25EB5"/>
              </a:buClr>
              <a:defRPr sz="1200">
                <a:solidFill>
                  <a:srgbClr val="415362"/>
                </a:solidFill>
              </a:defRPr>
            </a:lvl1pPr>
            <a:lvl2pPr>
              <a:lnSpc>
                <a:spcPct val="110000"/>
              </a:lnSpc>
              <a:spcBef>
                <a:spcPts val="400"/>
              </a:spcBef>
              <a:spcAft>
                <a:spcPts val="400"/>
              </a:spcAft>
              <a:buClr>
                <a:srgbClr val="A25EB5"/>
              </a:buClr>
              <a:defRPr sz="1100">
                <a:solidFill>
                  <a:srgbClr val="415362"/>
                </a:solidFill>
              </a:defRPr>
            </a:lvl2pPr>
            <a:lvl3pPr>
              <a:lnSpc>
                <a:spcPct val="110000"/>
              </a:lnSpc>
              <a:spcBef>
                <a:spcPts val="400"/>
              </a:spcBef>
              <a:spcAft>
                <a:spcPts val="400"/>
              </a:spcAft>
              <a:buClr>
                <a:srgbClr val="A25EB5"/>
              </a:buClr>
              <a:defRPr sz="1000">
                <a:solidFill>
                  <a:srgbClr val="415362"/>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22" name="Text Placeholder 2">
            <a:extLst>
              <a:ext uri="{FF2B5EF4-FFF2-40B4-BE49-F238E27FC236}">
                <a16:creationId xmlns:a16="http://schemas.microsoft.com/office/drawing/2014/main" id="{FED66ECC-EC28-412D-AE89-3E3C86562D42}"/>
              </a:ext>
            </a:extLst>
          </p:cNvPr>
          <p:cNvSpPr>
            <a:spLocks noGrp="1"/>
          </p:cNvSpPr>
          <p:nvPr>
            <p:ph type="body" sz="quarter" idx="22" hasCustomPrompt="1"/>
          </p:nvPr>
        </p:nvSpPr>
        <p:spPr>
          <a:xfrm>
            <a:off x="6265564" y="3096712"/>
            <a:ext cx="2284641" cy="3293192"/>
          </a:xfrm>
          <a:prstGeom prst="rect">
            <a:avLst/>
          </a:prstGeom>
        </p:spPr>
        <p:txBody>
          <a:bodyPr lIns="144000" tIns="180000" rIns="108000"/>
          <a:lstStyle>
            <a:lvl1pPr>
              <a:lnSpc>
                <a:spcPct val="110000"/>
              </a:lnSpc>
              <a:spcBef>
                <a:spcPts val="400"/>
              </a:spcBef>
              <a:spcAft>
                <a:spcPts val="400"/>
              </a:spcAft>
              <a:buClr>
                <a:srgbClr val="5FB4E5"/>
              </a:buClr>
              <a:defRPr sz="1200">
                <a:solidFill>
                  <a:srgbClr val="415362"/>
                </a:solidFill>
              </a:defRPr>
            </a:lvl1pPr>
            <a:lvl2pPr>
              <a:lnSpc>
                <a:spcPct val="110000"/>
              </a:lnSpc>
              <a:spcBef>
                <a:spcPts val="400"/>
              </a:spcBef>
              <a:spcAft>
                <a:spcPts val="400"/>
              </a:spcAft>
              <a:buClr>
                <a:srgbClr val="5FB4E5"/>
              </a:buClr>
              <a:defRPr sz="1100">
                <a:solidFill>
                  <a:srgbClr val="415362"/>
                </a:solidFill>
              </a:defRPr>
            </a:lvl2pPr>
            <a:lvl3pPr>
              <a:lnSpc>
                <a:spcPct val="110000"/>
              </a:lnSpc>
              <a:spcBef>
                <a:spcPts val="400"/>
              </a:spcBef>
              <a:spcAft>
                <a:spcPts val="400"/>
              </a:spcAft>
              <a:buClr>
                <a:srgbClr val="5FB4E5"/>
              </a:buClr>
              <a:defRPr sz="1000">
                <a:solidFill>
                  <a:srgbClr val="415362"/>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23" name="Text Placeholder 2">
            <a:extLst>
              <a:ext uri="{FF2B5EF4-FFF2-40B4-BE49-F238E27FC236}">
                <a16:creationId xmlns:a16="http://schemas.microsoft.com/office/drawing/2014/main" id="{B7EDD52B-AEF3-457A-A4A4-1A51D5031494}"/>
              </a:ext>
            </a:extLst>
          </p:cNvPr>
          <p:cNvSpPr>
            <a:spLocks noGrp="1"/>
          </p:cNvSpPr>
          <p:nvPr>
            <p:ph type="body" sz="quarter" idx="23" hasCustomPrompt="1"/>
          </p:nvPr>
        </p:nvSpPr>
        <p:spPr>
          <a:xfrm>
            <a:off x="8940074" y="3096712"/>
            <a:ext cx="2284641" cy="3293192"/>
          </a:xfrm>
          <a:prstGeom prst="rect">
            <a:avLst/>
          </a:prstGeom>
        </p:spPr>
        <p:txBody>
          <a:bodyPr lIns="144000" tIns="180000" rIns="108000"/>
          <a:lstStyle>
            <a:lvl1pPr>
              <a:lnSpc>
                <a:spcPct val="110000"/>
              </a:lnSpc>
              <a:spcBef>
                <a:spcPts val="400"/>
              </a:spcBef>
              <a:spcAft>
                <a:spcPts val="400"/>
              </a:spcAft>
              <a:buClr>
                <a:srgbClr val="FFCE00"/>
              </a:buClr>
              <a:defRPr sz="1200">
                <a:solidFill>
                  <a:srgbClr val="415362"/>
                </a:solidFill>
              </a:defRPr>
            </a:lvl1pPr>
            <a:lvl2pPr>
              <a:lnSpc>
                <a:spcPct val="110000"/>
              </a:lnSpc>
              <a:spcBef>
                <a:spcPts val="400"/>
              </a:spcBef>
              <a:spcAft>
                <a:spcPts val="400"/>
              </a:spcAft>
              <a:buClr>
                <a:srgbClr val="FFCE00"/>
              </a:buClr>
              <a:defRPr sz="1100">
                <a:solidFill>
                  <a:srgbClr val="415362"/>
                </a:solidFill>
              </a:defRPr>
            </a:lvl2pPr>
            <a:lvl3pPr>
              <a:lnSpc>
                <a:spcPct val="110000"/>
              </a:lnSpc>
              <a:spcBef>
                <a:spcPts val="400"/>
              </a:spcBef>
              <a:spcAft>
                <a:spcPts val="400"/>
              </a:spcAft>
              <a:buClr>
                <a:srgbClr val="FFCE00"/>
              </a:buClr>
              <a:defRPr sz="1000">
                <a:solidFill>
                  <a:srgbClr val="415362"/>
                </a:solidFill>
              </a:defRPr>
            </a:lvl3pPr>
            <a:lvl4pPr>
              <a:defRPr sz="1200"/>
            </a:lvl4pPr>
            <a:lvl5pPr>
              <a:defRPr sz="1200"/>
            </a:lvl5pPr>
          </a:lstStyle>
          <a:p>
            <a:pPr lvl="0"/>
            <a:r>
              <a:rPr lang="en-US" dirty="0"/>
              <a:t>Click to edit text</a:t>
            </a:r>
          </a:p>
          <a:p>
            <a:pPr lvl="1"/>
            <a:r>
              <a:rPr lang="en-US" dirty="0"/>
              <a:t>Second level</a:t>
            </a:r>
          </a:p>
          <a:p>
            <a:pPr lvl="2"/>
            <a:r>
              <a:rPr lang="en-US" dirty="0"/>
              <a:t>Third level</a:t>
            </a:r>
          </a:p>
        </p:txBody>
      </p:sp>
      <p:sp>
        <p:nvSpPr>
          <p:cNvPr id="2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26" name="Місце для тексту 14"/>
          <p:cNvSpPr>
            <a:spLocks noGrp="1"/>
          </p:cNvSpPr>
          <p:nvPr>
            <p:ph type="body" sz="quarter" idx="12"/>
          </p:nvPr>
        </p:nvSpPr>
        <p:spPr>
          <a:xfrm>
            <a:off x="916993" y="1741335"/>
            <a:ext cx="5005654" cy="483119"/>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Tree>
    <p:extLst>
      <p:ext uri="{BB962C8B-B14F-4D97-AF65-F5344CB8AC3E}">
        <p14:creationId xmlns:p14="http://schemas.microsoft.com/office/powerpoint/2010/main" val="922312504"/>
      </p:ext>
    </p:extLst>
  </p:cSld>
  <p:clrMapOvr>
    <a:masterClrMapping/>
  </p:clrMapOvr>
  <p:extLst>
    <p:ext uri="{DCECCB84-F9BA-43D5-87BE-67443E8EF086}">
      <p15:sldGuideLst xmlns:p15="http://schemas.microsoft.com/office/powerpoint/2012/main">
        <p15:guide id="1" pos="642">
          <p15:clr>
            <a:srgbClr val="FBAE40"/>
          </p15:clr>
        </p15:guide>
        <p15:guide id="2" pos="3840">
          <p15:clr>
            <a:srgbClr val="FBAE40"/>
          </p15:clr>
        </p15:guide>
        <p15:guide id="3" orient="horz" pos="6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alues">
    <p:spTree>
      <p:nvGrpSpPr>
        <p:cNvPr id="1" name=""/>
        <p:cNvGrpSpPr/>
        <p:nvPr/>
      </p:nvGrpSpPr>
      <p:grpSpPr>
        <a:xfrm>
          <a:off x="0" y="0"/>
          <a:ext cx="0" cy="0"/>
          <a:chOff x="0" y="0"/>
          <a:chExt cx="0" cy="0"/>
        </a:xfrm>
      </p:grpSpPr>
      <p:sp>
        <p:nvSpPr>
          <p:cNvPr id="2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grpSp>
        <p:nvGrpSpPr>
          <p:cNvPr id="24" name="Групувати 174">
            <a:extLst>
              <a:ext uri="{FF2B5EF4-FFF2-40B4-BE49-F238E27FC236}">
                <a16:creationId xmlns:a16="http://schemas.microsoft.com/office/drawing/2014/main" id="{D42205C8-2779-4F50-A054-75F094C45422}"/>
              </a:ext>
            </a:extLst>
          </p:cNvPr>
          <p:cNvGrpSpPr/>
          <p:nvPr userDrawn="1"/>
        </p:nvGrpSpPr>
        <p:grpSpPr>
          <a:xfrm>
            <a:off x="663575" y="5197662"/>
            <a:ext cx="1413094" cy="1380938"/>
            <a:chOff x="4044950" y="1809750"/>
            <a:chExt cx="1255713" cy="1227138"/>
          </a:xfrm>
          <a:solidFill>
            <a:srgbClr val="3CD5AF"/>
          </a:solidFill>
        </p:grpSpPr>
        <p:sp>
          <p:nvSpPr>
            <p:cNvPr id="27" name="Freeform 77">
              <a:extLst>
                <a:ext uri="{FF2B5EF4-FFF2-40B4-BE49-F238E27FC236}">
                  <a16:creationId xmlns:a16="http://schemas.microsoft.com/office/drawing/2014/main" id="{55B6611D-92D0-4C63-A74E-548A017E5A87}"/>
                </a:ext>
              </a:extLst>
            </p:cNvPr>
            <p:cNvSpPr>
              <a:spLocks/>
            </p:cNvSpPr>
            <p:nvPr/>
          </p:nvSpPr>
          <p:spPr bwMode="auto">
            <a:xfrm>
              <a:off x="4044950" y="2935288"/>
              <a:ext cx="125413" cy="101600"/>
            </a:xfrm>
            <a:custGeom>
              <a:avLst/>
              <a:gdLst>
                <a:gd name="T0" fmla="*/ 79 w 79"/>
                <a:gd name="T1" fmla="*/ 64 h 64"/>
                <a:gd name="T2" fmla="*/ 0 w 79"/>
                <a:gd name="T3" fmla="*/ 0 h 64"/>
                <a:gd name="T4" fmla="*/ 0 w 79"/>
                <a:gd name="T5" fmla="*/ 18 h 64"/>
                <a:gd name="T6" fmla="*/ 54 w 79"/>
                <a:gd name="T7" fmla="*/ 64 h 64"/>
                <a:gd name="T8" fmla="*/ 79 w 79"/>
                <a:gd name="T9" fmla="*/ 64 h 64"/>
              </a:gdLst>
              <a:ahLst/>
              <a:cxnLst>
                <a:cxn ang="0">
                  <a:pos x="T0" y="T1"/>
                </a:cxn>
                <a:cxn ang="0">
                  <a:pos x="T2" y="T3"/>
                </a:cxn>
                <a:cxn ang="0">
                  <a:pos x="T4" y="T5"/>
                </a:cxn>
                <a:cxn ang="0">
                  <a:pos x="T6" y="T7"/>
                </a:cxn>
                <a:cxn ang="0">
                  <a:pos x="T8" y="T9"/>
                </a:cxn>
              </a:cxnLst>
              <a:rect l="0" t="0" r="r" b="b"/>
              <a:pathLst>
                <a:path w="79" h="64">
                  <a:moveTo>
                    <a:pt x="79" y="64"/>
                  </a:moveTo>
                  <a:lnTo>
                    <a:pt x="0" y="0"/>
                  </a:lnTo>
                  <a:lnTo>
                    <a:pt x="0" y="18"/>
                  </a:lnTo>
                  <a:lnTo>
                    <a:pt x="54" y="64"/>
                  </a:ln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8">
              <a:extLst>
                <a:ext uri="{FF2B5EF4-FFF2-40B4-BE49-F238E27FC236}">
                  <a16:creationId xmlns:a16="http://schemas.microsoft.com/office/drawing/2014/main" id="{FF64BA5F-705C-47C8-A279-BA8F0092A477}"/>
                </a:ext>
              </a:extLst>
            </p:cNvPr>
            <p:cNvSpPr>
              <a:spLocks/>
            </p:cNvSpPr>
            <p:nvPr/>
          </p:nvSpPr>
          <p:spPr bwMode="auto">
            <a:xfrm>
              <a:off x="4044950" y="2789238"/>
              <a:ext cx="304800" cy="247650"/>
            </a:xfrm>
            <a:custGeom>
              <a:avLst/>
              <a:gdLst>
                <a:gd name="T0" fmla="*/ 192 w 192"/>
                <a:gd name="T1" fmla="*/ 156 h 156"/>
                <a:gd name="T2" fmla="*/ 0 w 192"/>
                <a:gd name="T3" fmla="*/ 0 h 156"/>
                <a:gd name="T4" fmla="*/ 0 w 192"/>
                <a:gd name="T5" fmla="*/ 17 h 156"/>
                <a:gd name="T6" fmla="*/ 167 w 192"/>
                <a:gd name="T7" fmla="*/ 156 h 156"/>
                <a:gd name="T8" fmla="*/ 192 w 192"/>
                <a:gd name="T9" fmla="*/ 156 h 156"/>
              </a:gdLst>
              <a:ahLst/>
              <a:cxnLst>
                <a:cxn ang="0">
                  <a:pos x="T0" y="T1"/>
                </a:cxn>
                <a:cxn ang="0">
                  <a:pos x="T2" y="T3"/>
                </a:cxn>
                <a:cxn ang="0">
                  <a:pos x="T4" y="T5"/>
                </a:cxn>
                <a:cxn ang="0">
                  <a:pos x="T6" y="T7"/>
                </a:cxn>
                <a:cxn ang="0">
                  <a:pos x="T8" y="T9"/>
                </a:cxn>
              </a:cxnLst>
              <a:rect l="0" t="0" r="r" b="b"/>
              <a:pathLst>
                <a:path w="192" h="156">
                  <a:moveTo>
                    <a:pt x="192" y="156"/>
                  </a:moveTo>
                  <a:lnTo>
                    <a:pt x="0" y="0"/>
                  </a:lnTo>
                  <a:lnTo>
                    <a:pt x="0" y="17"/>
                  </a:lnTo>
                  <a:lnTo>
                    <a:pt x="167" y="156"/>
                  </a:lnTo>
                  <a:lnTo>
                    <a:pt x="19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9">
              <a:extLst>
                <a:ext uri="{FF2B5EF4-FFF2-40B4-BE49-F238E27FC236}">
                  <a16:creationId xmlns:a16="http://schemas.microsoft.com/office/drawing/2014/main" id="{AF0E21A4-5CE5-47AE-9EE2-68DA31A77576}"/>
                </a:ext>
              </a:extLst>
            </p:cNvPr>
            <p:cNvSpPr>
              <a:spLocks/>
            </p:cNvSpPr>
            <p:nvPr/>
          </p:nvSpPr>
          <p:spPr bwMode="auto">
            <a:xfrm>
              <a:off x="4044950" y="2641600"/>
              <a:ext cx="484188" cy="395288"/>
            </a:xfrm>
            <a:custGeom>
              <a:avLst/>
              <a:gdLst>
                <a:gd name="T0" fmla="*/ 305 w 305"/>
                <a:gd name="T1" fmla="*/ 249 h 249"/>
                <a:gd name="T2" fmla="*/ 0 w 305"/>
                <a:gd name="T3" fmla="*/ 0 h 249"/>
                <a:gd name="T4" fmla="*/ 0 w 305"/>
                <a:gd name="T5" fmla="*/ 18 h 249"/>
                <a:gd name="T6" fmla="*/ 283 w 305"/>
                <a:gd name="T7" fmla="*/ 249 h 249"/>
                <a:gd name="T8" fmla="*/ 305 w 305"/>
                <a:gd name="T9" fmla="*/ 249 h 249"/>
              </a:gdLst>
              <a:ahLst/>
              <a:cxnLst>
                <a:cxn ang="0">
                  <a:pos x="T0" y="T1"/>
                </a:cxn>
                <a:cxn ang="0">
                  <a:pos x="T2" y="T3"/>
                </a:cxn>
                <a:cxn ang="0">
                  <a:pos x="T4" y="T5"/>
                </a:cxn>
                <a:cxn ang="0">
                  <a:pos x="T6" y="T7"/>
                </a:cxn>
                <a:cxn ang="0">
                  <a:pos x="T8" y="T9"/>
                </a:cxn>
              </a:cxnLst>
              <a:rect l="0" t="0" r="r" b="b"/>
              <a:pathLst>
                <a:path w="305" h="249">
                  <a:moveTo>
                    <a:pt x="305" y="249"/>
                  </a:moveTo>
                  <a:lnTo>
                    <a:pt x="0" y="0"/>
                  </a:lnTo>
                  <a:lnTo>
                    <a:pt x="0" y="18"/>
                  </a:lnTo>
                  <a:lnTo>
                    <a:pt x="283" y="249"/>
                  </a:lnTo>
                  <a:lnTo>
                    <a:pt x="30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0">
              <a:extLst>
                <a:ext uri="{FF2B5EF4-FFF2-40B4-BE49-F238E27FC236}">
                  <a16:creationId xmlns:a16="http://schemas.microsoft.com/office/drawing/2014/main" id="{779ADA7C-2F85-4ED8-B30A-EC8FDC4D0C23}"/>
                </a:ext>
              </a:extLst>
            </p:cNvPr>
            <p:cNvSpPr>
              <a:spLocks/>
            </p:cNvSpPr>
            <p:nvPr/>
          </p:nvSpPr>
          <p:spPr bwMode="auto">
            <a:xfrm>
              <a:off x="4044950" y="2493963"/>
              <a:ext cx="661988" cy="542925"/>
            </a:xfrm>
            <a:custGeom>
              <a:avLst/>
              <a:gdLst>
                <a:gd name="T0" fmla="*/ 417 w 417"/>
                <a:gd name="T1" fmla="*/ 342 h 342"/>
                <a:gd name="T2" fmla="*/ 0 w 417"/>
                <a:gd name="T3" fmla="*/ 0 h 342"/>
                <a:gd name="T4" fmla="*/ 0 w 417"/>
                <a:gd name="T5" fmla="*/ 18 h 342"/>
                <a:gd name="T6" fmla="*/ 395 w 417"/>
                <a:gd name="T7" fmla="*/ 342 h 342"/>
                <a:gd name="T8" fmla="*/ 417 w 417"/>
                <a:gd name="T9" fmla="*/ 342 h 342"/>
              </a:gdLst>
              <a:ahLst/>
              <a:cxnLst>
                <a:cxn ang="0">
                  <a:pos x="T0" y="T1"/>
                </a:cxn>
                <a:cxn ang="0">
                  <a:pos x="T2" y="T3"/>
                </a:cxn>
                <a:cxn ang="0">
                  <a:pos x="T4" y="T5"/>
                </a:cxn>
                <a:cxn ang="0">
                  <a:pos x="T6" y="T7"/>
                </a:cxn>
                <a:cxn ang="0">
                  <a:pos x="T8" y="T9"/>
                </a:cxn>
              </a:cxnLst>
              <a:rect l="0" t="0" r="r" b="b"/>
              <a:pathLst>
                <a:path w="417" h="342">
                  <a:moveTo>
                    <a:pt x="417" y="342"/>
                  </a:moveTo>
                  <a:lnTo>
                    <a:pt x="0" y="0"/>
                  </a:lnTo>
                  <a:lnTo>
                    <a:pt x="0" y="18"/>
                  </a:lnTo>
                  <a:lnTo>
                    <a:pt x="395" y="342"/>
                  </a:lnTo>
                  <a:lnTo>
                    <a:pt x="4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2E1D10F0-2C1B-42B4-A544-9FEABDC04EE9}"/>
                </a:ext>
              </a:extLst>
            </p:cNvPr>
            <p:cNvSpPr>
              <a:spLocks/>
            </p:cNvSpPr>
            <p:nvPr/>
          </p:nvSpPr>
          <p:spPr bwMode="auto">
            <a:xfrm>
              <a:off x="4044950" y="2341563"/>
              <a:ext cx="841375" cy="695325"/>
            </a:xfrm>
            <a:custGeom>
              <a:avLst/>
              <a:gdLst>
                <a:gd name="T0" fmla="*/ 530 w 530"/>
                <a:gd name="T1" fmla="*/ 438 h 438"/>
                <a:gd name="T2" fmla="*/ 0 w 530"/>
                <a:gd name="T3" fmla="*/ 0 h 438"/>
                <a:gd name="T4" fmla="*/ 0 w 530"/>
                <a:gd name="T5" fmla="*/ 22 h 438"/>
                <a:gd name="T6" fmla="*/ 508 w 530"/>
                <a:gd name="T7" fmla="*/ 438 h 438"/>
                <a:gd name="T8" fmla="*/ 530 w 530"/>
                <a:gd name="T9" fmla="*/ 438 h 438"/>
              </a:gdLst>
              <a:ahLst/>
              <a:cxnLst>
                <a:cxn ang="0">
                  <a:pos x="T0" y="T1"/>
                </a:cxn>
                <a:cxn ang="0">
                  <a:pos x="T2" y="T3"/>
                </a:cxn>
                <a:cxn ang="0">
                  <a:pos x="T4" y="T5"/>
                </a:cxn>
                <a:cxn ang="0">
                  <a:pos x="T6" y="T7"/>
                </a:cxn>
                <a:cxn ang="0">
                  <a:pos x="T8" y="T9"/>
                </a:cxn>
              </a:cxnLst>
              <a:rect l="0" t="0" r="r" b="b"/>
              <a:pathLst>
                <a:path w="530" h="438">
                  <a:moveTo>
                    <a:pt x="530" y="438"/>
                  </a:moveTo>
                  <a:lnTo>
                    <a:pt x="0" y="0"/>
                  </a:lnTo>
                  <a:lnTo>
                    <a:pt x="0" y="22"/>
                  </a:lnTo>
                  <a:lnTo>
                    <a:pt x="508" y="438"/>
                  </a:lnTo>
                  <a:lnTo>
                    <a:pt x="53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2">
              <a:extLst>
                <a:ext uri="{FF2B5EF4-FFF2-40B4-BE49-F238E27FC236}">
                  <a16:creationId xmlns:a16="http://schemas.microsoft.com/office/drawing/2014/main" id="{569A473F-CA75-4306-99E5-9231818007E7}"/>
                </a:ext>
              </a:extLst>
            </p:cNvPr>
            <p:cNvSpPr>
              <a:spLocks/>
            </p:cNvSpPr>
            <p:nvPr/>
          </p:nvSpPr>
          <p:spPr bwMode="auto">
            <a:xfrm>
              <a:off x="4044950" y="2195513"/>
              <a:ext cx="1019175" cy="841375"/>
            </a:xfrm>
            <a:custGeom>
              <a:avLst/>
              <a:gdLst>
                <a:gd name="T0" fmla="*/ 642 w 642"/>
                <a:gd name="T1" fmla="*/ 530 h 530"/>
                <a:gd name="T2" fmla="*/ 0 w 642"/>
                <a:gd name="T3" fmla="*/ 0 h 530"/>
                <a:gd name="T4" fmla="*/ 0 w 642"/>
                <a:gd name="T5" fmla="*/ 21 h 530"/>
                <a:gd name="T6" fmla="*/ 621 w 642"/>
                <a:gd name="T7" fmla="*/ 530 h 530"/>
                <a:gd name="T8" fmla="*/ 642 w 642"/>
                <a:gd name="T9" fmla="*/ 530 h 530"/>
              </a:gdLst>
              <a:ahLst/>
              <a:cxnLst>
                <a:cxn ang="0">
                  <a:pos x="T0" y="T1"/>
                </a:cxn>
                <a:cxn ang="0">
                  <a:pos x="T2" y="T3"/>
                </a:cxn>
                <a:cxn ang="0">
                  <a:pos x="T4" y="T5"/>
                </a:cxn>
                <a:cxn ang="0">
                  <a:pos x="T6" y="T7"/>
                </a:cxn>
                <a:cxn ang="0">
                  <a:pos x="T8" y="T9"/>
                </a:cxn>
              </a:cxnLst>
              <a:rect l="0" t="0" r="r" b="b"/>
              <a:pathLst>
                <a:path w="642" h="530">
                  <a:moveTo>
                    <a:pt x="642" y="530"/>
                  </a:moveTo>
                  <a:lnTo>
                    <a:pt x="0" y="0"/>
                  </a:lnTo>
                  <a:lnTo>
                    <a:pt x="0" y="21"/>
                  </a:lnTo>
                  <a:lnTo>
                    <a:pt x="621" y="530"/>
                  </a:lnTo>
                  <a:lnTo>
                    <a:pt x="64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3">
              <a:extLst>
                <a:ext uri="{FF2B5EF4-FFF2-40B4-BE49-F238E27FC236}">
                  <a16:creationId xmlns:a16="http://schemas.microsoft.com/office/drawing/2014/main" id="{4B8CADC4-2D6C-4463-B186-E67204040B25}"/>
                </a:ext>
              </a:extLst>
            </p:cNvPr>
            <p:cNvSpPr>
              <a:spLocks/>
            </p:cNvSpPr>
            <p:nvPr/>
          </p:nvSpPr>
          <p:spPr bwMode="auto">
            <a:xfrm>
              <a:off x="4044950" y="2047875"/>
              <a:ext cx="1198563" cy="989013"/>
            </a:xfrm>
            <a:custGeom>
              <a:avLst/>
              <a:gdLst>
                <a:gd name="T0" fmla="*/ 755 w 755"/>
                <a:gd name="T1" fmla="*/ 623 h 623"/>
                <a:gd name="T2" fmla="*/ 0 w 755"/>
                <a:gd name="T3" fmla="*/ 0 h 623"/>
                <a:gd name="T4" fmla="*/ 0 w 755"/>
                <a:gd name="T5" fmla="*/ 21 h 623"/>
                <a:gd name="T6" fmla="*/ 733 w 755"/>
                <a:gd name="T7" fmla="*/ 623 h 623"/>
                <a:gd name="T8" fmla="*/ 755 w 755"/>
                <a:gd name="T9" fmla="*/ 623 h 623"/>
              </a:gdLst>
              <a:ahLst/>
              <a:cxnLst>
                <a:cxn ang="0">
                  <a:pos x="T0" y="T1"/>
                </a:cxn>
                <a:cxn ang="0">
                  <a:pos x="T2" y="T3"/>
                </a:cxn>
                <a:cxn ang="0">
                  <a:pos x="T4" y="T5"/>
                </a:cxn>
                <a:cxn ang="0">
                  <a:pos x="T6" y="T7"/>
                </a:cxn>
                <a:cxn ang="0">
                  <a:pos x="T8" y="T9"/>
                </a:cxn>
              </a:cxnLst>
              <a:rect l="0" t="0" r="r" b="b"/>
              <a:pathLst>
                <a:path w="755" h="623">
                  <a:moveTo>
                    <a:pt x="755" y="623"/>
                  </a:moveTo>
                  <a:lnTo>
                    <a:pt x="0" y="0"/>
                  </a:lnTo>
                  <a:lnTo>
                    <a:pt x="0" y="21"/>
                  </a:lnTo>
                  <a:lnTo>
                    <a:pt x="733" y="623"/>
                  </a:lnTo>
                  <a:lnTo>
                    <a:pt x="755"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A6783581-9EFF-4822-943B-619696ACC3AD}"/>
                </a:ext>
              </a:extLst>
            </p:cNvPr>
            <p:cNvSpPr>
              <a:spLocks/>
            </p:cNvSpPr>
            <p:nvPr/>
          </p:nvSpPr>
          <p:spPr bwMode="auto">
            <a:xfrm>
              <a:off x="4044950" y="1900238"/>
              <a:ext cx="1250950" cy="1057275"/>
            </a:xfrm>
            <a:custGeom>
              <a:avLst/>
              <a:gdLst>
                <a:gd name="T0" fmla="*/ 788 w 788"/>
                <a:gd name="T1" fmla="*/ 649 h 666"/>
                <a:gd name="T2" fmla="*/ 0 w 788"/>
                <a:gd name="T3" fmla="*/ 0 h 666"/>
                <a:gd name="T4" fmla="*/ 0 w 788"/>
                <a:gd name="T5" fmla="*/ 22 h 666"/>
                <a:gd name="T6" fmla="*/ 788 w 788"/>
                <a:gd name="T7" fmla="*/ 666 h 666"/>
                <a:gd name="T8" fmla="*/ 788 w 788"/>
                <a:gd name="T9" fmla="*/ 649 h 666"/>
              </a:gdLst>
              <a:ahLst/>
              <a:cxnLst>
                <a:cxn ang="0">
                  <a:pos x="T0" y="T1"/>
                </a:cxn>
                <a:cxn ang="0">
                  <a:pos x="T2" y="T3"/>
                </a:cxn>
                <a:cxn ang="0">
                  <a:pos x="T4" y="T5"/>
                </a:cxn>
                <a:cxn ang="0">
                  <a:pos x="T6" y="T7"/>
                </a:cxn>
                <a:cxn ang="0">
                  <a:pos x="T8" y="T9"/>
                </a:cxn>
              </a:cxnLst>
              <a:rect l="0" t="0" r="r" b="b"/>
              <a:pathLst>
                <a:path w="788" h="666">
                  <a:moveTo>
                    <a:pt x="788" y="649"/>
                  </a:moveTo>
                  <a:lnTo>
                    <a:pt x="0" y="0"/>
                  </a:lnTo>
                  <a:lnTo>
                    <a:pt x="0" y="22"/>
                  </a:lnTo>
                  <a:lnTo>
                    <a:pt x="788" y="666"/>
                  </a:lnTo>
                  <a:lnTo>
                    <a:pt x="788" y="6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5">
              <a:extLst>
                <a:ext uri="{FF2B5EF4-FFF2-40B4-BE49-F238E27FC236}">
                  <a16:creationId xmlns:a16="http://schemas.microsoft.com/office/drawing/2014/main" id="{5688FF87-492B-4D0F-A468-D078B7770F33}"/>
                </a:ext>
              </a:extLst>
            </p:cNvPr>
            <p:cNvSpPr>
              <a:spLocks/>
            </p:cNvSpPr>
            <p:nvPr/>
          </p:nvSpPr>
          <p:spPr bwMode="auto">
            <a:xfrm>
              <a:off x="5151438" y="1809750"/>
              <a:ext cx="149225" cy="125413"/>
            </a:xfrm>
            <a:custGeom>
              <a:avLst/>
              <a:gdLst>
                <a:gd name="T0" fmla="*/ 22 w 94"/>
                <a:gd name="T1" fmla="*/ 0 h 79"/>
                <a:gd name="T2" fmla="*/ 0 w 94"/>
                <a:gd name="T3" fmla="*/ 0 h 79"/>
                <a:gd name="T4" fmla="*/ 94 w 94"/>
                <a:gd name="T5" fmla="*/ 79 h 79"/>
                <a:gd name="T6" fmla="*/ 94 w 94"/>
                <a:gd name="T7" fmla="*/ 61 h 79"/>
                <a:gd name="T8" fmla="*/ 22 w 94"/>
                <a:gd name="T9" fmla="*/ 0 h 79"/>
              </a:gdLst>
              <a:ahLst/>
              <a:cxnLst>
                <a:cxn ang="0">
                  <a:pos x="T0" y="T1"/>
                </a:cxn>
                <a:cxn ang="0">
                  <a:pos x="T2" y="T3"/>
                </a:cxn>
                <a:cxn ang="0">
                  <a:pos x="T4" y="T5"/>
                </a:cxn>
                <a:cxn ang="0">
                  <a:pos x="T6" y="T7"/>
                </a:cxn>
                <a:cxn ang="0">
                  <a:pos x="T8" y="T9"/>
                </a:cxn>
              </a:cxnLst>
              <a:rect l="0" t="0" r="r" b="b"/>
              <a:pathLst>
                <a:path w="94" h="79">
                  <a:moveTo>
                    <a:pt x="22" y="0"/>
                  </a:moveTo>
                  <a:lnTo>
                    <a:pt x="0" y="0"/>
                  </a:lnTo>
                  <a:lnTo>
                    <a:pt x="94" y="79"/>
                  </a:lnTo>
                  <a:lnTo>
                    <a:pt x="94" y="61"/>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6">
              <a:extLst>
                <a:ext uri="{FF2B5EF4-FFF2-40B4-BE49-F238E27FC236}">
                  <a16:creationId xmlns:a16="http://schemas.microsoft.com/office/drawing/2014/main" id="{B2D5BEAE-791D-4E90-959C-46D37694E3EE}"/>
                </a:ext>
              </a:extLst>
            </p:cNvPr>
            <p:cNvSpPr>
              <a:spLocks/>
            </p:cNvSpPr>
            <p:nvPr/>
          </p:nvSpPr>
          <p:spPr bwMode="auto">
            <a:xfrm>
              <a:off x="4972050" y="1816100"/>
              <a:ext cx="328613" cy="265113"/>
            </a:xfrm>
            <a:custGeom>
              <a:avLst/>
              <a:gdLst>
                <a:gd name="T0" fmla="*/ 0 w 207"/>
                <a:gd name="T1" fmla="*/ 0 h 167"/>
                <a:gd name="T2" fmla="*/ 207 w 207"/>
                <a:gd name="T3" fmla="*/ 167 h 167"/>
                <a:gd name="T4" fmla="*/ 207 w 207"/>
                <a:gd name="T5" fmla="*/ 150 h 167"/>
                <a:gd name="T6" fmla="*/ 26 w 207"/>
                <a:gd name="T7" fmla="*/ 0 h 167"/>
                <a:gd name="T8" fmla="*/ 0 w 207"/>
                <a:gd name="T9" fmla="*/ 0 h 167"/>
              </a:gdLst>
              <a:ahLst/>
              <a:cxnLst>
                <a:cxn ang="0">
                  <a:pos x="T0" y="T1"/>
                </a:cxn>
                <a:cxn ang="0">
                  <a:pos x="T2" y="T3"/>
                </a:cxn>
                <a:cxn ang="0">
                  <a:pos x="T4" y="T5"/>
                </a:cxn>
                <a:cxn ang="0">
                  <a:pos x="T6" y="T7"/>
                </a:cxn>
                <a:cxn ang="0">
                  <a:pos x="T8" y="T9"/>
                </a:cxn>
              </a:cxnLst>
              <a:rect l="0" t="0" r="r" b="b"/>
              <a:pathLst>
                <a:path w="207" h="167">
                  <a:moveTo>
                    <a:pt x="0" y="0"/>
                  </a:moveTo>
                  <a:lnTo>
                    <a:pt x="207" y="167"/>
                  </a:lnTo>
                  <a:lnTo>
                    <a:pt x="207" y="150"/>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CC2B15E8-5CE0-4CC2-88B0-9E78E43E13FB}"/>
                </a:ext>
              </a:extLst>
            </p:cNvPr>
            <p:cNvSpPr>
              <a:spLocks/>
            </p:cNvSpPr>
            <p:nvPr/>
          </p:nvSpPr>
          <p:spPr bwMode="auto">
            <a:xfrm>
              <a:off x="4794250" y="1809750"/>
              <a:ext cx="501650" cy="419100"/>
            </a:xfrm>
            <a:custGeom>
              <a:avLst/>
              <a:gdLst>
                <a:gd name="T0" fmla="*/ 21 w 316"/>
                <a:gd name="T1" fmla="*/ 0 h 264"/>
                <a:gd name="T2" fmla="*/ 0 w 316"/>
                <a:gd name="T3" fmla="*/ 0 h 264"/>
                <a:gd name="T4" fmla="*/ 316 w 316"/>
                <a:gd name="T5" fmla="*/ 264 h 264"/>
                <a:gd name="T6" fmla="*/ 316 w 316"/>
                <a:gd name="T7" fmla="*/ 243 h 264"/>
                <a:gd name="T8" fmla="*/ 21 w 316"/>
                <a:gd name="T9" fmla="*/ 0 h 264"/>
              </a:gdLst>
              <a:ahLst/>
              <a:cxnLst>
                <a:cxn ang="0">
                  <a:pos x="T0" y="T1"/>
                </a:cxn>
                <a:cxn ang="0">
                  <a:pos x="T2" y="T3"/>
                </a:cxn>
                <a:cxn ang="0">
                  <a:pos x="T4" y="T5"/>
                </a:cxn>
                <a:cxn ang="0">
                  <a:pos x="T6" y="T7"/>
                </a:cxn>
                <a:cxn ang="0">
                  <a:pos x="T8" y="T9"/>
                </a:cxn>
              </a:cxnLst>
              <a:rect l="0" t="0" r="r" b="b"/>
              <a:pathLst>
                <a:path w="316" h="264">
                  <a:moveTo>
                    <a:pt x="21" y="0"/>
                  </a:moveTo>
                  <a:lnTo>
                    <a:pt x="0" y="0"/>
                  </a:lnTo>
                  <a:lnTo>
                    <a:pt x="316" y="264"/>
                  </a:lnTo>
                  <a:lnTo>
                    <a:pt x="316" y="24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8">
              <a:extLst>
                <a:ext uri="{FF2B5EF4-FFF2-40B4-BE49-F238E27FC236}">
                  <a16:creationId xmlns:a16="http://schemas.microsoft.com/office/drawing/2014/main" id="{C053BEF0-23C0-4450-9EC9-28F09916F0F9}"/>
                </a:ext>
              </a:extLst>
            </p:cNvPr>
            <p:cNvSpPr>
              <a:spLocks/>
            </p:cNvSpPr>
            <p:nvPr/>
          </p:nvSpPr>
          <p:spPr bwMode="auto">
            <a:xfrm>
              <a:off x="4614863" y="1809750"/>
              <a:ext cx="681038" cy="566738"/>
            </a:xfrm>
            <a:custGeom>
              <a:avLst/>
              <a:gdLst>
                <a:gd name="T0" fmla="*/ 22 w 429"/>
                <a:gd name="T1" fmla="*/ 0 h 357"/>
                <a:gd name="T2" fmla="*/ 0 w 429"/>
                <a:gd name="T3" fmla="*/ 0 h 357"/>
                <a:gd name="T4" fmla="*/ 429 w 429"/>
                <a:gd name="T5" fmla="*/ 357 h 357"/>
                <a:gd name="T6" fmla="*/ 429 w 429"/>
                <a:gd name="T7" fmla="*/ 335 h 357"/>
                <a:gd name="T8" fmla="*/ 22 w 429"/>
                <a:gd name="T9" fmla="*/ 0 h 357"/>
              </a:gdLst>
              <a:ahLst/>
              <a:cxnLst>
                <a:cxn ang="0">
                  <a:pos x="T0" y="T1"/>
                </a:cxn>
                <a:cxn ang="0">
                  <a:pos x="T2" y="T3"/>
                </a:cxn>
                <a:cxn ang="0">
                  <a:pos x="T4" y="T5"/>
                </a:cxn>
                <a:cxn ang="0">
                  <a:pos x="T6" y="T7"/>
                </a:cxn>
                <a:cxn ang="0">
                  <a:pos x="T8" y="T9"/>
                </a:cxn>
              </a:cxnLst>
              <a:rect l="0" t="0" r="r" b="b"/>
              <a:pathLst>
                <a:path w="429" h="357">
                  <a:moveTo>
                    <a:pt x="22" y="0"/>
                  </a:moveTo>
                  <a:lnTo>
                    <a:pt x="0" y="0"/>
                  </a:lnTo>
                  <a:lnTo>
                    <a:pt x="429" y="357"/>
                  </a:lnTo>
                  <a:lnTo>
                    <a:pt x="429" y="335"/>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9">
              <a:extLst>
                <a:ext uri="{FF2B5EF4-FFF2-40B4-BE49-F238E27FC236}">
                  <a16:creationId xmlns:a16="http://schemas.microsoft.com/office/drawing/2014/main" id="{42E4E7E7-77A1-487F-AB4E-C2DFBAD106CE}"/>
                </a:ext>
              </a:extLst>
            </p:cNvPr>
            <p:cNvSpPr>
              <a:spLocks/>
            </p:cNvSpPr>
            <p:nvPr/>
          </p:nvSpPr>
          <p:spPr bwMode="auto">
            <a:xfrm>
              <a:off x="4437063" y="1809750"/>
              <a:ext cx="858838" cy="708025"/>
            </a:xfrm>
            <a:custGeom>
              <a:avLst/>
              <a:gdLst>
                <a:gd name="T0" fmla="*/ 21 w 541"/>
                <a:gd name="T1" fmla="*/ 0 h 446"/>
                <a:gd name="T2" fmla="*/ 0 w 541"/>
                <a:gd name="T3" fmla="*/ 0 h 446"/>
                <a:gd name="T4" fmla="*/ 541 w 541"/>
                <a:gd name="T5" fmla="*/ 446 h 446"/>
                <a:gd name="T6" fmla="*/ 541 w 541"/>
                <a:gd name="T7" fmla="*/ 428 h 446"/>
                <a:gd name="T8" fmla="*/ 21 w 541"/>
                <a:gd name="T9" fmla="*/ 0 h 446"/>
              </a:gdLst>
              <a:ahLst/>
              <a:cxnLst>
                <a:cxn ang="0">
                  <a:pos x="T0" y="T1"/>
                </a:cxn>
                <a:cxn ang="0">
                  <a:pos x="T2" y="T3"/>
                </a:cxn>
                <a:cxn ang="0">
                  <a:pos x="T4" y="T5"/>
                </a:cxn>
                <a:cxn ang="0">
                  <a:pos x="T6" y="T7"/>
                </a:cxn>
                <a:cxn ang="0">
                  <a:pos x="T8" y="T9"/>
                </a:cxn>
              </a:cxnLst>
              <a:rect l="0" t="0" r="r" b="b"/>
              <a:pathLst>
                <a:path w="541" h="446">
                  <a:moveTo>
                    <a:pt x="21" y="0"/>
                  </a:moveTo>
                  <a:lnTo>
                    <a:pt x="0" y="0"/>
                  </a:lnTo>
                  <a:lnTo>
                    <a:pt x="541" y="446"/>
                  </a:lnTo>
                  <a:lnTo>
                    <a:pt x="541" y="428"/>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0">
              <a:extLst>
                <a:ext uri="{FF2B5EF4-FFF2-40B4-BE49-F238E27FC236}">
                  <a16:creationId xmlns:a16="http://schemas.microsoft.com/office/drawing/2014/main" id="{DE2647C0-AB67-4C4B-9FD9-F050E10B3D87}"/>
                </a:ext>
              </a:extLst>
            </p:cNvPr>
            <p:cNvSpPr>
              <a:spLocks/>
            </p:cNvSpPr>
            <p:nvPr/>
          </p:nvSpPr>
          <p:spPr bwMode="auto">
            <a:xfrm>
              <a:off x="4257675" y="1816100"/>
              <a:ext cx="1038225" cy="847725"/>
            </a:xfrm>
            <a:custGeom>
              <a:avLst/>
              <a:gdLst>
                <a:gd name="T0" fmla="*/ 22 w 654"/>
                <a:gd name="T1" fmla="*/ 0 h 534"/>
                <a:gd name="T2" fmla="*/ 0 w 654"/>
                <a:gd name="T3" fmla="*/ 0 h 534"/>
                <a:gd name="T4" fmla="*/ 654 w 654"/>
                <a:gd name="T5" fmla="*/ 534 h 534"/>
                <a:gd name="T6" fmla="*/ 654 w 654"/>
                <a:gd name="T7" fmla="*/ 516 h 534"/>
                <a:gd name="T8" fmla="*/ 22 w 654"/>
                <a:gd name="T9" fmla="*/ 0 h 534"/>
              </a:gdLst>
              <a:ahLst/>
              <a:cxnLst>
                <a:cxn ang="0">
                  <a:pos x="T0" y="T1"/>
                </a:cxn>
                <a:cxn ang="0">
                  <a:pos x="T2" y="T3"/>
                </a:cxn>
                <a:cxn ang="0">
                  <a:pos x="T4" y="T5"/>
                </a:cxn>
                <a:cxn ang="0">
                  <a:pos x="T6" y="T7"/>
                </a:cxn>
                <a:cxn ang="0">
                  <a:pos x="T8" y="T9"/>
                </a:cxn>
              </a:cxnLst>
              <a:rect l="0" t="0" r="r" b="b"/>
              <a:pathLst>
                <a:path w="654" h="534">
                  <a:moveTo>
                    <a:pt x="22" y="0"/>
                  </a:moveTo>
                  <a:lnTo>
                    <a:pt x="0" y="0"/>
                  </a:lnTo>
                  <a:lnTo>
                    <a:pt x="654" y="534"/>
                  </a:lnTo>
                  <a:lnTo>
                    <a:pt x="654" y="51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1">
              <a:extLst>
                <a:ext uri="{FF2B5EF4-FFF2-40B4-BE49-F238E27FC236}">
                  <a16:creationId xmlns:a16="http://schemas.microsoft.com/office/drawing/2014/main" id="{66086113-7C5F-43F5-81E4-5B31566D4629}"/>
                </a:ext>
              </a:extLst>
            </p:cNvPr>
            <p:cNvSpPr>
              <a:spLocks/>
            </p:cNvSpPr>
            <p:nvPr/>
          </p:nvSpPr>
          <p:spPr bwMode="auto">
            <a:xfrm>
              <a:off x="4078288" y="1809750"/>
              <a:ext cx="1222375" cy="1006475"/>
            </a:xfrm>
            <a:custGeom>
              <a:avLst/>
              <a:gdLst>
                <a:gd name="T0" fmla="*/ 22 w 770"/>
                <a:gd name="T1" fmla="*/ 0 h 634"/>
                <a:gd name="T2" fmla="*/ 0 w 770"/>
                <a:gd name="T3" fmla="*/ 0 h 634"/>
                <a:gd name="T4" fmla="*/ 770 w 770"/>
                <a:gd name="T5" fmla="*/ 634 h 634"/>
                <a:gd name="T6" fmla="*/ 770 w 770"/>
                <a:gd name="T7" fmla="*/ 617 h 634"/>
                <a:gd name="T8" fmla="*/ 22 w 770"/>
                <a:gd name="T9" fmla="*/ 0 h 634"/>
              </a:gdLst>
              <a:ahLst/>
              <a:cxnLst>
                <a:cxn ang="0">
                  <a:pos x="T0" y="T1"/>
                </a:cxn>
                <a:cxn ang="0">
                  <a:pos x="T2" y="T3"/>
                </a:cxn>
                <a:cxn ang="0">
                  <a:pos x="T4" y="T5"/>
                </a:cxn>
                <a:cxn ang="0">
                  <a:pos x="T6" y="T7"/>
                </a:cxn>
                <a:cxn ang="0">
                  <a:pos x="T8" y="T9"/>
                </a:cxn>
              </a:cxnLst>
              <a:rect l="0" t="0" r="r" b="b"/>
              <a:pathLst>
                <a:path w="770" h="634">
                  <a:moveTo>
                    <a:pt x="22" y="0"/>
                  </a:moveTo>
                  <a:lnTo>
                    <a:pt x="0" y="0"/>
                  </a:lnTo>
                  <a:lnTo>
                    <a:pt x="770" y="634"/>
                  </a:lnTo>
                  <a:lnTo>
                    <a:pt x="770" y="61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2" name="Рисунок 7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9690142" y="394294"/>
            <a:ext cx="2038586" cy="1627825"/>
          </a:xfrm>
          <a:prstGeom prst="rect">
            <a:avLst/>
          </a:prstGeom>
        </p:spPr>
      </p:pic>
      <p:sp>
        <p:nvSpPr>
          <p:cNvPr id="43" name="Rectangle 21">
            <a:extLst>
              <a:ext uri="{FF2B5EF4-FFF2-40B4-BE49-F238E27FC236}">
                <a16:creationId xmlns:a16="http://schemas.microsoft.com/office/drawing/2014/main" id="{0122222E-82F7-45D8-B8BA-130340CB6A7A}"/>
              </a:ext>
            </a:extLst>
          </p:cNvPr>
          <p:cNvSpPr/>
          <p:nvPr userDrawn="1"/>
        </p:nvSpPr>
        <p:spPr>
          <a:xfrm rot="5400000">
            <a:off x="2819175" y="-131583"/>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44" name="Picture 4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19175" y="1668417"/>
            <a:ext cx="1440000" cy="1440000"/>
          </a:xfrm>
          <a:prstGeom prst="rect">
            <a:avLst/>
          </a:prstGeom>
        </p:spPr>
      </p:pic>
      <p:sp>
        <p:nvSpPr>
          <p:cNvPr id="45" name="Rectangle 44"/>
          <p:cNvSpPr/>
          <p:nvPr userDrawn="1"/>
        </p:nvSpPr>
        <p:spPr>
          <a:xfrm>
            <a:off x="1136650" y="1653408"/>
            <a:ext cx="3435350" cy="1354217"/>
          </a:xfrm>
          <a:prstGeom prst="rect">
            <a:avLst/>
          </a:prstGeom>
        </p:spPr>
        <p:txBody>
          <a:bodyPr wrap="square">
            <a:spAutoFit/>
          </a:bodyPr>
          <a:lstStyle/>
          <a:p>
            <a:endPar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US" sz="1000" b="1"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Partnership</a:t>
            </a:r>
          </a:p>
          <a:p>
            <a:endPar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treat our clients and colleagues as partners.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are deeply committed to teamwork and synergetic in our actions. We act with empathy and reach our mutual goals through an understanding of context and each other's motivations.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That’s how we succeed together.</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21">
            <a:extLst>
              <a:ext uri="{FF2B5EF4-FFF2-40B4-BE49-F238E27FC236}">
                <a16:creationId xmlns:a16="http://schemas.microsoft.com/office/drawing/2014/main" id="{0122222E-82F7-45D8-B8BA-130340CB6A7A}"/>
              </a:ext>
            </a:extLst>
          </p:cNvPr>
          <p:cNvSpPr/>
          <p:nvPr userDrawn="1"/>
        </p:nvSpPr>
        <p:spPr>
          <a:xfrm rot="5400000">
            <a:off x="2819175" y="1413897"/>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7" name="Rectangle 46"/>
          <p:cNvSpPr/>
          <p:nvPr userDrawn="1"/>
        </p:nvSpPr>
        <p:spPr>
          <a:xfrm>
            <a:off x="1136650" y="3278473"/>
            <a:ext cx="3282950" cy="1354217"/>
          </a:xfrm>
          <a:prstGeom prst="rect">
            <a:avLst/>
          </a:prstGeom>
        </p:spPr>
        <p:txBody>
          <a:bodyPr wrap="square">
            <a:spAutoFit/>
          </a:bodyPr>
          <a:lstStyle/>
          <a:p>
            <a:r>
              <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One team</a:t>
            </a:r>
          </a:p>
          <a:p>
            <a:endParaRPr lang="en-US" sz="800" b="1"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Working together we understand each others' needs and support one another. Even if it goes beyond our roles and responsibilities. ​</a:t>
            </a:r>
          </a:p>
          <a:p>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cherish openness and candid feedback. We respect everyone’s opinion.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This is our way to be a team. </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8" name="Picture 4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2663" y="3215788"/>
            <a:ext cx="1440000" cy="1440000"/>
          </a:xfrm>
          <a:prstGeom prst="rect">
            <a:avLst/>
          </a:prstGeom>
        </p:spPr>
      </p:pic>
      <p:sp>
        <p:nvSpPr>
          <p:cNvPr id="49" name="Rectangle 21">
            <a:extLst>
              <a:ext uri="{FF2B5EF4-FFF2-40B4-BE49-F238E27FC236}">
                <a16:creationId xmlns:a16="http://schemas.microsoft.com/office/drawing/2014/main" id="{0122222E-82F7-45D8-B8BA-130340CB6A7A}"/>
              </a:ext>
            </a:extLst>
          </p:cNvPr>
          <p:cNvSpPr/>
          <p:nvPr userDrawn="1"/>
        </p:nvSpPr>
        <p:spPr>
          <a:xfrm rot="5400000">
            <a:off x="2816000" y="2965680"/>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0" name="Rectangle 49"/>
          <p:cNvSpPr/>
          <p:nvPr userDrawn="1"/>
        </p:nvSpPr>
        <p:spPr>
          <a:xfrm>
            <a:off x="1133475" y="4850482"/>
            <a:ext cx="3282950" cy="1261884"/>
          </a:xfrm>
          <a:prstGeom prst="rect">
            <a:avLst/>
          </a:prstGeom>
        </p:spPr>
        <p:txBody>
          <a:bodyPr wrap="square">
            <a:spAutoFit/>
          </a:bodyPr>
          <a:lstStyle/>
          <a:p>
            <a:r>
              <a:rPr lang="en-US" sz="1000" b="1"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Getting things done </a:t>
            </a:r>
            <a:br>
              <a:rPr lang="en-US" sz="1000" b="1"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br>
            <a:r>
              <a:rPr lang="en-US" sz="1000" b="1"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Humanly</a:t>
            </a:r>
            <a:br>
              <a:rPr lang="en-US" sz="8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br>
            <a:endParaRPr lang="en-US" sz="8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set realistic yet ambitious goals and deliver on our commitments. Along with that we take care of our team, putting people over process.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create an environment where everyone takes responsibility and tries their best, admits mistakes and learns from them.</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21">
            <a:extLst>
              <a:ext uri="{FF2B5EF4-FFF2-40B4-BE49-F238E27FC236}">
                <a16:creationId xmlns:a16="http://schemas.microsoft.com/office/drawing/2014/main" id="{0122222E-82F7-45D8-B8BA-130340CB6A7A}"/>
              </a:ext>
            </a:extLst>
          </p:cNvPr>
          <p:cNvSpPr/>
          <p:nvPr userDrawn="1"/>
        </p:nvSpPr>
        <p:spPr>
          <a:xfrm rot="5400000">
            <a:off x="8003950" y="-141108"/>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2" name="Rectangle 51"/>
          <p:cNvSpPr/>
          <p:nvPr userDrawn="1"/>
        </p:nvSpPr>
        <p:spPr>
          <a:xfrm>
            <a:off x="7795728" y="1707949"/>
            <a:ext cx="3282950" cy="1384995"/>
          </a:xfrm>
          <a:prstGeom prst="rect">
            <a:avLst/>
          </a:prstGeom>
        </p:spPr>
        <p:txBody>
          <a:bodyPr wrap="square">
            <a:spAutoFit/>
          </a:bodyPr>
          <a:lstStyle/>
          <a:p>
            <a:r>
              <a:rPr lang="en-US" sz="1000" dirty="0" err="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Growht</a:t>
            </a:r>
            <a:r>
              <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1000" dirty="0" err="1">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Midset</a:t>
            </a:r>
            <a:endPar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endPar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are inspired by rapid growth and opportunities it opens up. Business growth creates opportunities for people. People growth creates opportunities for business.​</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accept extraordinary challenges.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learn fast and try things we've never done before.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never ever stop.</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5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9088" y="4766795"/>
            <a:ext cx="1430400" cy="1440000"/>
          </a:xfrm>
          <a:prstGeom prst="rect">
            <a:avLst/>
          </a:prstGeom>
        </p:spPr>
      </p:pic>
      <p:pic>
        <p:nvPicPr>
          <p:cNvPr id="54" name="Picture 5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03996" y="1660372"/>
            <a:ext cx="1440000" cy="1440000"/>
          </a:xfrm>
          <a:prstGeom prst="rect">
            <a:avLst/>
          </a:prstGeom>
        </p:spPr>
      </p:pic>
      <p:sp>
        <p:nvSpPr>
          <p:cNvPr id="55" name="Rectangle 21">
            <a:extLst>
              <a:ext uri="{FF2B5EF4-FFF2-40B4-BE49-F238E27FC236}">
                <a16:creationId xmlns:a16="http://schemas.microsoft.com/office/drawing/2014/main" id="{0122222E-82F7-45D8-B8BA-130340CB6A7A}"/>
              </a:ext>
            </a:extLst>
          </p:cNvPr>
          <p:cNvSpPr/>
          <p:nvPr userDrawn="1"/>
        </p:nvSpPr>
        <p:spPr>
          <a:xfrm rot="5400000">
            <a:off x="8003904" y="1411467"/>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6" name="Rectangle 55"/>
          <p:cNvSpPr/>
          <p:nvPr userDrawn="1"/>
        </p:nvSpPr>
        <p:spPr>
          <a:xfrm>
            <a:off x="7795682" y="3298625"/>
            <a:ext cx="3282950" cy="1261884"/>
          </a:xfrm>
          <a:prstGeom prst="rect">
            <a:avLst/>
          </a:prstGeom>
        </p:spPr>
        <p:txBody>
          <a:bodyPr wrap="square">
            <a:spAutoFit/>
          </a:bodyPr>
          <a:lstStyle/>
          <a:p>
            <a:r>
              <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Focus on Value</a:t>
            </a:r>
          </a:p>
          <a:p>
            <a:endPar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seek to deliver maximum value in what we are doing.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start with understanding the purpose. We ask questions.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Fit every task in the bigger picture. We think long-term and then do right things right.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(Do the right things in the right way)</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7" name="Picture 5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03950" y="3213100"/>
            <a:ext cx="1440000" cy="1440000"/>
          </a:xfrm>
          <a:prstGeom prst="rect">
            <a:avLst/>
          </a:prstGeom>
        </p:spPr>
      </p:pic>
      <p:sp>
        <p:nvSpPr>
          <p:cNvPr id="58" name="Rectangle 21">
            <a:extLst>
              <a:ext uri="{FF2B5EF4-FFF2-40B4-BE49-F238E27FC236}">
                <a16:creationId xmlns:a16="http://schemas.microsoft.com/office/drawing/2014/main" id="{0122222E-82F7-45D8-B8BA-130340CB6A7A}"/>
              </a:ext>
            </a:extLst>
          </p:cNvPr>
          <p:cNvSpPr/>
          <p:nvPr userDrawn="1"/>
        </p:nvSpPr>
        <p:spPr>
          <a:xfrm rot="5400000">
            <a:off x="8003950" y="2959280"/>
            <a:ext cx="1440000" cy="5040000"/>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9" name="Rectangle 58"/>
          <p:cNvSpPr/>
          <p:nvPr userDrawn="1"/>
        </p:nvSpPr>
        <p:spPr>
          <a:xfrm>
            <a:off x="7795728" y="4902017"/>
            <a:ext cx="3119922" cy="1138773"/>
          </a:xfrm>
          <a:prstGeom prst="rect">
            <a:avLst/>
          </a:prstGeom>
        </p:spPr>
        <p:txBody>
          <a:bodyPr wrap="square">
            <a:spAutoFit/>
          </a:bodyPr>
          <a:lstStyle/>
          <a:p>
            <a:r>
              <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t>Equity, Diversity, Inclusivity​ </a:t>
            </a:r>
            <a:br>
              <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rPr>
            </a:br>
            <a:endParaRPr lang="en-US" sz="1000" dirty="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are sincerely committed to build an environment where every person feels welcome, connected, and treated equally.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We believe diversity, in every form, fosters creativity and boosts ideas. </a:t>
            </a: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b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r>
              <a:rPr lang="en-US" sz="800" dirty="0">
                <a:solidFill>
                  <a:srgbClr val="415362"/>
                </a:solidFill>
                <a:latin typeface="Open Sans" panose="020B0606030504020204" pitchFamily="34" charset="0"/>
                <a:ea typeface="Open Sans" panose="020B0606030504020204" pitchFamily="34" charset="0"/>
                <a:cs typeface="Open Sans" panose="020B0606030504020204" pitchFamily="34" charset="0"/>
              </a:rPr>
              <a:t>It brings synergy and pushes business forward.</a:t>
            </a:r>
            <a:endParaRPr lang="uk-UA" sz="8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0" name="Picture 5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203950" y="4760913"/>
            <a:ext cx="1440000" cy="1440000"/>
          </a:xfrm>
          <a:prstGeom prst="rect">
            <a:avLst/>
          </a:prstGeom>
        </p:spPr>
      </p:pic>
    </p:spTree>
    <p:extLst>
      <p:ext uri="{BB962C8B-B14F-4D97-AF65-F5344CB8AC3E}">
        <p14:creationId xmlns:p14="http://schemas.microsoft.com/office/powerpoint/2010/main" val="402164354"/>
      </p:ext>
    </p:extLst>
  </p:cSld>
  <p:clrMapOvr>
    <a:masterClrMapping/>
  </p:clrMapOvr>
  <p:extLst>
    <p:ext uri="{DCECCB84-F9BA-43D5-87BE-67443E8EF086}">
      <p15:sldGuideLst xmlns:p15="http://schemas.microsoft.com/office/powerpoint/2012/main">
        <p15:guide id="1" pos="642">
          <p15:clr>
            <a:srgbClr val="FBAE40"/>
          </p15:clr>
        </p15:guide>
        <p15:guide id="2" pos="3840">
          <p15:clr>
            <a:srgbClr val="FBAE40"/>
          </p15:clr>
        </p15:guide>
        <p15:guide id="3" orient="horz" pos="6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Tree>
    <p:extLst>
      <p:ext uri="{BB962C8B-B14F-4D97-AF65-F5344CB8AC3E}">
        <p14:creationId xmlns:p14="http://schemas.microsoft.com/office/powerpoint/2010/main" val="1864812932"/>
      </p:ext>
    </p:extLst>
  </p:cSld>
  <p:clrMapOvr>
    <a:masterClrMapping/>
  </p:clrMapOvr>
  <p:extLst>
    <p:ext uri="{DCECCB84-F9BA-43D5-87BE-67443E8EF086}">
      <p15:sldGuideLst xmlns:p15="http://schemas.microsoft.com/office/powerpoint/2012/main">
        <p15:guide id="1" pos="642">
          <p15:clr>
            <a:srgbClr val="FBAE40"/>
          </p15:clr>
        </p15:guide>
        <p15:guide id="2" pos="3840">
          <p15:clr>
            <a:srgbClr val="FBAE40"/>
          </p15:clr>
        </p15:guide>
        <p15:guide id="3" orient="horz" pos="66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column icon">
    <p:spTree>
      <p:nvGrpSpPr>
        <p:cNvPr id="1" name=""/>
        <p:cNvGrpSpPr/>
        <p:nvPr/>
      </p:nvGrpSpPr>
      <p:grpSpPr>
        <a:xfrm>
          <a:off x="0" y="0"/>
          <a:ext cx="0" cy="0"/>
          <a:chOff x="0" y="0"/>
          <a:chExt cx="0" cy="0"/>
        </a:xfrm>
      </p:grpSpPr>
      <p:sp>
        <p:nvSpPr>
          <p:cNvPr id="1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cxnSp>
        <p:nvCxnSpPr>
          <p:cNvPr id="16" name="Straight Connector 2">
            <a:extLst>
              <a:ext uri="{FF2B5EF4-FFF2-40B4-BE49-F238E27FC236}">
                <a16:creationId xmlns:a16="http://schemas.microsoft.com/office/drawing/2014/main" id="{8CF38232-4A9C-482F-AA78-BDD05A258830}"/>
              </a:ext>
            </a:extLst>
          </p:cNvPr>
          <p:cNvCxnSpPr>
            <a:cxnSpLocks/>
          </p:cNvCxnSpPr>
          <p:nvPr userDrawn="1"/>
        </p:nvCxnSpPr>
        <p:spPr>
          <a:xfrm>
            <a:off x="1022097" y="4041230"/>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17" name="Straight Connector 2">
            <a:extLst>
              <a:ext uri="{FF2B5EF4-FFF2-40B4-BE49-F238E27FC236}">
                <a16:creationId xmlns:a16="http://schemas.microsoft.com/office/drawing/2014/main" id="{8CF38232-4A9C-482F-AA78-BDD05A258830}"/>
              </a:ext>
            </a:extLst>
          </p:cNvPr>
          <p:cNvCxnSpPr>
            <a:cxnSpLocks/>
          </p:cNvCxnSpPr>
          <p:nvPr userDrawn="1"/>
        </p:nvCxnSpPr>
        <p:spPr>
          <a:xfrm>
            <a:off x="3480461" y="4047808"/>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18" name="Straight Connector 2">
            <a:extLst>
              <a:ext uri="{FF2B5EF4-FFF2-40B4-BE49-F238E27FC236}">
                <a16:creationId xmlns:a16="http://schemas.microsoft.com/office/drawing/2014/main" id="{8CF38232-4A9C-482F-AA78-BDD05A258830}"/>
              </a:ext>
            </a:extLst>
          </p:cNvPr>
          <p:cNvCxnSpPr>
            <a:cxnSpLocks/>
          </p:cNvCxnSpPr>
          <p:nvPr userDrawn="1"/>
        </p:nvCxnSpPr>
        <p:spPr>
          <a:xfrm>
            <a:off x="5943379" y="4041230"/>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22" name="Місце для тексту 4"/>
          <p:cNvSpPr>
            <a:spLocks noGrp="1"/>
          </p:cNvSpPr>
          <p:nvPr>
            <p:ph type="body" sz="quarter" idx="15" hasCustomPrompt="1"/>
          </p:nvPr>
        </p:nvSpPr>
        <p:spPr>
          <a:xfrm>
            <a:off x="907096" y="4231958"/>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23" name="Місце для тексту 4"/>
          <p:cNvSpPr>
            <a:spLocks noGrp="1"/>
          </p:cNvSpPr>
          <p:nvPr>
            <p:ph type="body" sz="quarter" idx="16" hasCustomPrompt="1"/>
          </p:nvPr>
        </p:nvSpPr>
        <p:spPr>
          <a:xfrm>
            <a:off x="3375634" y="4231958"/>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30" name="Місце для тексту 4"/>
          <p:cNvSpPr>
            <a:spLocks noGrp="1"/>
          </p:cNvSpPr>
          <p:nvPr>
            <p:ph type="body" sz="quarter" idx="17" hasCustomPrompt="1"/>
          </p:nvPr>
        </p:nvSpPr>
        <p:spPr>
          <a:xfrm>
            <a:off x="5863223" y="4229820"/>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31" name="Straight Connector 2">
            <a:extLst>
              <a:ext uri="{FF2B5EF4-FFF2-40B4-BE49-F238E27FC236}">
                <a16:creationId xmlns:a16="http://schemas.microsoft.com/office/drawing/2014/main" id="{8CF38232-4A9C-482F-AA78-BDD05A258830}"/>
              </a:ext>
            </a:extLst>
          </p:cNvPr>
          <p:cNvCxnSpPr>
            <a:cxnSpLocks/>
          </p:cNvCxnSpPr>
          <p:nvPr userDrawn="1"/>
        </p:nvCxnSpPr>
        <p:spPr>
          <a:xfrm>
            <a:off x="8404383" y="4037136"/>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35" name="Місце для тексту 4"/>
          <p:cNvSpPr>
            <a:spLocks noGrp="1"/>
          </p:cNvSpPr>
          <p:nvPr>
            <p:ph type="body" sz="quarter" idx="19" hasCustomPrompt="1"/>
          </p:nvPr>
        </p:nvSpPr>
        <p:spPr>
          <a:xfrm>
            <a:off x="8324227" y="4225726"/>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39" name="Місце для тексту 14"/>
          <p:cNvSpPr>
            <a:spLocks noGrp="1"/>
          </p:cNvSpPr>
          <p:nvPr>
            <p:ph type="body" sz="quarter" idx="20"/>
          </p:nvPr>
        </p:nvSpPr>
        <p:spPr>
          <a:xfrm>
            <a:off x="916993" y="1741335"/>
            <a:ext cx="4815592" cy="984280"/>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
        <p:nvSpPr>
          <p:cNvPr id="5" name="Місце для тексту 4"/>
          <p:cNvSpPr>
            <a:spLocks noGrp="1"/>
          </p:cNvSpPr>
          <p:nvPr>
            <p:ph type="body" sz="quarter" idx="22" hasCustomPrompt="1"/>
          </p:nvPr>
        </p:nvSpPr>
        <p:spPr>
          <a:xfrm>
            <a:off x="923343" y="3328012"/>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0" name="Місце для тексту 4"/>
          <p:cNvSpPr>
            <a:spLocks noGrp="1"/>
          </p:cNvSpPr>
          <p:nvPr>
            <p:ph type="body" sz="quarter" idx="23" hasCustomPrompt="1"/>
          </p:nvPr>
        </p:nvSpPr>
        <p:spPr>
          <a:xfrm>
            <a:off x="3371360" y="3328011"/>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1" name="Місце для тексту 4"/>
          <p:cNvSpPr>
            <a:spLocks noGrp="1"/>
          </p:cNvSpPr>
          <p:nvPr>
            <p:ph type="body" sz="quarter" idx="24" hasCustomPrompt="1"/>
          </p:nvPr>
        </p:nvSpPr>
        <p:spPr>
          <a:xfrm>
            <a:off x="5838268" y="3328010"/>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2" name="Місце для тексту 4"/>
          <p:cNvSpPr>
            <a:spLocks noGrp="1"/>
          </p:cNvSpPr>
          <p:nvPr>
            <p:ph type="body" sz="quarter" idx="25" hasCustomPrompt="1"/>
          </p:nvPr>
        </p:nvSpPr>
        <p:spPr>
          <a:xfrm>
            <a:off x="8303869" y="3328010"/>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Tree>
    <p:extLst>
      <p:ext uri="{BB962C8B-B14F-4D97-AF65-F5344CB8AC3E}">
        <p14:creationId xmlns:p14="http://schemas.microsoft.com/office/powerpoint/2010/main" val="3941860380"/>
      </p:ext>
    </p:extLst>
  </p:cSld>
  <p:clrMapOvr>
    <a:masterClrMapping/>
  </p:clrMapOvr>
  <p:extLst>
    <p:ext uri="{DCECCB84-F9BA-43D5-87BE-67443E8EF086}">
      <p15:sldGuideLst xmlns:p15="http://schemas.microsoft.com/office/powerpoint/2012/main">
        <p15:guide id="1" pos="642" userDrawn="1">
          <p15:clr>
            <a:srgbClr val="FBAE40"/>
          </p15:clr>
        </p15:guide>
        <p15:guide id="2" orient="horz" pos="2228" userDrawn="1">
          <p15:clr>
            <a:srgbClr val="FBAE40"/>
          </p15:clr>
        </p15:guide>
        <p15:guide id="3" orient="horz" pos="2500" userDrawn="1">
          <p15:clr>
            <a:srgbClr val="FBAE40"/>
          </p15:clr>
        </p15:guide>
        <p15:guide id="4" orient="horz" pos="27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les_2 option">
    <p:bg>
      <p:bgPr>
        <a:solidFill>
          <a:schemeClr val="bg1"/>
        </a:solidFill>
        <a:effectLst/>
      </p:bgPr>
    </p:bg>
    <p:spTree>
      <p:nvGrpSpPr>
        <p:cNvPr id="1" name=""/>
        <p:cNvGrpSpPr/>
        <p:nvPr/>
      </p:nvGrpSpPr>
      <p:grpSpPr>
        <a:xfrm>
          <a:off x="0" y="0"/>
          <a:ext cx="0" cy="0"/>
          <a:chOff x="0" y="0"/>
          <a:chExt cx="0" cy="0"/>
        </a:xfrm>
      </p:grpSpPr>
      <p:grpSp>
        <p:nvGrpSpPr>
          <p:cNvPr id="3" name="Групувати 2"/>
          <p:cNvGrpSpPr/>
          <p:nvPr userDrawn="1"/>
        </p:nvGrpSpPr>
        <p:grpSpPr>
          <a:xfrm>
            <a:off x="1" y="0"/>
            <a:ext cx="12191999" cy="7369614"/>
            <a:chOff x="1" y="0"/>
            <a:chExt cx="9143999" cy="5527210"/>
          </a:xfrm>
        </p:grpSpPr>
        <p:pic>
          <p:nvPicPr>
            <p:cNvPr id="4" name="Picture 38" descr="Background pattern&#10;&#10;Description automatically generated">
              <a:extLst>
                <a:ext uri="{FF2B5EF4-FFF2-40B4-BE49-F238E27FC236}">
                  <a16:creationId xmlns:a16="http://schemas.microsoft.com/office/drawing/2014/main" id="{F87CB8EB-4509-4419-A033-E20EDA79A7EE}"/>
                </a:ext>
              </a:extLst>
            </p:cNvPr>
            <p:cNvPicPr>
              <a:picLocks noChangeAspect="1"/>
            </p:cNvPicPr>
            <p:nvPr/>
          </p:nvPicPr>
          <p:blipFill rotWithShape="1">
            <a:blip r:embed="rId2">
              <a:extLst>
                <a:ext uri="{28A0092B-C50C-407E-A947-70E740481C1C}">
                  <a14:useLocalDpi xmlns:a14="http://schemas.microsoft.com/office/drawing/2010/main" val="0"/>
                </a:ext>
              </a:extLst>
            </a:blip>
            <a:srcRect t="7841"/>
            <a:stretch/>
          </p:blipFill>
          <p:spPr>
            <a:xfrm>
              <a:off x="1" y="0"/>
              <a:ext cx="9143999" cy="514350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53" y="791675"/>
              <a:ext cx="4735535" cy="4735535"/>
            </a:xfrm>
            <a:prstGeom prst="rect">
              <a:avLst/>
            </a:prstGeom>
          </p:spPr>
        </p:pic>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r="15723"/>
            <a:stretch/>
          </p:blipFill>
          <p:spPr>
            <a:xfrm>
              <a:off x="3828959" y="880852"/>
              <a:ext cx="5315041" cy="4262647"/>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43" y="724524"/>
              <a:ext cx="3109912" cy="207328"/>
            </a:xfrm>
            <a:prstGeom prst="rect">
              <a:avLst/>
            </a:prstGeom>
          </p:spPr>
        </p:pic>
      </p:grpSp>
      <p:sp>
        <p:nvSpPr>
          <p:cNvPr id="8" name="Місце для тексту 16"/>
          <p:cNvSpPr>
            <a:spLocks noGrp="1"/>
          </p:cNvSpPr>
          <p:nvPr>
            <p:ph type="body" sz="quarter" idx="10"/>
          </p:nvPr>
        </p:nvSpPr>
        <p:spPr>
          <a:xfrm>
            <a:off x="869704" y="2270167"/>
            <a:ext cx="4556884" cy="3506379"/>
          </a:xfrm>
          <a:prstGeom prst="rect">
            <a:avLst/>
          </a:prstGeom>
        </p:spPr>
        <p:txBody>
          <a:bodyPr/>
          <a:lstStyle>
            <a:lvl1pPr marL="0" indent="0">
              <a:buNone/>
              <a:defRPr sz="5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 стиль зразка тексту</a:t>
            </a:r>
          </a:p>
        </p:txBody>
      </p:sp>
    </p:spTree>
    <p:extLst>
      <p:ext uri="{BB962C8B-B14F-4D97-AF65-F5344CB8AC3E}">
        <p14:creationId xmlns:p14="http://schemas.microsoft.com/office/powerpoint/2010/main" val="2365328418"/>
      </p:ext>
    </p:extLst>
  </p:cSld>
  <p:clrMapOvr>
    <a:masterClrMapping/>
  </p:clrMapOvr>
  <p:extLst>
    <p:ext uri="{DCECCB84-F9BA-43D5-87BE-67443E8EF086}">
      <p15:sldGuideLst xmlns:p15="http://schemas.microsoft.com/office/powerpoint/2012/main">
        <p15:guide id="1" pos="6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column icon">
    <p:spTree>
      <p:nvGrpSpPr>
        <p:cNvPr id="1" name=""/>
        <p:cNvGrpSpPr/>
        <p:nvPr/>
      </p:nvGrpSpPr>
      <p:grpSpPr>
        <a:xfrm>
          <a:off x="0" y="0"/>
          <a:ext cx="0" cy="0"/>
          <a:chOff x="0" y="0"/>
          <a:chExt cx="0" cy="0"/>
        </a:xfrm>
      </p:grpSpPr>
      <p:cxnSp>
        <p:nvCxnSpPr>
          <p:cNvPr id="30" name="Straight Connector 2">
            <a:extLst>
              <a:ext uri="{FF2B5EF4-FFF2-40B4-BE49-F238E27FC236}">
                <a16:creationId xmlns:a16="http://schemas.microsoft.com/office/drawing/2014/main" id="{8CF38232-4A9C-482F-AA78-BDD05A258830}"/>
              </a:ext>
            </a:extLst>
          </p:cNvPr>
          <p:cNvCxnSpPr>
            <a:cxnSpLocks/>
          </p:cNvCxnSpPr>
          <p:nvPr userDrawn="1"/>
        </p:nvCxnSpPr>
        <p:spPr>
          <a:xfrm>
            <a:off x="1022097" y="4041230"/>
            <a:ext cx="353422"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31" name="Straight Connector 2">
            <a:extLst>
              <a:ext uri="{FF2B5EF4-FFF2-40B4-BE49-F238E27FC236}">
                <a16:creationId xmlns:a16="http://schemas.microsoft.com/office/drawing/2014/main" id="{8CF38232-4A9C-482F-AA78-BDD05A258830}"/>
              </a:ext>
            </a:extLst>
          </p:cNvPr>
          <p:cNvCxnSpPr>
            <a:cxnSpLocks/>
          </p:cNvCxnSpPr>
          <p:nvPr userDrawn="1"/>
        </p:nvCxnSpPr>
        <p:spPr>
          <a:xfrm>
            <a:off x="3120618" y="4047808"/>
            <a:ext cx="353422"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34" name="Straight Connector 2">
            <a:extLst>
              <a:ext uri="{FF2B5EF4-FFF2-40B4-BE49-F238E27FC236}">
                <a16:creationId xmlns:a16="http://schemas.microsoft.com/office/drawing/2014/main" id="{8CF38232-4A9C-482F-AA78-BDD05A258830}"/>
              </a:ext>
            </a:extLst>
          </p:cNvPr>
          <p:cNvCxnSpPr>
            <a:cxnSpLocks/>
          </p:cNvCxnSpPr>
          <p:nvPr userDrawn="1"/>
        </p:nvCxnSpPr>
        <p:spPr>
          <a:xfrm>
            <a:off x="5267325" y="4041230"/>
            <a:ext cx="353422"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sp>
        <p:nvSpPr>
          <p:cNvPr id="5" name="Місце для тексту 4"/>
          <p:cNvSpPr>
            <a:spLocks noGrp="1"/>
          </p:cNvSpPr>
          <p:nvPr>
            <p:ph type="body" sz="quarter" idx="15" hasCustomPrompt="1"/>
          </p:nvPr>
        </p:nvSpPr>
        <p:spPr>
          <a:xfrm>
            <a:off x="907096" y="4231958"/>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28" name="Місце для тексту 4"/>
          <p:cNvSpPr>
            <a:spLocks noGrp="1"/>
          </p:cNvSpPr>
          <p:nvPr>
            <p:ph type="body" sz="quarter" idx="16" hasCustomPrompt="1"/>
          </p:nvPr>
        </p:nvSpPr>
        <p:spPr>
          <a:xfrm>
            <a:off x="3015791" y="4231958"/>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29" name="Місце для тексту 4"/>
          <p:cNvSpPr>
            <a:spLocks noGrp="1"/>
          </p:cNvSpPr>
          <p:nvPr>
            <p:ph type="body" sz="quarter" idx="17" hasCustomPrompt="1"/>
          </p:nvPr>
        </p:nvSpPr>
        <p:spPr>
          <a:xfrm>
            <a:off x="5187169" y="4229820"/>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32" name="Straight Connector 2">
            <a:extLst>
              <a:ext uri="{FF2B5EF4-FFF2-40B4-BE49-F238E27FC236}">
                <a16:creationId xmlns:a16="http://schemas.microsoft.com/office/drawing/2014/main" id="{8CF38232-4A9C-482F-AA78-BDD05A258830}"/>
              </a:ext>
            </a:extLst>
          </p:cNvPr>
          <p:cNvCxnSpPr>
            <a:cxnSpLocks/>
          </p:cNvCxnSpPr>
          <p:nvPr userDrawn="1"/>
        </p:nvCxnSpPr>
        <p:spPr>
          <a:xfrm>
            <a:off x="7368487" y="4037136"/>
            <a:ext cx="353422"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sp>
        <p:nvSpPr>
          <p:cNvPr id="37" name="Місце для тексту 4"/>
          <p:cNvSpPr>
            <a:spLocks noGrp="1"/>
          </p:cNvSpPr>
          <p:nvPr>
            <p:ph type="body" sz="quarter" idx="19" hasCustomPrompt="1"/>
          </p:nvPr>
        </p:nvSpPr>
        <p:spPr>
          <a:xfrm>
            <a:off x="7288331" y="4225726"/>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38" name="Straight Connector 2">
            <a:extLst>
              <a:ext uri="{FF2B5EF4-FFF2-40B4-BE49-F238E27FC236}">
                <a16:creationId xmlns:a16="http://schemas.microsoft.com/office/drawing/2014/main" id="{8CF38232-4A9C-482F-AA78-BDD05A258830}"/>
              </a:ext>
            </a:extLst>
          </p:cNvPr>
          <p:cNvCxnSpPr>
            <a:cxnSpLocks/>
          </p:cNvCxnSpPr>
          <p:nvPr userDrawn="1"/>
        </p:nvCxnSpPr>
        <p:spPr>
          <a:xfrm>
            <a:off x="9477182" y="4037136"/>
            <a:ext cx="353422" cy="0"/>
          </a:xfrm>
          <a:prstGeom prst="line">
            <a:avLst/>
          </a:prstGeom>
          <a:ln w="19050">
            <a:solidFill>
              <a:srgbClr val="A25EB5"/>
            </a:solidFill>
          </a:ln>
        </p:spPr>
        <p:style>
          <a:lnRef idx="1">
            <a:schemeClr val="accent1"/>
          </a:lnRef>
          <a:fillRef idx="0">
            <a:schemeClr val="accent1"/>
          </a:fillRef>
          <a:effectRef idx="0">
            <a:schemeClr val="accent1"/>
          </a:effectRef>
          <a:fontRef idx="minor">
            <a:schemeClr val="tx1"/>
          </a:fontRef>
        </p:style>
      </p:cxnSp>
      <p:sp>
        <p:nvSpPr>
          <p:cNvPr id="40" name="Місце для тексту 4"/>
          <p:cNvSpPr>
            <a:spLocks noGrp="1"/>
          </p:cNvSpPr>
          <p:nvPr>
            <p:ph type="body" sz="quarter" idx="21" hasCustomPrompt="1"/>
          </p:nvPr>
        </p:nvSpPr>
        <p:spPr>
          <a:xfrm>
            <a:off x="9397026" y="4225726"/>
            <a:ext cx="1451547" cy="1279525"/>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41" name="Місце для тексту 14"/>
          <p:cNvSpPr>
            <a:spLocks noGrp="1"/>
          </p:cNvSpPr>
          <p:nvPr>
            <p:ph type="body" sz="quarter" idx="22"/>
          </p:nvPr>
        </p:nvSpPr>
        <p:spPr>
          <a:xfrm>
            <a:off x="916993" y="1741335"/>
            <a:ext cx="4455107" cy="1019450"/>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
        <p:nvSpPr>
          <p:cNvPr id="42"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sp>
        <p:nvSpPr>
          <p:cNvPr id="43" name="Місце для тексту 4"/>
          <p:cNvSpPr>
            <a:spLocks noGrp="1"/>
          </p:cNvSpPr>
          <p:nvPr>
            <p:ph type="body" sz="quarter" idx="23" hasCustomPrompt="1"/>
          </p:nvPr>
        </p:nvSpPr>
        <p:spPr>
          <a:xfrm>
            <a:off x="923343" y="3328012"/>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4" name="Місце для тексту 4"/>
          <p:cNvSpPr>
            <a:spLocks noGrp="1"/>
          </p:cNvSpPr>
          <p:nvPr>
            <p:ph type="body" sz="quarter" idx="24" hasCustomPrompt="1"/>
          </p:nvPr>
        </p:nvSpPr>
        <p:spPr>
          <a:xfrm>
            <a:off x="3015791" y="3328011"/>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5" name="Місце для тексту 4"/>
          <p:cNvSpPr>
            <a:spLocks noGrp="1"/>
          </p:cNvSpPr>
          <p:nvPr>
            <p:ph type="body" sz="quarter" idx="25" hasCustomPrompt="1"/>
          </p:nvPr>
        </p:nvSpPr>
        <p:spPr>
          <a:xfrm>
            <a:off x="5168119" y="3321740"/>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6" name="Місце для тексту 4"/>
          <p:cNvSpPr>
            <a:spLocks noGrp="1"/>
          </p:cNvSpPr>
          <p:nvPr>
            <p:ph type="body" sz="quarter" idx="26" hasCustomPrompt="1"/>
          </p:nvPr>
        </p:nvSpPr>
        <p:spPr>
          <a:xfrm>
            <a:off x="7260567" y="3321740"/>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47" name="Місце для тексту 4"/>
          <p:cNvSpPr>
            <a:spLocks noGrp="1"/>
          </p:cNvSpPr>
          <p:nvPr>
            <p:ph type="body" sz="quarter" idx="27" hasCustomPrompt="1"/>
          </p:nvPr>
        </p:nvSpPr>
        <p:spPr>
          <a:xfrm>
            <a:off x="9382494" y="3321740"/>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Tree>
    <p:extLst>
      <p:ext uri="{BB962C8B-B14F-4D97-AF65-F5344CB8AC3E}">
        <p14:creationId xmlns:p14="http://schemas.microsoft.com/office/powerpoint/2010/main" val="672916561"/>
      </p:ext>
    </p:extLst>
  </p:cSld>
  <p:clrMapOvr>
    <a:masterClrMapping/>
  </p:clrMapOvr>
  <p:extLst>
    <p:ext uri="{DCECCB84-F9BA-43D5-87BE-67443E8EF086}">
      <p15:sldGuideLst xmlns:p15="http://schemas.microsoft.com/office/powerpoint/2012/main">
        <p15:guide id="1" pos="642" userDrawn="1">
          <p15:clr>
            <a:srgbClr val="FBAE40"/>
          </p15:clr>
        </p15:guide>
        <p15:guide id="2" orient="horz" pos="2228">
          <p15:clr>
            <a:srgbClr val="FBAE40"/>
          </p15:clr>
        </p15:guide>
        <p15:guide id="3" orient="horz" pos="4133" userDrawn="1">
          <p15:clr>
            <a:srgbClr val="FBAE40"/>
          </p15:clr>
        </p15:guide>
        <p15:guide id="4" orient="horz" pos="2772" userDrawn="1">
          <p15:clr>
            <a:srgbClr val="FBAE40"/>
          </p15:clr>
        </p15:guide>
        <p15:guide id="5" pos="5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ix-column icon">
    <p:spTree>
      <p:nvGrpSpPr>
        <p:cNvPr id="1" name=""/>
        <p:cNvGrpSpPr/>
        <p:nvPr/>
      </p:nvGrpSpPr>
      <p:grpSpPr>
        <a:xfrm>
          <a:off x="0" y="0"/>
          <a:ext cx="0" cy="0"/>
          <a:chOff x="0" y="0"/>
          <a:chExt cx="0" cy="0"/>
        </a:xfrm>
      </p:grpSpPr>
      <p:sp>
        <p:nvSpPr>
          <p:cNvPr id="2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cxnSp>
        <p:nvCxnSpPr>
          <p:cNvPr id="122" name="Straight Connector 2">
            <a:extLst>
              <a:ext uri="{FF2B5EF4-FFF2-40B4-BE49-F238E27FC236}">
                <a16:creationId xmlns:a16="http://schemas.microsoft.com/office/drawing/2014/main" id="{8CF38232-4A9C-482F-AA78-BDD05A258830}"/>
              </a:ext>
            </a:extLst>
          </p:cNvPr>
          <p:cNvCxnSpPr>
            <a:cxnSpLocks/>
          </p:cNvCxnSpPr>
          <p:nvPr userDrawn="1"/>
        </p:nvCxnSpPr>
        <p:spPr>
          <a:xfrm>
            <a:off x="1019485" y="2425284"/>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23" name="Місце для тексту 2"/>
          <p:cNvSpPr>
            <a:spLocks noGrp="1"/>
          </p:cNvSpPr>
          <p:nvPr>
            <p:ph type="body" sz="quarter" idx="12" hasCustomPrompt="1"/>
          </p:nvPr>
        </p:nvSpPr>
        <p:spPr>
          <a:xfrm>
            <a:off x="919998" y="1932913"/>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24" name="Місце для тексту 4"/>
          <p:cNvSpPr>
            <a:spLocks noGrp="1"/>
          </p:cNvSpPr>
          <p:nvPr>
            <p:ph type="body" sz="quarter" idx="15" hasCustomPrompt="1"/>
          </p:nvPr>
        </p:nvSpPr>
        <p:spPr>
          <a:xfrm>
            <a:off x="924223" y="2616012"/>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126" name="Straight Connector 2">
            <a:extLst>
              <a:ext uri="{FF2B5EF4-FFF2-40B4-BE49-F238E27FC236}">
                <a16:creationId xmlns:a16="http://schemas.microsoft.com/office/drawing/2014/main" id="{8CF38232-4A9C-482F-AA78-BDD05A258830}"/>
              </a:ext>
            </a:extLst>
          </p:cNvPr>
          <p:cNvCxnSpPr>
            <a:cxnSpLocks/>
          </p:cNvCxnSpPr>
          <p:nvPr userDrawn="1"/>
        </p:nvCxnSpPr>
        <p:spPr>
          <a:xfrm>
            <a:off x="4681805" y="2434076"/>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27" name="Місце для тексту 2"/>
          <p:cNvSpPr>
            <a:spLocks noGrp="1"/>
          </p:cNvSpPr>
          <p:nvPr>
            <p:ph type="body" sz="quarter" idx="16" hasCustomPrompt="1"/>
          </p:nvPr>
        </p:nvSpPr>
        <p:spPr>
          <a:xfrm>
            <a:off x="4582318" y="1950497"/>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28" name="Місце для тексту 4"/>
          <p:cNvSpPr>
            <a:spLocks noGrp="1"/>
          </p:cNvSpPr>
          <p:nvPr>
            <p:ph type="body" sz="quarter" idx="17" hasCustomPrompt="1"/>
          </p:nvPr>
        </p:nvSpPr>
        <p:spPr>
          <a:xfrm>
            <a:off x="4566803" y="2607220"/>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134" name="Straight Connector 2">
            <a:extLst>
              <a:ext uri="{FF2B5EF4-FFF2-40B4-BE49-F238E27FC236}">
                <a16:creationId xmlns:a16="http://schemas.microsoft.com/office/drawing/2014/main" id="{8CF38232-4A9C-482F-AA78-BDD05A258830}"/>
              </a:ext>
            </a:extLst>
          </p:cNvPr>
          <p:cNvCxnSpPr>
            <a:cxnSpLocks/>
          </p:cNvCxnSpPr>
          <p:nvPr userDrawn="1"/>
        </p:nvCxnSpPr>
        <p:spPr>
          <a:xfrm>
            <a:off x="8359553" y="2439107"/>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35" name="Місце для тексту 2"/>
          <p:cNvSpPr>
            <a:spLocks noGrp="1"/>
          </p:cNvSpPr>
          <p:nvPr>
            <p:ph type="body" sz="quarter" idx="18" hasCustomPrompt="1"/>
          </p:nvPr>
        </p:nvSpPr>
        <p:spPr>
          <a:xfrm>
            <a:off x="8260066" y="1955528"/>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36" name="Місце для тексту 4"/>
          <p:cNvSpPr>
            <a:spLocks noGrp="1"/>
          </p:cNvSpPr>
          <p:nvPr>
            <p:ph type="body" sz="quarter" idx="19" hasCustomPrompt="1"/>
          </p:nvPr>
        </p:nvSpPr>
        <p:spPr>
          <a:xfrm>
            <a:off x="8244551" y="2612251"/>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137" name="Straight Connector 2">
            <a:extLst>
              <a:ext uri="{FF2B5EF4-FFF2-40B4-BE49-F238E27FC236}">
                <a16:creationId xmlns:a16="http://schemas.microsoft.com/office/drawing/2014/main" id="{8CF38232-4A9C-482F-AA78-BDD05A258830}"/>
              </a:ext>
            </a:extLst>
          </p:cNvPr>
          <p:cNvCxnSpPr>
            <a:cxnSpLocks/>
          </p:cNvCxnSpPr>
          <p:nvPr userDrawn="1"/>
        </p:nvCxnSpPr>
        <p:spPr>
          <a:xfrm>
            <a:off x="1013797" y="5070736"/>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38" name="Місце для тексту 2"/>
          <p:cNvSpPr>
            <a:spLocks noGrp="1"/>
          </p:cNvSpPr>
          <p:nvPr>
            <p:ph type="body" sz="quarter" idx="20" hasCustomPrompt="1"/>
          </p:nvPr>
        </p:nvSpPr>
        <p:spPr>
          <a:xfrm>
            <a:off x="914310" y="4578365"/>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39" name="Місце для тексту 4"/>
          <p:cNvSpPr>
            <a:spLocks noGrp="1"/>
          </p:cNvSpPr>
          <p:nvPr>
            <p:ph type="body" sz="quarter" idx="21" hasCustomPrompt="1"/>
          </p:nvPr>
        </p:nvSpPr>
        <p:spPr>
          <a:xfrm>
            <a:off x="914310" y="5261464"/>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140" name="Straight Connector 2">
            <a:extLst>
              <a:ext uri="{FF2B5EF4-FFF2-40B4-BE49-F238E27FC236}">
                <a16:creationId xmlns:a16="http://schemas.microsoft.com/office/drawing/2014/main" id="{8CF38232-4A9C-482F-AA78-BDD05A258830}"/>
              </a:ext>
            </a:extLst>
          </p:cNvPr>
          <p:cNvCxnSpPr>
            <a:cxnSpLocks/>
          </p:cNvCxnSpPr>
          <p:nvPr userDrawn="1"/>
        </p:nvCxnSpPr>
        <p:spPr>
          <a:xfrm>
            <a:off x="4676117" y="5079528"/>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41" name="Місце для тексту 2"/>
          <p:cNvSpPr>
            <a:spLocks noGrp="1"/>
          </p:cNvSpPr>
          <p:nvPr>
            <p:ph type="body" sz="quarter" idx="22" hasCustomPrompt="1"/>
          </p:nvPr>
        </p:nvSpPr>
        <p:spPr>
          <a:xfrm>
            <a:off x="4576630" y="4595949"/>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42" name="Місце для тексту 4"/>
          <p:cNvSpPr>
            <a:spLocks noGrp="1"/>
          </p:cNvSpPr>
          <p:nvPr>
            <p:ph type="body" sz="quarter" idx="23" hasCustomPrompt="1"/>
          </p:nvPr>
        </p:nvSpPr>
        <p:spPr>
          <a:xfrm>
            <a:off x="4561115" y="5252672"/>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cxnSp>
        <p:nvCxnSpPr>
          <p:cNvPr id="143" name="Straight Connector 2">
            <a:extLst>
              <a:ext uri="{FF2B5EF4-FFF2-40B4-BE49-F238E27FC236}">
                <a16:creationId xmlns:a16="http://schemas.microsoft.com/office/drawing/2014/main" id="{8CF38232-4A9C-482F-AA78-BDD05A258830}"/>
              </a:ext>
            </a:extLst>
          </p:cNvPr>
          <p:cNvCxnSpPr>
            <a:cxnSpLocks/>
          </p:cNvCxnSpPr>
          <p:nvPr userDrawn="1"/>
        </p:nvCxnSpPr>
        <p:spPr>
          <a:xfrm>
            <a:off x="8353865" y="5084559"/>
            <a:ext cx="353422" cy="0"/>
          </a:xfrm>
          <a:prstGeom prst="line">
            <a:avLst/>
          </a:prstGeom>
          <a:ln w="19050">
            <a:solidFill>
              <a:srgbClr val="3CD5AF"/>
            </a:solidFill>
          </a:ln>
        </p:spPr>
        <p:style>
          <a:lnRef idx="1">
            <a:schemeClr val="accent1"/>
          </a:lnRef>
          <a:fillRef idx="0">
            <a:schemeClr val="accent1"/>
          </a:fillRef>
          <a:effectRef idx="0">
            <a:schemeClr val="accent1"/>
          </a:effectRef>
          <a:fontRef idx="minor">
            <a:schemeClr val="tx1"/>
          </a:fontRef>
        </p:style>
      </p:cxnSp>
      <p:sp>
        <p:nvSpPr>
          <p:cNvPr id="144" name="Місце для тексту 2"/>
          <p:cNvSpPr>
            <a:spLocks noGrp="1"/>
          </p:cNvSpPr>
          <p:nvPr>
            <p:ph type="body" sz="quarter" idx="24" hasCustomPrompt="1"/>
          </p:nvPr>
        </p:nvSpPr>
        <p:spPr>
          <a:xfrm>
            <a:off x="8254378" y="4600980"/>
            <a:ext cx="2636658" cy="368285"/>
          </a:xfrm>
          <a:prstGeom prst="rect">
            <a:avLst/>
          </a:prstGeom>
        </p:spPr>
        <p:txBody>
          <a:bodyPr/>
          <a:lstStyle>
            <a:lvl1pPr marL="0" indent="0">
              <a:lnSpc>
                <a:spcPts val="168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a:buNone/>
              <a:defRPr>
                <a:latin typeface="Open Sans" panose="020B0606030504020204" pitchFamily="34" charset="0"/>
                <a:ea typeface="Open Sans" panose="020B0606030504020204" pitchFamily="34" charset="0"/>
                <a:cs typeface="Open Sans" panose="020B0606030504020204" pitchFamily="34" charset="0"/>
              </a:defRPr>
            </a:lvl2pPr>
            <a:lvl3pPr marL="914400" indent="0" algn="l">
              <a:buNone/>
              <a:defRPr>
                <a:latin typeface="Open Sans" panose="020B0606030504020204" pitchFamily="34" charset="0"/>
                <a:ea typeface="Open Sans" panose="020B0606030504020204" pitchFamily="34" charset="0"/>
                <a:cs typeface="Open Sans" panose="020B0606030504020204" pitchFamily="34" charset="0"/>
              </a:defRPr>
            </a:lvl3pPr>
            <a:lvl4pPr marL="1371600" indent="0" algn="l">
              <a:buNone/>
              <a:defRPr>
                <a:latin typeface="Open Sans" panose="020B0606030504020204" pitchFamily="34" charset="0"/>
                <a:ea typeface="Open Sans" panose="020B0606030504020204" pitchFamily="34" charset="0"/>
                <a:cs typeface="Open Sans" panose="020B0606030504020204" pitchFamily="34" charset="0"/>
              </a:defRPr>
            </a:lvl4pPr>
            <a:lvl5pPr marL="1828800" indent="0" algn="l">
              <a:buNone/>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uk-UA" dirty="0"/>
              <a:t>Редагувати</a:t>
            </a:r>
            <a:r>
              <a:rPr lang="en-US" dirty="0"/>
              <a:t> </a:t>
            </a:r>
            <a:r>
              <a:rPr lang="uk-UA" dirty="0"/>
              <a:t>текст</a:t>
            </a:r>
          </a:p>
        </p:txBody>
      </p:sp>
      <p:sp>
        <p:nvSpPr>
          <p:cNvPr id="145" name="Місце для тексту 4"/>
          <p:cNvSpPr>
            <a:spLocks noGrp="1"/>
          </p:cNvSpPr>
          <p:nvPr>
            <p:ph type="body" sz="quarter" idx="25" hasCustomPrompt="1"/>
          </p:nvPr>
        </p:nvSpPr>
        <p:spPr>
          <a:xfrm>
            <a:off x="8238863" y="5257703"/>
            <a:ext cx="2656399" cy="1297597"/>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Tree>
    <p:extLst>
      <p:ext uri="{BB962C8B-B14F-4D97-AF65-F5344CB8AC3E}">
        <p14:creationId xmlns:p14="http://schemas.microsoft.com/office/powerpoint/2010/main" val="4001498669"/>
      </p:ext>
    </p:extLst>
  </p:cSld>
  <p:clrMapOvr>
    <a:masterClrMapping/>
  </p:clrMapOvr>
  <p:extLst>
    <p:ext uri="{DCECCB84-F9BA-43D5-87BE-67443E8EF086}">
      <p15:sldGuideLst xmlns:p15="http://schemas.microsoft.com/office/powerpoint/2012/main">
        <p15:guide id="1" pos="642" userDrawn="1">
          <p15:clr>
            <a:srgbClr val="FBAE40"/>
          </p15:clr>
        </p15:guide>
        <p15:guide id="2" orient="horz" pos="1616" userDrawn="1">
          <p15:clr>
            <a:srgbClr val="FBAE40"/>
          </p15:clr>
        </p15:guide>
        <p15:guide id="3" orient="horz" pos="1684" userDrawn="1">
          <p15:clr>
            <a:srgbClr val="FBAE40"/>
          </p15:clr>
        </p15:guide>
        <p15:guide id="4" orient="horz" pos="1797" userDrawn="1">
          <p15:clr>
            <a:srgbClr val="FBAE40"/>
          </p15:clr>
        </p15:guide>
        <p15:guide id="5" pos="52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x blocks">
    <p:spTree>
      <p:nvGrpSpPr>
        <p:cNvPr id="1" name=""/>
        <p:cNvGrpSpPr/>
        <p:nvPr/>
      </p:nvGrpSpPr>
      <p:grpSpPr>
        <a:xfrm>
          <a:off x="0" y="0"/>
          <a:ext cx="0" cy="0"/>
          <a:chOff x="0" y="0"/>
          <a:chExt cx="0" cy="0"/>
        </a:xfrm>
      </p:grpSpPr>
      <p:sp>
        <p:nvSpPr>
          <p:cNvPr id="25" name="Місце для тексту 9"/>
          <p:cNvSpPr>
            <a:spLocks noGrp="1"/>
          </p:cNvSpPr>
          <p:nvPr>
            <p:ph type="body" sz="quarter" idx="11"/>
          </p:nvPr>
        </p:nvSpPr>
        <p:spPr>
          <a:xfrm>
            <a:off x="907097" y="679690"/>
            <a:ext cx="3058233" cy="410558"/>
          </a:xfrm>
          <a:prstGeom prst="rect">
            <a:avLst/>
          </a:prstGeom>
        </p:spPr>
        <p:txBody>
          <a:bodyPr/>
          <a:lstStyle>
            <a:lvl1pPr marL="0" indent="0">
              <a:buNone/>
              <a:defRPr sz="32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uk-UA" dirty="0"/>
              <a:t>Редагувати</a:t>
            </a:r>
          </a:p>
        </p:txBody>
      </p:sp>
      <p:grpSp>
        <p:nvGrpSpPr>
          <p:cNvPr id="18" name="Групувати 17"/>
          <p:cNvGrpSpPr/>
          <p:nvPr userDrawn="1"/>
        </p:nvGrpSpPr>
        <p:grpSpPr>
          <a:xfrm>
            <a:off x="989813" y="2724316"/>
            <a:ext cx="1719850" cy="2807194"/>
            <a:chOff x="989812" y="2442962"/>
            <a:chExt cx="1708621" cy="3756746"/>
          </a:xfrm>
        </p:grpSpPr>
        <p:sp>
          <p:nvSpPr>
            <p:cNvPr id="19" name="Rectangle 8">
              <a:extLst>
                <a:ext uri="{FF2B5EF4-FFF2-40B4-BE49-F238E27FC236}">
                  <a16:creationId xmlns:a16="http://schemas.microsoft.com/office/drawing/2014/main" id="{6435C429-6647-4330-9B61-9F6ACEB37E7F}"/>
                </a:ext>
              </a:extLst>
            </p:cNvPr>
            <p:cNvSpPr/>
            <p:nvPr/>
          </p:nvSpPr>
          <p:spPr>
            <a:xfrm>
              <a:off x="997402" y="2453209"/>
              <a:ext cx="1698173" cy="3746499"/>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Rectangle 9">
              <a:extLst>
                <a:ext uri="{FF2B5EF4-FFF2-40B4-BE49-F238E27FC236}">
                  <a16:creationId xmlns:a16="http://schemas.microsoft.com/office/drawing/2014/main" id="{FC69383D-624B-41CE-87A6-57731D749DD3}"/>
                </a:ext>
              </a:extLst>
            </p:cNvPr>
            <p:cNvSpPr/>
            <p:nvPr/>
          </p:nvSpPr>
          <p:spPr>
            <a:xfrm>
              <a:off x="1002702" y="2453209"/>
              <a:ext cx="1695337"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21" name="Straight Connector 2">
              <a:extLst>
                <a:ext uri="{FF2B5EF4-FFF2-40B4-BE49-F238E27FC236}">
                  <a16:creationId xmlns:a16="http://schemas.microsoft.com/office/drawing/2014/main" id="{E9B32D5A-F287-4694-91AF-B126A1257876}"/>
                </a:ext>
              </a:extLst>
            </p:cNvPr>
            <p:cNvCxnSpPr>
              <a:cxnSpLocks/>
            </p:cNvCxnSpPr>
            <p:nvPr/>
          </p:nvCxnSpPr>
          <p:spPr>
            <a:xfrm>
              <a:off x="989812" y="2442962"/>
              <a:ext cx="1708621" cy="0"/>
            </a:xfrm>
            <a:prstGeom prst="line">
              <a:avLst/>
            </a:prstGeom>
            <a:ln w="28575">
              <a:solidFill>
                <a:srgbClr val="3CD5AF"/>
              </a:solidFill>
            </a:ln>
          </p:spPr>
          <p:style>
            <a:lnRef idx="1">
              <a:schemeClr val="accent1"/>
            </a:lnRef>
            <a:fillRef idx="0">
              <a:schemeClr val="accent1"/>
            </a:fillRef>
            <a:effectRef idx="0">
              <a:schemeClr val="accent1"/>
            </a:effectRef>
            <a:fontRef idx="minor">
              <a:schemeClr val="tx1"/>
            </a:fontRef>
          </p:style>
        </p:cxnSp>
      </p:grpSp>
      <p:sp>
        <p:nvSpPr>
          <p:cNvPr id="22" name="Rectangle 8">
            <a:extLst>
              <a:ext uri="{FF2B5EF4-FFF2-40B4-BE49-F238E27FC236}">
                <a16:creationId xmlns:a16="http://schemas.microsoft.com/office/drawing/2014/main" id="{6435C429-6647-4330-9B61-9F6ACEB37E7F}"/>
              </a:ext>
            </a:extLst>
          </p:cNvPr>
          <p:cNvSpPr/>
          <p:nvPr userDrawn="1"/>
        </p:nvSpPr>
        <p:spPr>
          <a:xfrm>
            <a:off x="2797112" y="2734564"/>
            <a:ext cx="1709333" cy="2799537"/>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3" name="Rectangle 9">
            <a:extLst>
              <a:ext uri="{FF2B5EF4-FFF2-40B4-BE49-F238E27FC236}">
                <a16:creationId xmlns:a16="http://schemas.microsoft.com/office/drawing/2014/main" id="{FC69383D-624B-41CE-87A6-57731D749DD3}"/>
              </a:ext>
            </a:extLst>
          </p:cNvPr>
          <p:cNvSpPr/>
          <p:nvPr userDrawn="1"/>
        </p:nvSpPr>
        <p:spPr>
          <a:xfrm>
            <a:off x="2802447" y="2734563"/>
            <a:ext cx="1706479"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24" name="Straight Connector 2">
            <a:extLst>
              <a:ext uri="{FF2B5EF4-FFF2-40B4-BE49-F238E27FC236}">
                <a16:creationId xmlns:a16="http://schemas.microsoft.com/office/drawing/2014/main" id="{E9B32D5A-F287-4694-91AF-B126A1257876}"/>
              </a:ext>
            </a:extLst>
          </p:cNvPr>
          <p:cNvCxnSpPr>
            <a:cxnSpLocks/>
          </p:cNvCxnSpPr>
          <p:nvPr userDrawn="1"/>
        </p:nvCxnSpPr>
        <p:spPr>
          <a:xfrm>
            <a:off x="2789472" y="2724316"/>
            <a:ext cx="1719850" cy="0"/>
          </a:xfrm>
          <a:prstGeom prst="line">
            <a:avLst/>
          </a:prstGeom>
          <a:ln w="28575">
            <a:solidFill>
              <a:srgbClr val="A25EB5"/>
            </a:solidFill>
          </a:ln>
        </p:spPr>
        <p:style>
          <a:lnRef idx="1">
            <a:schemeClr val="accent1"/>
          </a:lnRef>
          <a:fillRef idx="0">
            <a:schemeClr val="accent1"/>
          </a:fillRef>
          <a:effectRef idx="0">
            <a:schemeClr val="accent1"/>
          </a:effectRef>
          <a:fontRef idx="minor">
            <a:schemeClr val="tx1"/>
          </a:fontRef>
        </p:style>
      </p:cxnSp>
      <p:sp>
        <p:nvSpPr>
          <p:cNvPr id="35" name="Rectangle 8">
            <a:extLst>
              <a:ext uri="{FF2B5EF4-FFF2-40B4-BE49-F238E27FC236}">
                <a16:creationId xmlns:a16="http://schemas.microsoft.com/office/drawing/2014/main" id="{6435C429-6647-4330-9B61-9F6ACEB37E7F}"/>
              </a:ext>
            </a:extLst>
          </p:cNvPr>
          <p:cNvSpPr/>
          <p:nvPr userDrawn="1"/>
        </p:nvSpPr>
        <p:spPr>
          <a:xfrm>
            <a:off x="4596771" y="2734564"/>
            <a:ext cx="1709333" cy="2799537"/>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6" name="Rectangle 9">
            <a:extLst>
              <a:ext uri="{FF2B5EF4-FFF2-40B4-BE49-F238E27FC236}">
                <a16:creationId xmlns:a16="http://schemas.microsoft.com/office/drawing/2014/main" id="{FC69383D-624B-41CE-87A6-57731D749DD3}"/>
              </a:ext>
            </a:extLst>
          </p:cNvPr>
          <p:cNvSpPr/>
          <p:nvPr userDrawn="1"/>
        </p:nvSpPr>
        <p:spPr>
          <a:xfrm>
            <a:off x="4602106" y="2734563"/>
            <a:ext cx="1706479"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41" name="Straight Connector 2">
            <a:extLst>
              <a:ext uri="{FF2B5EF4-FFF2-40B4-BE49-F238E27FC236}">
                <a16:creationId xmlns:a16="http://schemas.microsoft.com/office/drawing/2014/main" id="{E9B32D5A-F287-4694-91AF-B126A1257876}"/>
              </a:ext>
            </a:extLst>
          </p:cNvPr>
          <p:cNvCxnSpPr>
            <a:cxnSpLocks/>
          </p:cNvCxnSpPr>
          <p:nvPr userDrawn="1"/>
        </p:nvCxnSpPr>
        <p:spPr>
          <a:xfrm>
            <a:off x="4589131" y="2724316"/>
            <a:ext cx="1719850" cy="0"/>
          </a:xfrm>
          <a:prstGeom prst="line">
            <a:avLst/>
          </a:prstGeom>
          <a:ln w="28575">
            <a:solidFill>
              <a:srgbClr val="5FB4E5"/>
            </a:solidFill>
          </a:ln>
        </p:spPr>
        <p:style>
          <a:lnRef idx="1">
            <a:schemeClr val="accent1"/>
          </a:lnRef>
          <a:fillRef idx="0">
            <a:schemeClr val="accent1"/>
          </a:fillRef>
          <a:effectRef idx="0">
            <a:schemeClr val="accent1"/>
          </a:effectRef>
          <a:fontRef idx="minor">
            <a:schemeClr val="tx1"/>
          </a:fontRef>
        </p:style>
      </p:cxnSp>
      <p:sp>
        <p:nvSpPr>
          <p:cNvPr id="42" name="Rectangle 8">
            <a:extLst>
              <a:ext uri="{FF2B5EF4-FFF2-40B4-BE49-F238E27FC236}">
                <a16:creationId xmlns:a16="http://schemas.microsoft.com/office/drawing/2014/main" id="{6435C429-6647-4330-9B61-9F6ACEB37E7F}"/>
              </a:ext>
            </a:extLst>
          </p:cNvPr>
          <p:cNvSpPr/>
          <p:nvPr userDrawn="1"/>
        </p:nvSpPr>
        <p:spPr>
          <a:xfrm>
            <a:off x="6396430" y="2737191"/>
            <a:ext cx="1709333" cy="2799537"/>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3" name="Rectangle 9">
            <a:extLst>
              <a:ext uri="{FF2B5EF4-FFF2-40B4-BE49-F238E27FC236}">
                <a16:creationId xmlns:a16="http://schemas.microsoft.com/office/drawing/2014/main" id="{FC69383D-624B-41CE-87A6-57731D749DD3}"/>
              </a:ext>
            </a:extLst>
          </p:cNvPr>
          <p:cNvSpPr/>
          <p:nvPr userDrawn="1"/>
        </p:nvSpPr>
        <p:spPr>
          <a:xfrm>
            <a:off x="6401765" y="2737190"/>
            <a:ext cx="1706479"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44" name="Straight Connector 2">
            <a:extLst>
              <a:ext uri="{FF2B5EF4-FFF2-40B4-BE49-F238E27FC236}">
                <a16:creationId xmlns:a16="http://schemas.microsoft.com/office/drawing/2014/main" id="{E9B32D5A-F287-4694-91AF-B126A1257876}"/>
              </a:ext>
            </a:extLst>
          </p:cNvPr>
          <p:cNvCxnSpPr>
            <a:cxnSpLocks/>
          </p:cNvCxnSpPr>
          <p:nvPr userDrawn="1"/>
        </p:nvCxnSpPr>
        <p:spPr>
          <a:xfrm>
            <a:off x="6388790" y="2726943"/>
            <a:ext cx="1719850" cy="0"/>
          </a:xfrm>
          <a:prstGeom prst="line">
            <a:avLst/>
          </a:prstGeom>
          <a:ln w="28575">
            <a:solidFill>
              <a:srgbClr val="FFCE00"/>
            </a:solidFill>
          </a:ln>
        </p:spPr>
        <p:style>
          <a:lnRef idx="1">
            <a:schemeClr val="accent1"/>
          </a:lnRef>
          <a:fillRef idx="0">
            <a:schemeClr val="accent1"/>
          </a:fillRef>
          <a:effectRef idx="0">
            <a:schemeClr val="accent1"/>
          </a:effectRef>
          <a:fontRef idx="minor">
            <a:schemeClr val="tx1"/>
          </a:fontRef>
        </p:style>
      </p:cxnSp>
      <p:sp>
        <p:nvSpPr>
          <p:cNvPr id="45" name="Rectangle 8">
            <a:extLst>
              <a:ext uri="{FF2B5EF4-FFF2-40B4-BE49-F238E27FC236}">
                <a16:creationId xmlns:a16="http://schemas.microsoft.com/office/drawing/2014/main" id="{6435C429-6647-4330-9B61-9F6ACEB37E7F}"/>
              </a:ext>
            </a:extLst>
          </p:cNvPr>
          <p:cNvSpPr/>
          <p:nvPr userDrawn="1"/>
        </p:nvSpPr>
        <p:spPr>
          <a:xfrm>
            <a:off x="8196089" y="2739818"/>
            <a:ext cx="1709333" cy="2799537"/>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6" name="Rectangle 9">
            <a:extLst>
              <a:ext uri="{FF2B5EF4-FFF2-40B4-BE49-F238E27FC236}">
                <a16:creationId xmlns:a16="http://schemas.microsoft.com/office/drawing/2014/main" id="{FC69383D-624B-41CE-87A6-57731D749DD3}"/>
              </a:ext>
            </a:extLst>
          </p:cNvPr>
          <p:cNvSpPr/>
          <p:nvPr userDrawn="1"/>
        </p:nvSpPr>
        <p:spPr>
          <a:xfrm>
            <a:off x="8201424" y="2739817"/>
            <a:ext cx="1706479"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47" name="Straight Connector 2">
            <a:extLst>
              <a:ext uri="{FF2B5EF4-FFF2-40B4-BE49-F238E27FC236}">
                <a16:creationId xmlns:a16="http://schemas.microsoft.com/office/drawing/2014/main" id="{E9B32D5A-F287-4694-91AF-B126A1257876}"/>
              </a:ext>
            </a:extLst>
          </p:cNvPr>
          <p:cNvCxnSpPr>
            <a:cxnSpLocks/>
          </p:cNvCxnSpPr>
          <p:nvPr userDrawn="1"/>
        </p:nvCxnSpPr>
        <p:spPr>
          <a:xfrm>
            <a:off x="8188449" y="2729570"/>
            <a:ext cx="1719850" cy="0"/>
          </a:xfrm>
          <a:prstGeom prst="line">
            <a:avLst/>
          </a:prstGeom>
          <a:ln w="28575">
            <a:solidFill>
              <a:srgbClr val="8ADD66"/>
            </a:solidFill>
          </a:ln>
        </p:spPr>
        <p:style>
          <a:lnRef idx="1">
            <a:schemeClr val="accent1"/>
          </a:lnRef>
          <a:fillRef idx="0">
            <a:schemeClr val="accent1"/>
          </a:fillRef>
          <a:effectRef idx="0">
            <a:schemeClr val="accent1"/>
          </a:effectRef>
          <a:fontRef idx="minor">
            <a:schemeClr val="tx1"/>
          </a:fontRef>
        </p:style>
      </p:cxnSp>
      <p:sp>
        <p:nvSpPr>
          <p:cNvPr id="48" name="Rectangle 8">
            <a:extLst>
              <a:ext uri="{FF2B5EF4-FFF2-40B4-BE49-F238E27FC236}">
                <a16:creationId xmlns:a16="http://schemas.microsoft.com/office/drawing/2014/main" id="{6435C429-6647-4330-9B61-9F6ACEB37E7F}"/>
              </a:ext>
            </a:extLst>
          </p:cNvPr>
          <p:cNvSpPr/>
          <p:nvPr userDrawn="1"/>
        </p:nvSpPr>
        <p:spPr>
          <a:xfrm>
            <a:off x="9995746" y="2734825"/>
            <a:ext cx="1709333" cy="2799537"/>
          </a:xfrm>
          <a:prstGeom prst="rect">
            <a:avLst/>
          </a:prstGeom>
          <a:solidFill>
            <a:srgbClr val="FFFFFF"/>
          </a:solidFill>
          <a:ln>
            <a:noFill/>
          </a:ln>
          <a:effectLst>
            <a:outerShdw blurRad="228600" dist="38100" dir="5400000" sx="99000" sy="99000" algn="ctr" rotWithShape="0">
              <a:srgbClr val="2B3C4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9" name="Rectangle 9">
            <a:extLst>
              <a:ext uri="{FF2B5EF4-FFF2-40B4-BE49-F238E27FC236}">
                <a16:creationId xmlns:a16="http://schemas.microsoft.com/office/drawing/2014/main" id="{FC69383D-624B-41CE-87A6-57731D749DD3}"/>
              </a:ext>
            </a:extLst>
          </p:cNvPr>
          <p:cNvSpPr/>
          <p:nvPr userDrawn="1"/>
        </p:nvSpPr>
        <p:spPr>
          <a:xfrm>
            <a:off x="10001081" y="2734824"/>
            <a:ext cx="1706479" cy="464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uk-UA"/>
          </a:p>
        </p:txBody>
      </p:sp>
      <p:cxnSp>
        <p:nvCxnSpPr>
          <p:cNvPr id="50" name="Straight Connector 2">
            <a:extLst>
              <a:ext uri="{FF2B5EF4-FFF2-40B4-BE49-F238E27FC236}">
                <a16:creationId xmlns:a16="http://schemas.microsoft.com/office/drawing/2014/main" id="{E9B32D5A-F287-4694-91AF-B126A1257876}"/>
              </a:ext>
            </a:extLst>
          </p:cNvPr>
          <p:cNvCxnSpPr>
            <a:cxnSpLocks/>
          </p:cNvCxnSpPr>
          <p:nvPr userDrawn="1"/>
        </p:nvCxnSpPr>
        <p:spPr>
          <a:xfrm>
            <a:off x="9988106" y="2724577"/>
            <a:ext cx="1719850" cy="0"/>
          </a:xfrm>
          <a:prstGeom prst="line">
            <a:avLst/>
          </a:prstGeom>
          <a:ln w="28575">
            <a:solidFill>
              <a:srgbClr val="768693"/>
            </a:solidFill>
          </a:ln>
        </p:spPr>
        <p:style>
          <a:lnRef idx="1">
            <a:schemeClr val="accent1"/>
          </a:lnRef>
          <a:fillRef idx="0">
            <a:schemeClr val="accent1"/>
          </a:fillRef>
          <a:effectRef idx="0">
            <a:schemeClr val="accent1"/>
          </a:effectRef>
          <a:fontRef idx="minor">
            <a:schemeClr val="tx1"/>
          </a:fontRef>
        </p:style>
      </p:cxnSp>
      <p:pic>
        <p:nvPicPr>
          <p:cNvPr id="51" name="Рисунок 5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40932" y="2999095"/>
            <a:ext cx="350103" cy="350103"/>
          </a:xfrm>
          <a:prstGeom prst="rect">
            <a:avLst/>
          </a:prstGeom>
        </p:spPr>
      </p:pic>
      <p:pic>
        <p:nvPicPr>
          <p:cNvPr id="52" name="Рисунок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09635" y="2999143"/>
            <a:ext cx="357714" cy="357714"/>
          </a:xfrm>
          <a:prstGeom prst="rect">
            <a:avLst/>
          </a:prstGeom>
        </p:spPr>
      </p:pic>
      <p:pic>
        <p:nvPicPr>
          <p:cNvPr id="53" name="Рисунок 5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22481" y="2999095"/>
            <a:ext cx="328537" cy="328537"/>
          </a:xfrm>
          <a:prstGeom prst="rect">
            <a:avLst/>
          </a:prstGeom>
        </p:spPr>
      </p:pic>
      <p:pic>
        <p:nvPicPr>
          <p:cNvPr id="56" name="Рисунок 5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80475" y="2965732"/>
            <a:ext cx="365353" cy="365353"/>
          </a:xfrm>
          <a:prstGeom prst="rect">
            <a:avLst/>
          </a:prstGeom>
        </p:spPr>
      </p:pic>
      <p:pic>
        <p:nvPicPr>
          <p:cNvPr id="59" name="Рисунок 5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80798" y="2932070"/>
            <a:ext cx="380588" cy="380588"/>
          </a:xfrm>
          <a:prstGeom prst="rect">
            <a:avLst/>
          </a:prstGeom>
        </p:spPr>
      </p:pic>
      <p:pic>
        <p:nvPicPr>
          <p:cNvPr id="60" name="Рисунок 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51300" y="2970366"/>
            <a:ext cx="377079" cy="377079"/>
          </a:xfrm>
          <a:prstGeom prst="rect">
            <a:avLst/>
          </a:prstGeom>
        </p:spPr>
      </p:pic>
      <p:sp>
        <p:nvSpPr>
          <p:cNvPr id="64" name="Місце для тексту 4"/>
          <p:cNvSpPr>
            <a:spLocks noGrp="1"/>
          </p:cNvSpPr>
          <p:nvPr>
            <p:ph type="body" sz="quarter" idx="15" hasCustomPrompt="1"/>
          </p:nvPr>
        </p:nvSpPr>
        <p:spPr>
          <a:xfrm>
            <a:off x="1109052" y="3934383"/>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66" name="Місце для тексту 4"/>
          <p:cNvSpPr>
            <a:spLocks noGrp="1"/>
          </p:cNvSpPr>
          <p:nvPr>
            <p:ph type="body" sz="quarter" idx="17" hasCustomPrompt="1"/>
          </p:nvPr>
        </p:nvSpPr>
        <p:spPr>
          <a:xfrm>
            <a:off x="2927374" y="3934383"/>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68" name="Місце для тексту 4"/>
          <p:cNvSpPr>
            <a:spLocks noGrp="1"/>
          </p:cNvSpPr>
          <p:nvPr>
            <p:ph type="body" sz="quarter" idx="19" hasCustomPrompt="1"/>
          </p:nvPr>
        </p:nvSpPr>
        <p:spPr>
          <a:xfrm>
            <a:off x="4729473" y="3934383"/>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70" name="Місце для тексту 4"/>
          <p:cNvSpPr>
            <a:spLocks noGrp="1"/>
          </p:cNvSpPr>
          <p:nvPr>
            <p:ph type="body" sz="quarter" idx="21" hasCustomPrompt="1"/>
          </p:nvPr>
        </p:nvSpPr>
        <p:spPr>
          <a:xfrm>
            <a:off x="6510438" y="3926763"/>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72" name="Місце для тексту 4"/>
          <p:cNvSpPr>
            <a:spLocks noGrp="1"/>
          </p:cNvSpPr>
          <p:nvPr>
            <p:ph type="body" sz="quarter" idx="23" hasCustomPrompt="1"/>
          </p:nvPr>
        </p:nvSpPr>
        <p:spPr>
          <a:xfrm>
            <a:off x="8319920" y="3934990"/>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74" name="Місце для тексту 4"/>
          <p:cNvSpPr>
            <a:spLocks noGrp="1"/>
          </p:cNvSpPr>
          <p:nvPr>
            <p:ph type="body" sz="quarter" idx="25" hasCustomPrompt="1"/>
          </p:nvPr>
        </p:nvSpPr>
        <p:spPr>
          <a:xfrm>
            <a:off x="10125079" y="3930578"/>
            <a:ext cx="1451547" cy="1556981"/>
          </a:xfrm>
          <a:prstGeom prst="rect">
            <a:avLst/>
          </a:prstGeom>
        </p:spPr>
        <p:txBody>
          <a:bodyPr/>
          <a:lstStyle>
            <a:lvl1pPr marL="0" indent="0" algn="l">
              <a:buNone/>
              <a:defRPr sz="12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Текст</a:t>
            </a:r>
          </a:p>
        </p:txBody>
      </p:sp>
      <p:sp>
        <p:nvSpPr>
          <p:cNvPr id="75" name="Місце для тексту 14"/>
          <p:cNvSpPr>
            <a:spLocks noGrp="1"/>
          </p:cNvSpPr>
          <p:nvPr>
            <p:ph type="body" sz="quarter" idx="26"/>
          </p:nvPr>
        </p:nvSpPr>
        <p:spPr>
          <a:xfrm>
            <a:off x="916993" y="1741335"/>
            <a:ext cx="5378617" cy="998482"/>
          </a:xfrm>
          <a:prstGeom prst="rect">
            <a:avLst/>
          </a:prstGeom>
        </p:spPr>
        <p:txBody>
          <a:bodyPr/>
          <a:lstStyle>
            <a:lvl1pPr marL="0" indent="0">
              <a:buNone/>
              <a:defRPr sz="1400">
                <a:solidFill>
                  <a:srgbClr val="41536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uk-UA" dirty="0"/>
              <a:t>Редагувати стиль зразка тексту</a:t>
            </a:r>
          </a:p>
        </p:txBody>
      </p:sp>
      <p:sp>
        <p:nvSpPr>
          <p:cNvPr id="76" name="Місце для тексту 4"/>
          <p:cNvSpPr>
            <a:spLocks noGrp="1"/>
          </p:cNvSpPr>
          <p:nvPr>
            <p:ph type="body" sz="quarter" idx="27" hasCustomPrompt="1"/>
          </p:nvPr>
        </p:nvSpPr>
        <p:spPr>
          <a:xfrm>
            <a:off x="1123457" y="3132344"/>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77" name="Місце для тексту 4"/>
          <p:cNvSpPr>
            <a:spLocks noGrp="1"/>
          </p:cNvSpPr>
          <p:nvPr>
            <p:ph type="body" sz="quarter" idx="28" hasCustomPrompt="1"/>
          </p:nvPr>
        </p:nvSpPr>
        <p:spPr>
          <a:xfrm>
            <a:off x="2934933" y="3136149"/>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78" name="Місце для тексту 4"/>
          <p:cNvSpPr>
            <a:spLocks noGrp="1"/>
          </p:cNvSpPr>
          <p:nvPr>
            <p:ph type="body" sz="quarter" idx="29" hasCustomPrompt="1"/>
          </p:nvPr>
        </p:nvSpPr>
        <p:spPr>
          <a:xfrm>
            <a:off x="4734318" y="3136148"/>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79" name="Місце для тексту 4"/>
          <p:cNvSpPr>
            <a:spLocks noGrp="1"/>
          </p:cNvSpPr>
          <p:nvPr>
            <p:ph type="body" sz="quarter" idx="30" hasCustomPrompt="1"/>
          </p:nvPr>
        </p:nvSpPr>
        <p:spPr>
          <a:xfrm>
            <a:off x="6516385" y="3136271"/>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80" name="Місце для тексту 4"/>
          <p:cNvSpPr>
            <a:spLocks noGrp="1"/>
          </p:cNvSpPr>
          <p:nvPr>
            <p:ph type="body" sz="quarter" idx="31" hasCustomPrompt="1"/>
          </p:nvPr>
        </p:nvSpPr>
        <p:spPr>
          <a:xfrm>
            <a:off x="8327141" y="3139692"/>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
        <p:nvSpPr>
          <p:cNvPr id="81" name="Місце для тексту 4"/>
          <p:cNvSpPr>
            <a:spLocks noGrp="1"/>
          </p:cNvSpPr>
          <p:nvPr>
            <p:ph type="body" sz="quarter" idx="32" hasCustomPrompt="1"/>
          </p:nvPr>
        </p:nvSpPr>
        <p:spPr>
          <a:xfrm>
            <a:off x="10132612" y="3132343"/>
            <a:ext cx="1452562" cy="522287"/>
          </a:xfrm>
          <a:prstGeom prst="rect">
            <a:avLst/>
          </a:prstGeom>
        </p:spPr>
        <p:txBody>
          <a:bodyPr/>
          <a:lstStyle>
            <a:lvl1pPr marL="0" indent="0">
              <a:lnSpc>
                <a:spcPct val="100000"/>
              </a:lnSpc>
              <a:buNone/>
              <a:defRPr sz="1400" baseline="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 текст</a:t>
            </a:r>
          </a:p>
        </p:txBody>
      </p:sp>
    </p:spTree>
    <p:extLst>
      <p:ext uri="{BB962C8B-B14F-4D97-AF65-F5344CB8AC3E}">
        <p14:creationId xmlns:p14="http://schemas.microsoft.com/office/powerpoint/2010/main" val="3640887056"/>
      </p:ext>
    </p:extLst>
  </p:cSld>
  <p:clrMapOvr>
    <a:masterClrMapping/>
  </p:clrMapOvr>
  <p:extLst>
    <p:ext uri="{DCECCB84-F9BA-43D5-87BE-67443E8EF086}">
      <p15:sldGuideLst xmlns:p15="http://schemas.microsoft.com/office/powerpoint/2012/main">
        <p15:guide id="1" pos="619">
          <p15:clr>
            <a:srgbClr val="FBAE40"/>
          </p15:clr>
        </p15:guide>
        <p15:guide id="2" orient="horz" pos="2115" userDrawn="1">
          <p15:clr>
            <a:srgbClr val="FBAE40"/>
          </p15:clr>
        </p15:guide>
        <p15:guide id="3" orient="horz" pos="4133">
          <p15:clr>
            <a:srgbClr val="FBAE40"/>
          </p15:clr>
        </p15:guide>
        <p15:guide id="4" orient="horz" pos="1525" userDrawn="1">
          <p15:clr>
            <a:srgbClr val="FBAE40"/>
          </p15:clr>
        </p15:guide>
        <p15:guide id="5" pos="594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2" name="Picture 38" descr="Background pattern&#10;&#10;Description automatically generated">
            <a:extLst>
              <a:ext uri="{FF2B5EF4-FFF2-40B4-BE49-F238E27FC236}">
                <a16:creationId xmlns:a16="http://schemas.microsoft.com/office/drawing/2014/main" id="{F87CB8EB-4509-4419-A033-E20EDA79A7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41"/>
          <a:stretch/>
        </p:blipFill>
        <p:spPr>
          <a:xfrm>
            <a:off x="0" y="0"/>
            <a:ext cx="12192000" cy="6858000"/>
          </a:xfrm>
          <a:prstGeom prst="rect">
            <a:avLst/>
          </a:prstGeom>
        </p:spPr>
      </p:pic>
      <p:pic>
        <p:nvPicPr>
          <p:cNvPr id="3" name="Рисунок 2"/>
          <p:cNvPicPr>
            <a:picLocks noChangeAspect="1"/>
          </p:cNvPicPr>
          <p:nvPr userDrawn="1"/>
        </p:nvPicPr>
        <p:blipFill>
          <a:blip r:embed="rId3"/>
          <a:stretch>
            <a:fillRect/>
          </a:stretch>
        </p:blipFill>
        <p:spPr>
          <a:xfrm>
            <a:off x="8900179" y="6044263"/>
            <a:ext cx="1415612" cy="1420084"/>
          </a:xfrm>
          <a:prstGeom prst="rect">
            <a:avLst/>
          </a:prstGeom>
        </p:spPr>
      </p:pic>
      <p:pic>
        <p:nvPicPr>
          <p:cNvPr id="9" name="Рисунок 50">
            <a:extLst>
              <a:ext uri="{FF2B5EF4-FFF2-40B4-BE49-F238E27FC236}">
                <a16:creationId xmlns:a16="http://schemas.microsoft.com/office/drawing/2014/main" id="{052B634F-6443-48AD-9753-CB450BA718B8}"/>
              </a:ext>
            </a:extLst>
          </p:cNvPr>
          <p:cNvPicPr>
            <a:picLocks noChangeAspect="1"/>
          </p:cNvPicPr>
          <p:nvPr userDrawn="1"/>
        </p:nvPicPr>
        <p:blipFill>
          <a:blip r:embed="rId4"/>
          <a:stretch>
            <a:fillRect/>
          </a:stretch>
        </p:blipFill>
        <p:spPr>
          <a:xfrm>
            <a:off x="699049" y="-93436"/>
            <a:ext cx="3225802" cy="3115583"/>
          </a:xfrm>
          <a:prstGeom prst="rect">
            <a:avLst/>
          </a:prstGeom>
        </p:spPr>
      </p:pic>
    </p:spTree>
    <p:extLst>
      <p:ext uri="{BB962C8B-B14F-4D97-AF65-F5344CB8AC3E}">
        <p14:creationId xmlns:p14="http://schemas.microsoft.com/office/powerpoint/2010/main" val="73727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side_cup">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a:extLst>
              <a:ext uri="{28A0092B-C50C-407E-A947-70E740481C1C}">
                <a14:useLocalDpi xmlns:a14="http://schemas.microsoft.com/office/drawing/2010/main" val="0"/>
              </a:ext>
            </a:extLst>
          </a:blip>
          <a:srcRect t="1633"/>
          <a:stretch/>
        </p:blipFill>
        <p:spPr>
          <a:xfrm>
            <a:off x="0" y="-25400"/>
            <a:ext cx="12217161" cy="6883400"/>
          </a:xfrm>
          <a:prstGeom prst="rect">
            <a:avLst/>
          </a:prstGeom>
        </p:spPr>
      </p:pic>
      <p:pic>
        <p:nvPicPr>
          <p:cNvPr id="3" name="Рисунок 2"/>
          <p:cNvPicPr>
            <a:picLocks noChangeAspect="1"/>
          </p:cNvPicPr>
          <p:nvPr userDrawn="1"/>
        </p:nvPicPr>
        <p:blipFill>
          <a:blip r:embed="rId3"/>
          <a:stretch>
            <a:fillRect/>
          </a:stretch>
        </p:blipFill>
        <p:spPr>
          <a:xfrm>
            <a:off x="7369874" y="247134"/>
            <a:ext cx="3237386" cy="3240479"/>
          </a:xfrm>
          <a:prstGeom prst="rect">
            <a:avLst/>
          </a:prstGeom>
        </p:spPr>
      </p:pic>
      <p:pic>
        <p:nvPicPr>
          <p:cNvPr id="4" name="Рисунок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6655" y="601187"/>
            <a:ext cx="6752793" cy="6222430"/>
          </a:xfrm>
          <a:prstGeom prst="rect">
            <a:avLst/>
          </a:prstGeom>
        </p:spPr>
      </p:pic>
      <p:pic>
        <p:nvPicPr>
          <p:cNvPr id="6" name="Рисунок 5"/>
          <p:cNvPicPr>
            <a:picLocks noChangeAspect="1"/>
          </p:cNvPicPr>
          <p:nvPr userDrawn="1"/>
        </p:nvPicPr>
        <p:blipFill>
          <a:blip r:embed="rId5"/>
          <a:stretch>
            <a:fillRect/>
          </a:stretch>
        </p:blipFill>
        <p:spPr>
          <a:xfrm>
            <a:off x="4988402" y="4275200"/>
            <a:ext cx="2286075" cy="2207965"/>
          </a:xfrm>
          <a:prstGeom prst="rect">
            <a:avLst/>
          </a:prstGeom>
        </p:spPr>
      </p:pic>
      <p:sp>
        <p:nvSpPr>
          <p:cNvPr id="8" name="Місце для тексту 7"/>
          <p:cNvSpPr>
            <a:spLocks noGrp="1"/>
          </p:cNvSpPr>
          <p:nvPr>
            <p:ph type="body" sz="quarter" idx="10" hasCustomPrompt="1"/>
          </p:nvPr>
        </p:nvSpPr>
        <p:spPr>
          <a:xfrm>
            <a:off x="863212" y="2972044"/>
            <a:ext cx="5592661" cy="913912"/>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a:t>
            </a:r>
          </a:p>
        </p:txBody>
      </p:sp>
    </p:spTree>
    <p:extLst>
      <p:ext uri="{BB962C8B-B14F-4D97-AF65-F5344CB8AC3E}">
        <p14:creationId xmlns:p14="http://schemas.microsoft.com/office/powerpoint/2010/main" val="4039987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side_fly">
    <p:spTree>
      <p:nvGrpSpPr>
        <p:cNvPr id="1" name=""/>
        <p:cNvGrpSpPr/>
        <p:nvPr/>
      </p:nvGrpSpPr>
      <p:grpSpPr>
        <a:xfrm>
          <a:off x="0" y="0"/>
          <a:ext cx="0" cy="0"/>
          <a:chOff x="0" y="0"/>
          <a:chExt cx="0" cy="0"/>
        </a:xfrm>
      </p:grpSpPr>
      <p:pic>
        <p:nvPicPr>
          <p:cNvPr id="2" name="Місце для зображення 15"/>
          <p:cNvPicPr>
            <a:picLocks noChangeAspect="1"/>
          </p:cNvPicPr>
          <p:nvPr userDrawn="1"/>
        </p:nvPicPr>
        <p:blipFill>
          <a:blip r:embed="rId2">
            <a:extLst>
              <a:ext uri="{28A0092B-C50C-407E-A947-70E740481C1C}">
                <a14:useLocalDpi xmlns:a14="http://schemas.microsoft.com/office/drawing/2010/main" val="0"/>
              </a:ext>
            </a:extLst>
          </a:blip>
          <a:srcRect t="1598" b="1598"/>
          <a:stretch>
            <a:fillRect/>
          </a:stretch>
        </p:blipFill>
        <p:spPr>
          <a:xfrm>
            <a:off x="0" y="0"/>
            <a:ext cx="12192000" cy="6858000"/>
          </a:xfrm>
          <a:prstGeom prst="rect">
            <a:avLst/>
          </a:prstGeom>
        </p:spPr>
      </p:pic>
      <p:sp>
        <p:nvSpPr>
          <p:cNvPr id="3" name="Місце для тексту 7"/>
          <p:cNvSpPr>
            <a:spLocks noGrp="1"/>
          </p:cNvSpPr>
          <p:nvPr>
            <p:ph type="body" sz="quarter" idx="10" hasCustomPrompt="1"/>
          </p:nvPr>
        </p:nvSpPr>
        <p:spPr>
          <a:xfrm>
            <a:off x="863212" y="2972044"/>
            <a:ext cx="5592661" cy="913912"/>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a:t>
            </a:r>
          </a:p>
        </p:txBody>
      </p:sp>
    </p:spTree>
    <p:extLst>
      <p:ext uri="{BB962C8B-B14F-4D97-AF65-F5344CB8AC3E}">
        <p14:creationId xmlns:p14="http://schemas.microsoft.com/office/powerpoint/2010/main" val="95604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ide_keyboard">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a:extLst>
              <a:ext uri="{28A0092B-C50C-407E-A947-70E740481C1C}">
                <a14:useLocalDpi xmlns:a14="http://schemas.microsoft.com/office/drawing/2010/main" val="0"/>
              </a:ext>
            </a:extLst>
          </a:blip>
          <a:srcRect t="15471"/>
          <a:stretch/>
        </p:blipFill>
        <p:spPr>
          <a:xfrm>
            <a:off x="-11684" y="-12526"/>
            <a:ext cx="12192000" cy="6870526"/>
          </a:xfrm>
          <a:prstGeom prst="rect">
            <a:avLst/>
          </a:prstGeom>
        </p:spPr>
      </p:pic>
      <p:grpSp>
        <p:nvGrpSpPr>
          <p:cNvPr id="3" name="Групувати 2"/>
          <p:cNvGrpSpPr/>
          <p:nvPr userDrawn="1"/>
        </p:nvGrpSpPr>
        <p:grpSpPr>
          <a:xfrm>
            <a:off x="6579491" y="1662563"/>
            <a:ext cx="3931272" cy="3925503"/>
            <a:chOff x="12635971" y="1674029"/>
            <a:chExt cx="3244850" cy="3240088"/>
          </a:xfrm>
        </p:grpSpPr>
        <p:grpSp>
          <p:nvGrpSpPr>
            <p:cNvPr id="4" name="Group 205"/>
            <p:cNvGrpSpPr>
              <a:grpSpLocks/>
            </p:cNvGrpSpPr>
            <p:nvPr/>
          </p:nvGrpSpPr>
          <p:grpSpPr bwMode="auto">
            <a:xfrm>
              <a:off x="12953471" y="1988355"/>
              <a:ext cx="2613025" cy="2611438"/>
              <a:chOff x="4839" y="353"/>
              <a:chExt cx="1646" cy="1645"/>
            </a:xfrm>
            <a:solidFill>
              <a:schemeClr val="bg1"/>
            </a:solidFill>
          </p:grpSpPr>
          <p:sp>
            <p:nvSpPr>
              <p:cNvPr id="140" name="Freeform 5"/>
              <p:cNvSpPr>
                <a:spLocks/>
              </p:cNvSpPr>
              <p:nvPr/>
            </p:nvSpPr>
            <p:spPr bwMode="auto">
              <a:xfrm>
                <a:off x="5667" y="1076"/>
                <a:ext cx="95" cy="94"/>
              </a:xfrm>
              <a:custGeom>
                <a:avLst/>
                <a:gdLst>
                  <a:gd name="T0" fmla="*/ 34 w 68"/>
                  <a:gd name="T1" fmla="*/ 67 h 67"/>
                  <a:gd name="T2" fmla="*/ 1 w 68"/>
                  <a:gd name="T3" fmla="*/ 33 h 67"/>
                  <a:gd name="T4" fmla="*/ 34 w 68"/>
                  <a:gd name="T5" fmla="*/ 0 h 67"/>
                  <a:gd name="T6" fmla="*/ 68 w 68"/>
                  <a:gd name="T7" fmla="*/ 33 h 67"/>
                  <a:gd name="T8" fmla="*/ 34 w 68"/>
                  <a:gd name="T9" fmla="*/ 67 h 67"/>
                </a:gdLst>
                <a:ahLst/>
                <a:cxnLst>
                  <a:cxn ang="0">
                    <a:pos x="T0" y="T1"/>
                  </a:cxn>
                  <a:cxn ang="0">
                    <a:pos x="T2" y="T3"/>
                  </a:cxn>
                  <a:cxn ang="0">
                    <a:pos x="T4" y="T5"/>
                  </a:cxn>
                  <a:cxn ang="0">
                    <a:pos x="T6" y="T7"/>
                  </a:cxn>
                  <a:cxn ang="0">
                    <a:pos x="T8" y="T9"/>
                  </a:cxn>
                </a:cxnLst>
                <a:rect l="0" t="0" r="r" b="b"/>
                <a:pathLst>
                  <a:path w="68" h="67">
                    <a:moveTo>
                      <a:pt x="34" y="67"/>
                    </a:moveTo>
                    <a:cubicBezTo>
                      <a:pt x="16" y="67"/>
                      <a:pt x="0" y="52"/>
                      <a:pt x="1" y="33"/>
                    </a:cubicBezTo>
                    <a:cubicBezTo>
                      <a:pt x="1" y="15"/>
                      <a:pt x="16" y="0"/>
                      <a:pt x="34" y="0"/>
                    </a:cubicBezTo>
                    <a:cubicBezTo>
                      <a:pt x="52" y="0"/>
                      <a:pt x="68" y="15"/>
                      <a:pt x="68" y="33"/>
                    </a:cubicBezTo>
                    <a:cubicBezTo>
                      <a:pt x="68" y="52"/>
                      <a:pt x="53" y="67"/>
                      <a:pt x="3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1" name="Freeform 6"/>
              <p:cNvSpPr>
                <a:spLocks/>
              </p:cNvSpPr>
              <p:nvPr/>
            </p:nvSpPr>
            <p:spPr bwMode="auto">
              <a:xfrm>
                <a:off x="5561" y="1076"/>
                <a:ext cx="93" cy="94"/>
              </a:xfrm>
              <a:custGeom>
                <a:avLst/>
                <a:gdLst>
                  <a:gd name="T0" fmla="*/ 67 w 67"/>
                  <a:gd name="T1" fmla="*/ 34 h 67"/>
                  <a:gd name="T2" fmla="*/ 33 w 67"/>
                  <a:gd name="T3" fmla="*/ 67 h 67"/>
                  <a:gd name="T4" fmla="*/ 1 w 67"/>
                  <a:gd name="T5" fmla="*/ 33 h 67"/>
                  <a:gd name="T6" fmla="*/ 34 w 67"/>
                  <a:gd name="T7" fmla="*/ 0 h 67"/>
                  <a:gd name="T8" fmla="*/ 67 w 67"/>
                  <a:gd name="T9" fmla="*/ 34 h 67"/>
                </a:gdLst>
                <a:ahLst/>
                <a:cxnLst>
                  <a:cxn ang="0">
                    <a:pos x="T0" y="T1"/>
                  </a:cxn>
                  <a:cxn ang="0">
                    <a:pos x="T2" y="T3"/>
                  </a:cxn>
                  <a:cxn ang="0">
                    <a:pos x="T4" y="T5"/>
                  </a:cxn>
                  <a:cxn ang="0">
                    <a:pos x="T6" y="T7"/>
                  </a:cxn>
                  <a:cxn ang="0">
                    <a:pos x="T8" y="T9"/>
                  </a:cxn>
                </a:cxnLst>
                <a:rect l="0" t="0" r="r" b="b"/>
                <a:pathLst>
                  <a:path w="67" h="67">
                    <a:moveTo>
                      <a:pt x="67" y="34"/>
                    </a:moveTo>
                    <a:cubicBezTo>
                      <a:pt x="67" y="52"/>
                      <a:pt x="52" y="67"/>
                      <a:pt x="33" y="67"/>
                    </a:cubicBezTo>
                    <a:cubicBezTo>
                      <a:pt x="15" y="67"/>
                      <a:pt x="0" y="52"/>
                      <a:pt x="1" y="33"/>
                    </a:cubicBezTo>
                    <a:cubicBezTo>
                      <a:pt x="1" y="15"/>
                      <a:pt x="16" y="0"/>
                      <a:pt x="34" y="0"/>
                    </a:cubicBezTo>
                    <a:cubicBezTo>
                      <a:pt x="53" y="0"/>
                      <a:pt x="67" y="15"/>
                      <a:pt x="6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2" name="Freeform 7"/>
              <p:cNvSpPr>
                <a:spLocks/>
              </p:cNvSpPr>
              <p:nvPr/>
            </p:nvSpPr>
            <p:spPr bwMode="auto">
              <a:xfrm>
                <a:off x="5668" y="1183"/>
                <a:ext cx="94" cy="92"/>
              </a:xfrm>
              <a:custGeom>
                <a:avLst/>
                <a:gdLst>
                  <a:gd name="T0" fmla="*/ 33 w 67"/>
                  <a:gd name="T1" fmla="*/ 66 h 66"/>
                  <a:gd name="T2" fmla="*/ 0 w 67"/>
                  <a:gd name="T3" fmla="*/ 33 h 66"/>
                  <a:gd name="T4" fmla="*/ 33 w 67"/>
                  <a:gd name="T5" fmla="*/ 0 h 66"/>
                  <a:gd name="T6" fmla="*/ 67 w 67"/>
                  <a:gd name="T7" fmla="*/ 33 h 66"/>
                  <a:gd name="T8" fmla="*/ 33 w 67"/>
                  <a:gd name="T9" fmla="*/ 66 h 66"/>
                </a:gdLst>
                <a:ahLst/>
                <a:cxnLst>
                  <a:cxn ang="0">
                    <a:pos x="T0" y="T1"/>
                  </a:cxn>
                  <a:cxn ang="0">
                    <a:pos x="T2" y="T3"/>
                  </a:cxn>
                  <a:cxn ang="0">
                    <a:pos x="T4" y="T5"/>
                  </a:cxn>
                  <a:cxn ang="0">
                    <a:pos x="T6" y="T7"/>
                  </a:cxn>
                  <a:cxn ang="0">
                    <a:pos x="T8" y="T9"/>
                  </a:cxn>
                </a:cxnLst>
                <a:rect l="0" t="0" r="r" b="b"/>
                <a:pathLst>
                  <a:path w="67" h="66">
                    <a:moveTo>
                      <a:pt x="33" y="66"/>
                    </a:moveTo>
                    <a:cubicBezTo>
                      <a:pt x="15" y="66"/>
                      <a:pt x="0" y="51"/>
                      <a:pt x="0" y="33"/>
                    </a:cubicBezTo>
                    <a:cubicBezTo>
                      <a:pt x="0" y="15"/>
                      <a:pt x="15" y="0"/>
                      <a:pt x="33" y="0"/>
                    </a:cubicBezTo>
                    <a:cubicBezTo>
                      <a:pt x="51" y="0"/>
                      <a:pt x="67" y="15"/>
                      <a:pt x="67" y="33"/>
                    </a:cubicBezTo>
                    <a:cubicBezTo>
                      <a:pt x="67" y="51"/>
                      <a:pt x="52"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3" name="Oval 8"/>
              <p:cNvSpPr>
                <a:spLocks noChangeArrowheads="1"/>
              </p:cNvSpPr>
              <p:nvPr/>
            </p:nvSpPr>
            <p:spPr bwMode="auto">
              <a:xfrm>
                <a:off x="5562" y="1183"/>
                <a:ext cx="92" cy="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4" name="Freeform 9"/>
              <p:cNvSpPr>
                <a:spLocks/>
              </p:cNvSpPr>
              <p:nvPr/>
            </p:nvSpPr>
            <p:spPr bwMode="auto">
              <a:xfrm>
                <a:off x="5670" y="972"/>
                <a:ext cx="89" cy="89"/>
              </a:xfrm>
              <a:custGeom>
                <a:avLst/>
                <a:gdLst>
                  <a:gd name="T0" fmla="*/ 32 w 64"/>
                  <a:gd name="T1" fmla="*/ 64 h 64"/>
                  <a:gd name="T2" fmla="*/ 0 w 64"/>
                  <a:gd name="T3" fmla="*/ 32 h 64"/>
                  <a:gd name="T4" fmla="*/ 33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49"/>
                      <a:pt x="0" y="32"/>
                    </a:cubicBezTo>
                    <a:cubicBezTo>
                      <a:pt x="0" y="14"/>
                      <a:pt x="15" y="0"/>
                      <a:pt x="33" y="0"/>
                    </a:cubicBezTo>
                    <a:cubicBezTo>
                      <a:pt x="50" y="0"/>
                      <a:pt x="64" y="15"/>
                      <a:pt x="64" y="32"/>
                    </a:cubicBezTo>
                    <a:cubicBezTo>
                      <a:pt x="64" y="50"/>
                      <a:pt x="50"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5" name="Freeform 10"/>
              <p:cNvSpPr>
                <a:spLocks/>
              </p:cNvSpPr>
              <p:nvPr/>
            </p:nvSpPr>
            <p:spPr bwMode="auto">
              <a:xfrm>
                <a:off x="5776" y="1078"/>
                <a:ext cx="91" cy="90"/>
              </a:xfrm>
              <a:custGeom>
                <a:avLst/>
                <a:gdLst>
                  <a:gd name="T0" fmla="*/ 64 w 65"/>
                  <a:gd name="T1" fmla="*/ 32 h 65"/>
                  <a:gd name="T2" fmla="*/ 32 w 65"/>
                  <a:gd name="T3" fmla="*/ 65 h 65"/>
                  <a:gd name="T4" fmla="*/ 1 w 65"/>
                  <a:gd name="T5" fmla="*/ 32 h 65"/>
                  <a:gd name="T6" fmla="*/ 32 w 65"/>
                  <a:gd name="T7" fmla="*/ 1 h 65"/>
                  <a:gd name="T8" fmla="*/ 64 w 65"/>
                  <a:gd name="T9" fmla="*/ 32 h 65"/>
                </a:gdLst>
                <a:ahLst/>
                <a:cxnLst>
                  <a:cxn ang="0">
                    <a:pos x="T0" y="T1"/>
                  </a:cxn>
                  <a:cxn ang="0">
                    <a:pos x="T2" y="T3"/>
                  </a:cxn>
                  <a:cxn ang="0">
                    <a:pos x="T4" y="T5"/>
                  </a:cxn>
                  <a:cxn ang="0">
                    <a:pos x="T6" y="T7"/>
                  </a:cxn>
                  <a:cxn ang="0">
                    <a:pos x="T8" y="T9"/>
                  </a:cxn>
                </a:cxnLst>
                <a:rect l="0" t="0" r="r" b="b"/>
                <a:pathLst>
                  <a:path w="65" h="65">
                    <a:moveTo>
                      <a:pt x="64" y="32"/>
                    </a:moveTo>
                    <a:cubicBezTo>
                      <a:pt x="64" y="50"/>
                      <a:pt x="50" y="65"/>
                      <a:pt x="32" y="65"/>
                    </a:cubicBezTo>
                    <a:cubicBezTo>
                      <a:pt x="15" y="64"/>
                      <a:pt x="0" y="50"/>
                      <a:pt x="1" y="32"/>
                    </a:cubicBezTo>
                    <a:cubicBezTo>
                      <a:pt x="1" y="15"/>
                      <a:pt x="15" y="1"/>
                      <a:pt x="32" y="1"/>
                    </a:cubicBezTo>
                    <a:cubicBezTo>
                      <a:pt x="50" y="0"/>
                      <a:pt x="65" y="15"/>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6" name="Oval 11"/>
              <p:cNvSpPr>
                <a:spLocks noChangeArrowheads="1"/>
              </p:cNvSpPr>
              <p:nvPr/>
            </p:nvSpPr>
            <p:spPr bwMode="auto">
              <a:xfrm>
                <a:off x="5777" y="1185"/>
                <a:ext cx="88" cy="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7" name="Freeform 12"/>
              <p:cNvSpPr>
                <a:spLocks/>
              </p:cNvSpPr>
              <p:nvPr/>
            </p:nvSpPr>
            <p:spPr bwMode="auto">
              <a:xfrm>
                <a:off x="5564" y="972"/>
                <a:ext cx="89" cy="89"/>
              </a:xfrm>
              <a:custGeom>
                <a:avLst/>
                <a:gdLst>
                  <a:gd name="T0" fmla="*/ 32 w 64"/>
                  <a:gd name="T1" fmla="*/ 64 h 64"/>
                  <a:gd name="T2" fmla="*/ 0 w 64"/>
                  <a:gd name="T3" fmla="*/ 32 h 64"/>
                  <a:gd name="T4" fmla="*/ 32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50"/>
                      <a:pt x="0" y="32"/>
                    </a:cubicBezTo>
                    <a:cubicBezTo>
                      <a:pt x="0" y="15"/>
                      <a:pt x="14" y="0"/>
                      <a:pt x="32" y="0"/>
                    </a:cubicBezTo>
                    <a:cubicBezTo>
                      <a:pt x="49" y="0"/>
                      <a:pt x="64" y="15"/>
                      <a:pt x="64" y="32"/>
                    </a:cubicBezTo>
                    <a:cubicBezTo>
                      <a:pt x="63" y="50"/>
                      <a:pt x="49"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8" name="Oval 13"/>
              <p:cNvSpPr>
                <a:spLocks noChangeArrowheads="1"/>
              </p:cNvSpPr>
              <p:nvPr/>
            </p:nvSpPr>
            <p:spPr bwMode="auto">
              <a:xfrm>
                <a:off x="5671" y="1292"/>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9" name="Freeform 14"/>
              <p:cNvSpPr>
                <a:spLocks/>
              </p:cNvSpPr>
              <p:nvPr/>
            </p:nvSpPr>
            <p:spPr bwMode="auto">
              <a:xfrm>
                <a:off x="5456" y="1079"/>
                <a:ext cx="89" cy="88"/>
              </a:xfrm>
              <a:custGeom>
                <a:avLst/>
                <a:gdLst>
                  <a:gd name="T0" fmla="*/ 32 w 64"/>
                  <a:gd name="T1" fmla="*/ 0 h 63"/>
                  <a:gd name="T2" fmla="*/ 63 w 64"/>
                  <a:gd name="T3" fmla="*/ 32 h 63"/>
                  <a:gd name="T4" fmla="*/ 32 w 64"/>
                  <a:gd name="T5" fmla="*/ 63 h 63"/>
                  <a:gd name="T6" fmla="*/ 0 w 64"/>
                  <a:gd name="T7" fmla="*/ 31 h 63"/>
                  <a:gd name="T8" fmla="*/ 32 w 64"/>
                  <a:gd name="T9" fmla="*/ 0 h 63"/>
                </a:gdLst>
                <a:ahLst/>
                <a:cxnLst>
                  <a:cxn ang="0">
                    <a:pos x="T0" y="T1"/>
                  </a:cxn>
                  <a:cxn ang="0">
                    <a:pos x="T2" y="T3"/>
                  </a:cxn>
                  <a:cxn ang="0">
                    <a:pos x="T4" y="T5"/>
                  </a:cxn>
                  <a:cxn ang="0">
                    <a:pos x="T6" y="T7"/>
                  </a:cxn>
                  <a:cxn ang="0">
                    <a:pos x="T8" y="T9"/>
                  </a:cxn>
                </a:cxnLst>
                <a:rect l="0" t="0" r="r" b="b"/>
                <a:pathLst>
                  <a:path w="64" h="63">
                    <a:moveTo>
                      <a:pt x="32" y="0"/>
                    </a:moveTo>
                    <a:cubicBezTo>
                      <a:pt x="49" y="0"/>
                      <a:pt x="64" y="14"/>
                      <a:pt x="63" y="32"/>
                    </a:cubicBezTo>
                    <a:cubicBezTo>
                      <a:pt x="63" y="49"/>
                      <a:pt x="49" y="63"/>
                      <a:pt x="32" y="63"/>
                    </a:cubicBezTo>
                    <a:cubicBezTo>
                      <a:pt x="14" y="63"/>
                      <a:pt x="0" y="48"/>
                      <a:pt x="0" y="31"/>
                    </a:cubicBezTo>
                    <a:cubicBezTo>
                      <a:pt x="1" y="14"/>
                      <a:pt x="1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0" name="Freeform 15"/>
              <p:cNvSpPr>
                <a:spLocks/>
              </p:cNvSpPr>
              <p:nvPr/>
            </p:nvSpPr>
            <p:spPr bwMode="auto">
              <a:xfrm>
                <a:off x="5564" y="1292"/>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1"/>
                      <a:pt x="63" y="15"/>
                      <a:pt x="63" y="32"/>
                    </a:cubicBezTo>
                    <a:cubicBezTo>
                      <a:pt x="63" y="49"/>
                      <a:pt x="49" y="63"/>
                      <a:pt x="32" y="63"/>
                    </a:cubicBezTo>
                    <a:cubicBezTo>
                      <a:pt x="15" y="63"/>
                      <a:pt x="0" y="49"/>
                      <a:pt x="0" y="32"/>
                    </a:cubicBezTo>
                    <a:cubicBezTo>
                      <a:pt x="1" y="14"/>
                      <a:pt x="14" y="0"/>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1" name="Freeform 16"/>
              <p:cNvSpPr>
                <a:spLocks/>
              </p:cNvSpPr>
              <p:nvPr/>
            </p:nvSpPr>
            <p:spPr bwMode="auto">
              <a:xfrm>
                <a:off x="5456" y="1185"/>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0"/>
                      <a:pt x="63" y="14"/>
                      <a:pt x="63" y="32"/>
                    </a:cubicBezTo>
                    <a:cubicBezTo>
                      <a:pt x="63" y="49"/>
                      <a:pt x="49" y="63"/>
                      <a:pt x="32" y="63"/>
                    </a:cubicBezTo>
                    <a:cubicBezTo>
                      <a:pt x="15" y="63"/>
                      <a:pt x="1" y="49"/>
                      <a:pt x="0" y="32"/>
                    </a:cubicBezTo>
                    <a:cubicBezTo>
                      <a:pt x="0" y="15"/>
                      <a:pt x="14" y="1"/>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2" name="Freeform 17"/>
              <p:cNvSpPr>
                <a:spLocks/>
              </p:cNvSpPr>
              <p:nvPr/>
            </p:nvSpPr>
            <p:spPr bwMode="auto">
              <a:xfrm>
                <a:off x="5779" y="973"/>
                <a:ext cx="85" cy="86"/>
              </a:xfrm>
              <a:custGeom>
                <a:avLst/>
                <a:gdLst>
                  <a:gd name="T0" fmla="*/ 61 w 61"/>
                  <a:gd name="T1" fmla="*/ 31 h 62"/>
                  <a:gd name="T2" fmla="*/ 31 w 61"/>
                  <a:gd name="T3" fmla="*/ 62 h 62"/>
                  <a:gd name="T4" fmla="*/ 0 w 61"/>
                  <a:gd name="T5" fmla="*/ 31 h 62"/>
                  <a:gd name="T6" fmla="*/ 31 w 61"/>
                  <a:gd name="T7" fmla="*/ 0 h 62"/>
                  <a:gd name="T8" fmla="*/ 61 w 61"/>
                  <a:gd name="T9" fmla="*/ 31 h 62"/>
                </a:gdLst>
                <a:ahLst/>
                <a:cxnLst>
                  <a:cxn ang="0">
                    <a:pos x="T0" y="T1"/>
                  </a:cxn>
                  <a:cxn ang="0">
                    <a:pos x="T2" y="T3"/>
                  </a:cxn>
                  <a:cxn ang="0">
                    <a:pos x="T4" y="T5"/>
                  </a:cxn>
                  <a:cxn ang="0">
                    <a:pos x="T6" y="T7"/>
                  </a:cxn>
                  <a:cxn ang="0">
                    <a:pos x="T8" y="T9"/>
                  </a:cxn>
                </a:cxnLst>
                <a:rect l="0" t="0" r="r" b="b"/>
                <a:pathLst>
                  <a:path w="61" h="62">
                    <a:moveTo>
                      <a:pt x="61" y="31"/>
                    </a:moveTo>
                    <a:cubicBezTo>
                      <a:pt x="61" y="48"/>
                      <a:pt x="48" y="62"/>
                      <a:pt x="31" y="62"/>
                    </a:cubicBezTo>
                    <a:cubicBezTo>
                      <a:pt x="13" y="62"/>
                      <a:pt x="0" y="48"/>
                      <a:pt x="0" y="31"/>
                    </a:cubicBezTo>
                    <a:cubicBezTo>
                      <a:pt x="0" y="14"/>
                      <a:pt x="14" y="0"/>
                      <a:pt x="31" y="0"/>
                    </a:cubicBezTo>
                    <a:cubicBezTo>
                      <a:pt x="48" y="0"/>
                      <a:pt x="61" y="14"/>
                      <a:pt x="6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3" name="Freeform 18"/>
              <p:cNvSpPr>
                <a:spLocks/>
              </p:cNvSpPr>
              <p:nvPr/>
            </p:nvSpPr>
            <p:spPr bwMode="auto">
              <a:xfrm>
                <a:off x="5779" y="1294"/>
                <a:ext cx="85" cy="85"/>
              </a:xfrm>
              <a:custGeom>
                <a:avLst/>
                <a:gdLst>
                  <a:gd name="T0" fmla="*/ 30 w 61"/>
                  <a:gd name="T1" fmla="*/ 61 h 61"/>
                  <a:gd name="T2" fmla="*/ 0 w 61"/>
                  <a:gd name="T3" fmla="*/ 31 h 61"/>
                  <a:gd name="T4" fmla="*/ 31 w 61"/>
                  <a:gd name="T5" fmla="*/ 0 h 61"/>
                  <a:gd name="T6" fmla="*/ 61 w 61"/>
                  <a:gd name="T7" fmla="*/ 31 h 61"/>
                  <a:gd name="T8" fmla="*/ 30 w 61"/>
                  <a:gd name="T9" fmla="*/ 61 h 61"/>
                </a:gdLst>
                <a:ahLst/>
                <a:cxnLst>
                  <a:cxn ang="0">
                    <a:pos x="T0" y="T1"/>
                  </a:cxn>
                  <a:cxn ang="0">
                    <a:pos x="T2" y="T3"/>
                  </a:cxn>
                  <a:cxn ang="0">
                    <a:pos x="T4" y="T5"/>
                  </a:cxn>
                  <a:cxn ang="0">
                    <a:pos x="T6" y="T7"/>
                  </a:cxn>
                  <a:cxn ang="0">
                    <a:pos x="T8" y="T9"/>
                  </a:cxn>
                </a:cxnLst>
                <a:rect l="0" t="0" r="r" b="b"/>
                <a:pathLst>
                  <a:path w="61" h="61">
                    <a:moveTo>
                      <a:pt x="30" y="61"/>
                    </a:moveTo>
                    <a:cubicBezTo>
                      <a:pt x="13" y="61"/>
                      <a:pt x="0" y="47"/>
                      <a:pt x="0" y="31"/>
                    </a:cubicBezTo>
                    <a:cubicBezTo>
                      <a:pt x="0" y="14"/>
                      <a:pt x="14" y="0"/>
                      <a:pt x="31" y="0"/>
                    </a:cubicBezTo>
                    <a:cubicBezTo>
                      <a:pt x="48" y="0"/>
                      <a:pt x="61" y="14"/>
                      <a:pt x="61" y="31"/>
                    </a:cubicBezTo>
                    <a:cubicBezTo>
                      <a:pt x="61" y="48"/>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4" name="Oval 19"/>
              <p:cNvSpPr>
                <a:spLocks noChangeArrowheads="1"/>
              </p:cNvSpPr>
              <p:nvPr/>
            </p:nvSpPr>
            <p:spPr bwMode="auto">
              <a:xfrm>
                <a:off x="5457" y="973"/>
                <a:ext cx="86" cy="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5" name="Freeform 20"/>
              <p:cNvSpPr>
                <a:spLocks/>
              </p:cNvSpPr>
              <p:nvPr/>
            </p:nvSpPr>
            <p:spPr bwMode="auto">
              <a:xfrm>
                <a:off x="5459" y="1295"/>
                <a:ext cx="84" cy="84"/>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3" y="60"/>
                      <a:pt x="0" y="46"/>
                      <a:pt x="0" y="30"/>
                    </a:cubicBezTo>
                    <a:cubicBezTo>
                      <a:pt x="0" y="13"/>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6" name="Freeform 21"/>
              <p:cNvSpPr>
                <a:spLocks/>
              </p:cNvSpPr>
              <p:nvPr/>
            </p:nvSpPr>
            <p:spPr bwMode="auto">
              <a:xfrm>
                <a:off x="5672" y="867"/>
                <a:ext cx="84" cy="85"/>
              </a:xfrm>
              <a:custGeom>
                <a:avLst/>
                <a:gdLst>
                  <a:gd name="T0" fmla="*/ 30 w 60"/>
                  <a:gd name="T1" fmla="*/ 61 h 61"/>
                  <a:gd name="T2" fmla="*/ 0 w 60"/>
                  <a:gd name="T3" fmla="*/ 31 h 61"/>
                  <a:gd name="T4" fmla="*/ 30 w 60"/>
                  <a:gd name="T5" fmla="*/ 1 h 61"/>
                  <a:gd name="T6" fmla="*/ 60 w 60"/>
                  <a:gd name="T7" fmla="*/ 31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1"/>
                    </a:cubicBezTo>
                    <a:cubicBezTo>
                      <a:pt x="0" y="14"/>
                      <a:pt x="14" y="0"/>
                      <a:pt x="30" y="1"/>
                    </a:cubicBezTo>
                    <a:cubicBezTo>
                      <a:pt x="47" y="1"/>
                      <a:pt x="60" y="14"/>
                      <a:pt x="60" y="31"/>
                    </a:cubicBezTo>
                    <a:cubicBezTo>
                      <a:pt x="60" y="47"/>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7" name="Freeform 22"/>
              <p:cNvSpPr>
                <a:spLocks/>
              </p:cNvSpPr>
              <p:nvPr/>
            </p:nvSpPr>
            <p:spPr bwMode="auto">
              <a:xfrm>
                <a:off x="5886" y="1080"/>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60"/>
                      <a:pt x="0" y="47"/>
                      <a:pt x="0" y="30"/>
                    </a:cubicBezTo>
                    <a:cubicBezTo>
                      <a:pt x="0" y="14"/>
                      <a:pt x="14" y="0"/>
                      <a:pt x="30" y="0"/>
                    </a:cubicBezTo>
                    <a:cubicBezTo>
                      <a:pt x="47" y="1"/>
                      <a:pt x="60" y="14"/>
                      <a:pt x="60" y="30"/>
                    </a:cubicBezTo>
                    <a:cubicBezTo>
                      <a:pt x="60" y="47"/>
                      <a:pt x="47"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8" name="Freeform 23"/>
              <p:cNvSpPr>
                <a:spLocks/>
              </p:cNvSpPr>
              <p:nvPr/>
            </p:nvSpPr>
            <p:spPr bwMode="auto">
              <a:xfrm>
                <a:off x="5886" y="1188"/>
                <a:ext cx="84" cy="83"/>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4" y="60"/>
                      <a:pt x="0" y="46"/>
                      <a:pt x="0" y="30"/>
                    </a:cubicBezTo>
                    <a:cubicBezTo>
                      <a:pt x="0"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9" name="Freeform 24"/>
              <p:cNvSpPr>
                <a:spLocks/>
              </p:cNvSpPr>
              <p:nvPr/>
            </p:nvSpPr>
            <p:spPr bwMode="auto">
              <a:xfrm>
                <a:off x="5566" y="868"/>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59"/>
                      <a:pt x="0" y="46"/>
                      <a:pt x="0" y="30"/>
                    </a:cubicBezTo>
                    <a:cubicBezTo>
                      <a:pt x="0" y="13"/>
                      <a:pt x="13" y="0"/>
                      <a:pt x="30" y="0"/>
                    </a:cubicBezTo>
                    <a:cubicBezTo>
                      <a:pt x="46" y="0"/>
                      <a:pt x="60" y="13"/>
                      <a:pt x="60" y="30"/>
                    </a:cubicBezTo>
                    <a:cubicBezTo>
                      <a:pt x="59" y="47"/>
                      <a:pt x="46"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0" name="Freeform 25"/>
              <p:cNvSpPr>
                <a:spLocks/>
              </p:cNvSpPr>
              <p:nvPr/>
            </p:nvSpPr>
            <p:spPr bwMode="auto">
              <a:xfrm>
                <a:off x="5353" y="1082"/>
                <a:ext cx="82" cy="82"/>
              </a:xfrm>
              <a:custGeom>
                <a:avLst/>
                <a:gdLst>
                  <a:gd name="T0" fmla="*/ 29 w 59"/>
                  <a:gd name="T1" fmla="*/ 0 h 59"/>
                  <a:gd name="T2" fmla="*/ 59 w 59"/>
                  <a:gd name="T3" fmla="*/ 29 h 59"/>
                  <a:gd name="T4" fmla="*/ 30 w 59"/>
                  <a:gd name="T5" fmla="*/ 59 h 59"/>
                  <a:gd name="T6" fmla="*/ 0 w 59"/>
                  <a:gd name="T7" fmla="*/ 30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9" y="46"/>
                      <a:pt x="46" y="59"/>
                      <a:pt x="30" y="59"/>
                    </a:cubicBezTo>
                    <a:cubicBezTo>
                      <a:pt x="13" y="59"/>
                      <a:pt x="0" y="46"/>
                      <a:pt x="0" y="30"/>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1" name="Freeform 26"/>
              <p:cNvSpPr>
                <a:spLocks/>
              </p:cNvSpPr>
              <p:nvPr/>
            </p:nvSpPr>
            <p:spPr bwMode="auto">
              <a:xfrm>
                <a:off x="5674" y="1402"/>
                <a:ext cx="82" cy="83"/>
              </a:xfrm>
              <a:custGeom>
                <a:avLst/>
                <a:gdLst>
                  <a:gd name="T0" fmla="*/ 29 w 59"/>
                  <a:gd name="T1" fmla="*/ 0 h 59"/>
                  <a:gd name="T2" fmla="*/ 59 w 59"/>
                  <a:gd name="T3" fmla="*/ 29 h 59"/>
                  <a:gd name="T4" fmla="*/ 29 w 59"/>
                  <a:gd name="T5" fmla="*/ 59 h 59"/>
                  <a:gd name="T6" fmla="*/ 0 w 59"/>
                  <a:gd name="T7" fmla="*/ 29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8" y="46"/>
                      <a:pt x="45" y="59"/>
                      <a:pt x="29" y="59"/>
                    </a:cubicBezTo>
                    <a:cubicBezTo>
                      <a:pt x="13" y="59"/>
                      <a:pt x="0" y="45"/>
                      <a:pt x="0" y="29"/>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2" name="Freeform 27"/>
              <p:cNvSpPr>
                <a:spLocks/>
              </p:cNvSpPr>
              <p:nvPr/>
            </p:nvSpPr>
            <p:spPr bwMode="auto">
              <a:xfrm>
                <a:off x="5780" y="868"/>
                <a:ext cx="82" cy="83"/>
              </a:xfrm>
              <a:custGeom>
                <a:avLst/>
                <a:gdLst>
                  <a:gd name="T0" fmla="*/ 30 w 59"/>
                  <a:gd name="T1" fmla="*/ 0 h 59"/>
                  <a:gd name="T2" fmla="*/ 59 w 59"/>
                  <a:gd name="T3" fmla="*/ 30 h 59"/>
                  <a:gd name="T4" fmla="*/ 30 w 59"/>
                  <a:gd name="T5" fmla="*/ 59 h 59"/>
                  <a:gd name="T6" fmla="*/ 0 w 59"/>
                  <a:gd name="T7" fmla="*/ 30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4"/>
                      <a:pt x="59" y="30"/>
                    </a:cubicBezTo>
                    <a:cubicBezTo>
                      <a:pt x="59" y="46"/>
                      <a:pt x="46" y="59"/>
                      <a:pt x="30" y="59"/>
                    </a:cubicBezTo>
                    <a:cubicBezTo>
                      <a:pt x="14" y="59"/>
                      <a:pt x="0" y="46"/>
                      <a:pt x="0" y="30"/>
                    </a:cubicBezTo>
                    <a:cubicBezTo>
                      <a:pt x="0" y="14"/>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3" name="Freeform 28"/>
              <p:cNvSpPr>
                <a:spLocks/>
              </p:cNvSpPr>
              <p:nvPr/>
            </p:nvSpPr>
            <p:spPr bwMode="auto">
              <a:xfrm>
                <a:off x="5566" y="1402"/>
                <a:ext cx="83" cy="83"/>
              </a:xfrm>
              <a:custGeom>
                <a:avLst/>
                <a:gdLst>
                  <a:gd name="T0" fmla="*/ 30 w 59"/>
                  <a:gd name="T1" fmla="*/ 0 h 59"/>
                  <a:gd name="T2" fmla="*/ 59 w 59"/>
                  <a:gd name="T3" fmla="*/ 30 h 59"/>
                  <a:gd name="T4" fmla="*/ 30 w 59"/>
                  <a:gd name="T5" fmla="*/ 59 h 59"/>
                  <a:gd name="T6" fmla="*/ 0 w 59"/>
                  <a:gd name="T7" fmla="*/ 29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3"/>
                      <a:pt x="59" y="30"/>
                    </a:cubicBezTo>
                    <a:cubicBezTo>
                      <a:pt x="59" y="46"/>
                      <a:pt x="46" y="59"/>
                      <a:pt x="30" y="59"/>
                    </a:cubicBezTo>
                    <a:cubicBezTo>
                      <a:pt x="14" y="59"/>
                      <a:pt x="0" y="45"/>
                      <a:pt x="0" y="29"/>
                    </a:cubicBezTo>
                    <a:cubicBezTo>
                      <a:pt x="1"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4" name="Freeform 29"/>
              <p:cNvSpPr>
                <a:spLocks/>
              </p:cNvSpPr>
              <p:nvPr/>
            </p:nvSpPr>
            <p:spPr bwMode="auto">
              <a:xfrm>
                <a:off x="5353" y="1188"/>
                <a:ext cx="82" cy="82"/>
              </a:xfrm>
              <a:custGeom>
                <a:avLst/>
                <a:gdLst>
                  <a:gd name="T0" fmla="*/ 0 w 59"/>
                  <a:gd name="T1" fmla="*/ 30 h 59"/>
                  <a:gd name="T2" fmla="*/ 29 w 59"/>
                  <a:gd name="T3" fmla="*/ 0 h 59"/>
                  <a:gd name="T4" fmla="*/ 59 w 59"/>
                  <a:gd name="T5" fmla="*/ 30 h 59"/>
                  <a:gd name="T6" fmla="*/ 30 w 59"/>
                  <a:gd name="T7" fmla="*/ 59 h 59"/>
                  <a:gd name="T8" fmla="*/ 0 w 59"/>
                  <a:gd name="T9" fmla="*/ 30 h 59"/>
                </a:gdLst>
                <a:ahLst/>
                <a:cxnLst>
                  <a:cxn ang="0">
                    <a:pos x="T0" y="T1"/>
                  </a:cxn>
                  <a:cxn ang="0">
                    <a:pos x="T2" y="T3"/>
                  </a:cxn>
                  <a:cxn ang="0">
                    <a:pos x="T4" y="T5"/>
                  </a:cxn>
                  <a:cxn ang="0">
                    <a:pos x="T6" y="T7"/>
                  </a:cxn>
                  <a:cxn ang="0">
                    <a:pos x="T8" y="T9"/>
                  </a:cxn>
                </a:cxnLst>
                <a:rect l="0" t="0" r="r" b="b"/>
                <a:pathLst>
                  <a:path w="59" h="59">
                    <a:moveTo>
                      <a:pt x="0" y="30"/>
                    </a:moveTo>
                    <a:cubicBezTo>
                      <a:pt x="0" y="14"/>
                      <a:pt x="13" y="0"/>
                      <a:pt x="29" y="0"/>
                    </a:cubicBezTo>
                    <a:cubicBezTo>
                      <a:pt x="46" y="0"/>
                      <a:pt x="59" y="14"/>
                      <a:pt x="59" y="30"/>
                    </a:cubicBezTo>
                    <a:cubicBezTo>
                      <a:pt x="59" y="46"/>
                      <a:pt x="46" y="59"/>
                      <a:pt x="30" y="59"/>
                    </a:cubicBezTo>
                    <a:cubicBezTo>
                      <a:pt x="13"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5" name="Freeform 30"/>
              <p:cNvSpPr>
                <a:spLocks/>
              </p:cNvSpPr>
              <p:nvPr/>
            </p:nvSpPr>
            <p:spPr bwMode="auto">
              <a:xfrm>
                <a:off x="5888" y="974"/>
                <a:ext cx="81" cy="83"/>
              </a:xfrm>
              <a:custGeom>
                <a:avLst/>
                <a:gdLst>
                  <a:gd name="T0" fmla="*/ 0 w 58"/>
                  <a:gd name="T1" fmla="*/ 30 h 59"/>
                  <a:gd name="T2" fmla="*/ 29 w 58"/>
                  <a:gd name="T3" fmla="*/ 1 h 59"/>
                  <a:gd name="T4" fmla="*/ 58 w 58"/>
                  <a:gd name="T5" fmla="*/ 30 h 59"/>
                  <a:gd name="T6" fmla="*/ 29 w 58"/>
                  <a:gd name="T7" fmla="*/ 59 h 59"/>
                  <a:gd name="T8" fmla="*/ 0 w 58"/>
                  <a:gd name="T9" fmla="*/ 30 h 59"/>
                </a:gdLst>
                <a:ahLst/>
                <a:cxnLst>
                  <a:cxn ang="0">
                    <a:pos x="T0" y="T1"/>
                  </a:cxn>
                  <a:cxn ang="0">
                    <a:pos x="T2" y="T3"/>
                  </a:cxn>
                  <a:cxn ang="0">
                    <a:pos x="T4" y="T5"/>
                  </a:cxn>
                  <a:cxn ang="0">
                    <a:pos x="T6" y="T7"/>
                  </a:cxn>
                  <a:cxn ang="0">
                    <a:pos x="T8" y="T9"/>
                  </a:cxn>
                </a:cxnLst>
                <a:rect l="0" t="0" r="r" b="b"/>
                <a:pathLst>
                  <a:path w="58" h="59">
                    <a:moveTo>
                      <a:pt x="0" y="30"/>
                    </a:moveTo>
                    <a:cubicBezTo>
                      <a:pt x="0" y="14"/>
                      <a:pt x="13" y="0"/>
                      <a:pt x="29" y="1"/>
                    </a:cubicBezTo>
                    <a:cubicBezTo>
                      <a:pt x="45" y="1"/>
                      <a:pt x="58" y="14"/>
                      <a:pt x="58" y="30"/>
                    </a:cubicBezTo>
                    <a:cubicBezTo>
                      <a:pt x="58" y="46"/>
                      <a:pt x="45" y="59"/>
                      <a:pt x="29" y="59"/>
                    </a:cubicBezTo>
                    <a:cubicBezTo>
                      <a:pt x="12"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6" name="Oval 31"/>
              <p:cNvSpPr>
                <a:spLocks noChangeArrowheads="1"/>
              </p:cNvSpPr>
              <p:nvPr/>
            </p:nvSpPr>
            <p:spPr bwMode="auto">
              <a:xfrm>
                <a:off x="5888" y="1296"/>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7" name="Freeform 32"/>
              <p:cNvSpPr>
                <a:spLocks/>
              </p:cNvSpPr>
              <p:nvPr/>
            </p:nvSpPr>
            <p:spPr bwMode="auto">
              <a:xfrm>
                <a:off x="5460" y="870"/>
                <a:ext cx="81" cy="81"/>
              </a:xfrm>
              <a:custGeom>
                <a:avLst/>
                <a:gdLst>
                  <a:gd name="T0" fmla="*/ 29 w 58"/>
                  <a:gd name="T1" fmla="*/ 58 h 58"/>
                  <a:gd name="T2" fmla="*/ 0 w 58"/>
                  <a:gd name="T3" fmla="*/ 29 h 58"/>
                  <a:gd name="T4" fmla="*/ 29 w 58"/>
                  <a:gd name="T5" fmla="*/ 0 h 58"/>
                  <a:gd name="T6" fmla="*/ 58 w 58"/>
                  <a:gd name="T7" fmla="*/ 28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3" y="58"/>
                      <a:pt x="0" y="45"/>
                      <a:pt x="0" y="29"/>
                    </a:cubicBezTo>
                    <a:cubicBezTo>
                      <a:pt x="0" y="13"/>
                      <a:pt x="13" y="0"/>
                      <a:pt x="29" y="0"/>
                    </a:cubicBezTo>
                    <a:cubicBezTo>
                      <a:pt x="45" y="0"/>
                      <a:pt x="58" y="12"/>
                      <a:pt x="58" y="28"/>
                    </a:cubicBezTo>
                    <a:cubicBezTo>
                      <a:pt x="58" y="44"/>
                      <a:pt x="45" y="57"/>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8" name="Freeform 33"/>
              <p:cNvSpPr>
                <a:spLocks/>
              </p:cNvSpPr>
              <p:nvPr/>
            </p:nvSpPr>
            <p:spPr bwMode="auto">
              <a:xfrm>
                <a:off x="5354" y="976"/>
                <a:ext cx="80" cy="81"/>
              </a:xfrm>
              <a:custGeom>
                <a:avLst/>
                <a:gdLst>
                  <a:gd name="T0" fmla="*/ 29 w 57"/>
                  <a:gd name="T1" fmla="*/ 0 h 58"/>
                  <a:gd name="T2" fmla="*/ 57 w 57"/>
                  <a:gd name="T3" fmla="*/ 29 h 58"/>
                  <a:gd name="T4" fmla="*/ 28 w 57"/>
                  <a:gd name="T5" fmla="*/ 58 h 58"/>
                  <a:gd name="T6" fmla="*/ 0 w 57"/>
                  <a:gd name="T7" fmla="*/ 29 h 58"/>
                  <a:gd name="T8" fmla="*/ 29 w 57"/>
                  <a:gd name="T9" fmla="*/ 0 h 58"/>
                </a:gdLst>
                <a:ahLst/>
                <a:cxnLst>
                  <a:cxn ang="0">
                    <a:pos x="T0" y="T1"/>
                  </a:cxn>
                  <a:cxn ang="0">
                    <a:pos x="T2" y="T3"/>
                  </a:cxn>
                  <a:cxn ang="0">
                    <a:pos x="T4" y="T5"/>
                  </a:cxn>
                  <a:cxn ang="0">
                    <a:pos x="T6" y="T7"/>
                  </a:cxn>
                  <a:cxn ang="0">
                    <a:pos x="T8" y="T9"/>
                  </a:cxn>
                </a:cxnLst>
                <a:rect l="0" t="0" r="r" b="b"/>
                <a:pathLst>
                  <a:path w="57" h="58">
                    <a:moveTo>
                      <a:pt x="29" y="0"/>
                    </a:moveTo>
                    <a:cubicBezTo>
                      <a:pt x="45" y="0"/>
                      <a:pt x="57" y="13"/>
                      <a:pt x="57" y="29"/>
                    </a:cubicBezTo>
                    <a:cubicBezTo>
                      <a:pt x="57" y="45"/>
                      <a:pt x="44" y="58"/>
                      <a:pt x="28" y="58"/>
                    </a:cubicBezTo>
                    <a:cubicBezTo>
                      <a:pt x="13" y="58"/>
                      <a:pt x="0" y="45"/>
                      <a:pt x="0" y="29"/>
                    </a:cubicBezTo>
                    <a:cubicBezTo>
                      <a:pt x="0" y="13"/>
                      <a:pt x="12"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9" name="Freeform 34"/>
              <p:cNvSpPr>
                <a:spLocks/>
              </p:cNvSpPr>
              <p:nvPr/>
            </p:nvSpPr>
            <p:spPr bwMode="auto">
              <a:xfrm>
                <a:off x="5781" y="1402"/>
                <a:ext cx="81" cy="81"/>
              </a:xfrm>
              <a:custGeom>
                <a:avLst/>
                <a:gdLst>
                  <a:gd name="T0" fmla="*/ 29 w 58"/>
                  <a:gd name="T1" fmla="*/ 58 h 58"/>
                  <a:gd name="T2" fmla="*/ 0 w 58"/>
                  <a:gd name="T3" fmla="*/ 29 h 58"/>
                  <a:gd name="T4" fmla="*/ 29 w 58"/>
                  <a:gd name="T5" fmla="*/ 0 h 58"/>
                  <a:gd name="T6" fmla="*/ 57 w 58"/>
                  <a:gd name="T7" fmla="*/ 29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2" y="58"/>
                      <a:pt x="0" y="45"/>
                      <a:pt x="0" y="29"/>
                    </a:cubicBezTo>
                    <a:cubicBezTo>
                      <a:pt x="0" y="13"/>
                      <a:pt x="13" y="0"/>
                      <a:pt x="29" y="0"/>
                    </a:cubicBezTo>
                    <a:cubicBezTo>
                      <a:pt x="44" y="0"/>
                      <a:pt x="58" y="13"/>
                      <a:pt x="57" y="29"/>
                    </a:cubicBezTo>
                    <a:cubicBezTo>
                      <a:pt x="57" y="45"/>
                      <a:pt x="44" y="58"/>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0" name="Freeform 35"/>
              <p:cNvSpPr>
                <a:spLocks/>
              </p:cNvSpPr>
              <p:nvPr/>
            </p:nvSpPr>
            <p:spPr bwMode="auto">
              <a:xfrm>
                <a:off x="5354" y="1296"/>
                <a:ext cx="80" cy="80"/>
              </a:xfrm>
              <a:custGeom>
                <a:avLst/>
                <a:gdLst>
                  <a:gd name="T0" fmla="*/ 28 w 57"/>
                  <a:gd name="T1" fmla="*/ 0 h 57"/>
                  <a:gd name="T2" fmla="*/ 57 w 57"/>
                  <a:gd name="T3" fmla="*/ 29 h 57"/>
                  <a:gd name="T4" fmla="*/ 28 w 57"/>
                  <a:gd name="T5" fmla="*/ 57 h 57"/>
                  <a:gd name="T6" fmla="*/ 0 w 57"/>
                  <a:gd name="T7" fmla="*/ 29 h 57"/>
                  <a:gd name="T8" fmla="*/ 28 w 57"/>
                  <a:gd name="T9" fmla="*/ 0 h 57"/>
                </a:gdLst>
                <a:ahLst/>
                <a:cxnLst>
                  <a:cxn ang="0">
                    <a:pos x="T0" y="T1"/>
                  </a:cxn>
                  <a:cxn ang="0">
                    <a:pos x="T2" y="T3"/>
                  </a:cxn>
                  <a:cxn ang="0">
                    <a:pos x="T4" y="T5"/>
                  </a:cxn>
                  <a:cxn ang="0">
                    <a:pos x="T6" y="T7"/>
                  </a:cxn>
                  <a:cxn ang="0">
                    <a:pos x="T8" y="T9"/>
                  </a:cxn>
                </a:cxnLst>
                <a:rect l="0" t="0" r="r" b="b"/>
                <a:pathLst>
                  <a:path w="57" h="57">
                    <a:moveTo>
                      <a:pt x="28" y="0"/>
                    </a:moveTo>
                    <a:cubicBezTo>
                      <a:pt x="44" y="0"/>
                      <a:pt x="57" y="13"/>
                      <a:pt x="57" y="29"/>
                    </a:cubicBezTo>
                    <a:cubicBezTo>
                      <a:pt x="57" y="45"/>
                      <a:pt x="44" y="57"/>
                      <a:pt x="28" y="57"/>
                    </a:cubicBezTo>
                    <a:cubicBezTo>
                      <a:pt x="13" y="57"/>
                      <a:pt x="0" y="44"/>
                      <a:pt x="0" y="29"/>
                    </a:cubicBezTo>
                    <a:cubicBezTo>
                      <a:pt x="0" y="13"/>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1" name="Freeform 36"/>
              <p:cNvSpPr>
                <a:spLocks/>
              </p:cNvSpPr>
              <p:nvPr/>
            </p:nvSpPr>
            <p:spPr bwMode="auto">
              <a:xfrm>
                <a:off x="5460" y="1404"/>
                <a:ext cx="80" cy="79"/>
              </a:xfrm>
              <a:custGeom>
                <a:avLst/>
                <a:gdLst>
                  <a:gd name="T0" fmla="*/ 57 w 57"/>
                  <a:gd name="T1" fmla="*/ 28 h 57"/>
                  <a:gd name="T2" fmla="*/ 29 w 57"/>
                  <a:gd name="T3" fmla="*/ 57 h 57"/>
                  <a:gd name="T4" fmla="*/ 0 w 57"/>
                  <a:gd name="T5" fmla="*/ 28 h 57"/>
                  <a:gd name="T6" fmla="*/ 29 w 57"/>
                  <a:gd name="T7" fmla="*/ 0 h 57"/>
                  <a:gd name="T8" fmla="*/ 57 w 57"/>
                  <a:gd name="T9" fmla="*/ 28 h 57"/>
                </a:gdLst>
                <a:ahLst/>
                <a:cxnLst>
                  <a:cxn ang="0">
                    <a:pos x="T0" y="T1"/>
                  </a:cxn>
                  <a:cxn ang="0">
                    <a:pos x="T2" y="T3"/>
                  </a:cxn>
                  <a:cxn ang="0">
                    <a:pos x="T4" y="T5"/>
                  </a:cxn>
                  <a:cxn ang="0">
                    <a:pos x="T6" y="T7"/>
                  </a:cxn>
                  <a:cxn ang="0">
                    <a:pos x="T8" y="T9"/>
                  </a:cxn>
                </a:cxnLst>
                <a:rect l="0" t="0" r="r" b="b"/>
                <a:pathLst>
                  <a:path w="57" h="57">
                    <a:moveTo>
                      <a:pt x="57" y="28"/>
                    </a:moveTo>
                    <a:cubicBezTo>
                      <a:pt x="57" y="44"/>
                      <a:pt x="45" y="57"/>
                      <a:pt x="29" y="57"/>
                    </a:cubicBezTo>
                    <a:cubicBezTo>
                      <a:pt x="13" y="57"/>
                      <a:pt x="0" y="44"/>
                      <a:pt x="0" y="28"/>
                    </a:cubicBezTo>
                    <a:cubicBezTo>
                      <a:pt x="1" y="12"/>
                      <a:pt x="13" y="0"/>
                      <a:pt x="29" y="0"/>
                    </a:cubicBezTo>
                    <a:cubicBezTo>
                      <a:pt x="45" y="0"/>
                      <a:pt x="57" y="12"/>
                      <a:pt x="5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2" name="Freeform 37"/>
              <p:cNvSpPr>
                <a:spLocks/>
              </p:cNvSpPr>
              <p:nvPr/>
            </p:nvSpPr>
            <p:spPr bwMode="auto">
              <a:xfrm>
                <a:off x="5889" y="871"/>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6"/>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3" name="Freeform 38"/>
              <p:cNvSpPr>
                <a:spLocks/>
              </p:cNvSpPr>
              <p:nvPr/>
            </p:nvSpPr>
            <p:spPr bwMode="auto">
              <a:xfrm>
                <a:off x="5675" y="764"/>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4" name="Freeform 39"/>
              <p:cNvSpPr>
                <a:spLocks/>
              </p:cNvSpPr>
              <p:nvPr/>
            </p:nvSpPr>
            <p:spPr bwMode="auto">
              <a:xfrm>
                <a:off x="5996" y="1083"/>
                <a:ext cx="79" cy="78"/>
              </a:xfrm>
              <a:custGeom>
                <a:avLst/>
                <a:gdLst>
                  <a:gd name="T0" fmla="*/ 0 w 56"/>
                  <a:gd name="T1" fmla="*/ 28 h 56"/>
                  <a:gd name="T2" fmla="*/ 28 w 56"/>
                  <a:gd name="T3" fmla="*/ 1 h 56"/>
                  <a:gd name="T4" fmla="*/ 56 w 56"/>
                  <a:gd name="T5" fmla="*/ 29 h 56"/>
                  <a:gd name="T6" fmla="*/ 28 w 56"/>
                  <a:gd name="T7" fmla="*/ 56 h 56"/>
                  <a:gd name="T8" fmla="*/ 0 w 56"/>
                  <a:gd name="T9" fmla="*/ 28 h 56"/>
                </a:gdLst>
                <a:ahLst/>
                <a:cxnLst>
                  <a:cxn ang="0">
                    <a:pos x="T0" y="T1"/>
                  </a:cxn>
                  <a:cxn ang="0">
                    <a:pos x="T2" y="T3"/>
                  </a:cxn>
                  <a:cxn ang="0">
                    <a:pos x="T4" y="T5"/>
                  </a:cxn>
                  <a:cxn ang="0">
                    <a:pos x="T6" y="T7"/>
                  </a:cxn>
                  <a:cxn ang="0">
                    <a:pos x="T8" y="T9"/>
                  </a:cxn>
                </a:cxnLst>
                <a:rect l="0" t="0" r="r" b="b"/>
                <a:pathLst>
                  <a:path w="56" h="56">
                    <a:moveTo>
                      <a:pt x="0" y="28"/>
                    </a:moveTo>
                    <a:cubicBezTo>
                      <a:pt x="0" y="13"/>
                      <a:pt x="13" y="0"/>
                      <a:pt x="28" y="1"/>
                    </a:cubicBezTo>
                    <a:cubicBezTo>
                      <a:pt x="44" y="1"/>
                      <a:pt x="56" y="13"/>
                      <a:pt x="56" y="29"/>
                    </a:cubicBezTo>
                    <a:cubicBezTo>
                      <a:pt x="56" y="44"/>
                      <a:pt x="43" y="56"/>
                      <a:pt x="28" y="56"/>
                    </a:cubicBezTo>
                    <a:cubicBezTo>
                      <a:pt x="12" y="56"/>
                      <a:pt x="0" y="44"/>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5" name="Freeform 40"/>
              <p:cNvSpPr>
                <a:spLocks/>
              </p:cNvSpPr>
              <p:nvPr/>
            </p:nvSpPr>
            <p:spPr bwMode="auto">
              <a:xfrm>
                <a:off x="5569" y="764"/>
                <a:ext cx="78" cy="77"/>
              </a:xfrm>
              <a:custGeom>
                <a:avLst/>
                <a:gdLst>
                  <a:gd name="T0" fmla="*/ 28 w 56"/>
                  <a:gd name="T1" fmla="*/ 55 h 55"/>
                  <a:gd name="T2" fmla="*/ 0 w 56"/>
                  <a:gd name="T3" fmla="*/ 27 h 55"/>
                  <a:gd name="T4" fmla="*/ 28 w 56"/>
                  <a:gd name="T5" fmla="*/ 0 h 55"/>
                  <a:gd name="T6" fmla="*/ 56 w 56"/>
                  <a:gd name="T7" fmla="*/ 28 h 55"/>
                  <a:gd name="T8" fmla="*/ 28 w 56"/>
                  <a:gd name="T9" fmla="*/ 55 h 55"/>
                </a:gdLst>
                <a:ahLst/>
                <a:cxnLst>
                  <a:cxn ang="0">
                    <a:pos x="T0" y="T1"/>
                  </a:cxn>
                  <a:cxn ang="0">
                    <a:pos x="T2" y="T3"/>
                  </a:cxn>
                  <a:cxn ang="0">
                    <a:pos x="T4" y="T5"/>
                  </a:cxn>
                  <a:cxn ang="0">
                    <a:pos x="T6" y="T7"/>
                  </a:cxn>
                  <a:cxn ang="0">
                    <a:pos x="T8" y="T9"/>
                  </a:cxn>
                </a:cxnLst>
                <a:rect l="0" t="0" r="r" b="b"/>
                <a:pathLst>
                  <a:path w="56" h="55">
                    <a:moveTo>
                      <a:pt x="28" y="55"/>
                    </a:moveTo>
                    <a:cubicBezTo>
                      <a:pt x="12" y="55"/>
                      <a:pt x="0" y="43"/>
                      <a:pt x="0" y="27"/>
                    </a:cubicBezTo>
                    <a:cubicBezTo>
                      <a:pt x="0" y="12"/>
                      <a:pt x="13" y="0"/>
                      <a:pt x="28" y="0"/>
                    </a:cubicBezTo>
                    <a:cubicBezTo>
                      <a:pt x="43" y="0"/>
                      <a:pt x="56" y="13"/>
                      <a:pt x="56" y="28"/>
                    </a:cubicBezTo>
                    <a:cubicBezTo>
                      <a:pt x="56"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6" name="Freeform 41"/>
              <p:cNvSpPr>
                <a:spLocks/>
              </p:cNvSpPr>
              <p:nvPr/>
            </p:nvSpPr>
            <p:spPr bwMode="auto">
              <a:xfrm>
                <a:off x="5996" y="1190"/>
                <a:ext cx="79" cy="79"/>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3"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7" name="Freeform 42"/>
              <p:cNvSpPr>
                <a:spLocks/>
              </p:cNvSpPr>
              <p:nvPr/>
            </p:nvSpPr>
            <p:spPr bwMode="auto">
              <a:xfrm>
                <a:off x="5356" y="871"/>
                <a:ext cx="76" cy="77"/>
              </a:xfrm>
              <a:custGeom>
                <a:avLst/>
                <a:gdLst>
                  <a:gd name="T0" fmla="*/ 28 w 55"/>
                  <a:gd name="T1" fmla="*/ 55 h 55"/>
                  <a:gd name="T2" fmla="*/ 0 w 55"/>
                  <a:gd name="T3" fmla="*/ 28 h 55"/>
                  <a:gd name="T4" fmla="*/ 27 w 55"/>
                  <a:gd name="T5" fmla="*/ 0 h 55"/>
                  <a:gd name="T6" fmla="*/ 55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12" y="55"/>
                      <a:pt x="0" y="43"/>
                      <a:pt x="0" y="28"/>
                    </a:cubicBezTo>
                    <a:cubicBezTo>
                      <a:pt x="0" y="13"/>
                      <a:pt x="12" y="0"/>
                      <a:pt x="27" y="0"/>
                    </a:cubicBezTo>
                    <a:cubicBezTo>
                      <a:pt x="42" y="0"/>
                      <a:pt x="55" y="13"/>
                      <a:pt x="55" y="28"/>
                    </a:cubicBezTo>
                    <a:cubicBezTo>
                      <a:pt x="55"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8" name="Freeform 43"/>
              <p:cNvSpPr>
                <a:spLocks/>
              </p:cNvSpPr>
              <p:nvPr/>
            </p:nvSpPr>
            <p:spPr bwMode="auto">
              <a:xfrm>
                <a:off x="5889" y="1404"/>
                <a:ext cx="78" cy="78"/>
              </a:xfrm>
              <a:custGeom>
                <a:avLst/>
                <a:gdLst>
                  <a:gd name="T0" fmla="*/ 28 w 56"/>
                  <a:gd name="T1" fmla="*/ 56 h 56"/>
                  <a:gd name="T2" fmla="*/ 0 w 56"/>
                  <a:gd name="T3" fmla="*/ 28 h 56"/>
                  <a:gd name="T4" fmla="*/ 28 w 56"/>
                  <a:gd name="T5" fmla="*/ 1 h 56"/>
                  <a:gd name="T6" fmla="*/ 55 w 56"/>
                  <a:gd name="T7" fmla="*/ 28 h 56"/>
                  <a:gd name="T8" fmla="*/ 28 w 56"/>
                  <a:gd name="T9" fmla="*/ 56 h 56"/>
                </a:gdLst>
                <a:ahLst/>
                <a:cxnLst>
                  <a:cxn ang="0">
                    <a:pos x="T0" y="T1"/>
                  </a:cxn>
                  <a:cxn ang="0">
                    <a:pos x="T2" y="T3"/>
                  </a:cxn>
                  <a:cxn ang="0">
                    <a:pos x="T4" y="T5"/>
                  </a:cxn>
                  <a:cxn ang="0">
                    <a:pos x="T6" y="T7"/>
                  </a:cxn>
                  <a:cxn ang="0">
                    <a:pos x="T8" y="T9"/>
                  </a:cxn>
                </a:cxnLst>
                <a:rect l="0" t="0" r="r" b="b"/>
                <a:pathLst>
                  <a:path w="56" h="56">
                    <a:moveTo>
                      <a:pt x="28" y="56"/>
                    </a:moveTo>
                    <a:cubicBezTo>
                      <a:pt x="13" y="56"/>
                      <a:pt x="0" y="43"/>
                      <a:pt x="0" y="28"/>
                    </a:cubicBezTo>
                    <a:cubicBezTo>
                      <a:pt x="0" y="13"/>
                      <a:pt x="13" y="1"/>
                      <a:pt x="28" y="1"/>
                    </a:cubicBezTo>
                    <a:cubicBezTo>
                      <a:pt x="43" y="0"/>
                      <a:pt x="55" y="13"/>
                      <a:pt x="55" y="28"/>
                    </a:cubicBezTo>
                    <a:cubicBezTo>
                      <a:pt x="56" y="43"/>
                      <a:pt x="4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9" name="Freeform 44"/>
              <p:cNvSpPr>
                <a:spLocks/>
              </p:cNvSpPr>
              <p:nvPr/>
            </p:nvSpPr>
            <p:spPr bwMode="auto">
              <a:xfrm>
                <a:off x="5783" y="764"/>
                <a:ext cx="77" cy="77"/>
              </a:xfrm>
              <a:custGeom>
                <a:avLst/>
                <a:gdLst>
                  <a:gd name="T0" fmla="*/ 55 w 55"/>
                  <a:gd name="T1" fmla="*/ 28 h 55"/>
                  <a:gd name="T2" fmla="*/ 28 w 55"/>
                  <a:gd name="T3" fmla="*/ 55 h 55"/>
                  <a:gd name="T4" fmla="*/ 0 w 55"/>
                  <a:gd name="T5" fmla="*/ 27 h 55"/>
                  <a:gd name="T6" fmla="*/ 27 w 55"/>
                  <a:gd name="T7" fmla="*/ 1 h 55"/>
                  <a:gd name="T8" fmla="*/ 55 w 55"/>
                  <a:gd name="T9" fmla="*/ 28 h 55"/>
                </a:gdLst>
                <a:ahLst/>
                <a:cxnLst>
                  <a:cxn ang="0">
                    <a:pos x="T0" y="T1"/>
                  </a:cxn>
                  <a:cxn ang="0">
                    <a:pos x="T2" y="T3"/>
                  </a:cxn>
                  <a:cxn ang="0">
                    <a:pos x="T4" y="T5"/>
                  </a:cxn>
                  <a:cxn ang="0">
                    <a:pos x="T6" y="T7"/>
                  </a:cxn>
                  <a:cxn ang="0">
                    <a:pos x="T8" y="T9"/>
                  </a:cxn>
                </a:cxnLst>
                <a:rect l="0" t="0" r="r" b="b"/>
                <a:pathLst>
                  <a:path w="55" h="55">
                    <a:moveTo>
                      <a:pt x="55" y="28"/>
                    </a:moveTo>
                    <a:cubicBezTo>
                      <a:pt x="55" y="43"/>
                      <a:pt x="43" y="55"/>
                      <a:pt x="28" y="55"/>
                    </a:cubicBezTo>
                    <a:cubicBezTo>
                      <a:pt x="12" y="55"/>
                      <a:pt x="0" y="43"/>
                      <a:pt x="0" y="27"/>
                    </a:cubicBezTo>
                    <a:cubicBezTo>
                      <a:pt x="0" y="12"/>
                      <a:pt x="12" y="1"/>
                      <a:pt x="27" y="1"/>
                    </a:cubicBezTo>
                    <a:cubicBezTo>
                      <a:pt x="43" y="0"/>
                      <a:pt x="55" y="13"/>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0" name="Freeform 45"/>
              <p:cNvSpPr>
                <a:spLocks/>
              </p:cNvSpPr>
              <p:nvPr/>
            </p:nvSpPr>
            <p:spPr bwMode="auto">
              <a:xfrm>
                <a:off x="5249" y="1084"/>
                <a:ext cx="76"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5"/>
                      <a:pt x="0" y="42"/>
                      <a:pt x="0" y="27"/>
                    </a:cubicBezTo>
                    <a:cubicBezTo>
                      <a:pt x="0" y="12"/>
                      <a:pt x="12" y="0"/>
                      <a:pt x="27" y="0"/>
                    </a:cubicBezTo>
                    <a:cubicBezTo>
                      <a:pt x="42" y="0"/>
                      <a:pt x="54" y="12"/>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1" name="Freeform 46"/>
              <p:cNvSpPr>
                <a:spLocks/>
              </p:cNvSpPr>
              <p:nvPr/>
            </p:nvSpPr>
            <p:spPr bwMode="auto">
              <a:xfrm>
                <a:off x="5677" y="1511"/>
                <a:ext cx="76" cy="77"/>
              </a:xfrm>
              <a:custGeom>
                <a:avLst/>
                <a:gdLst>
                  <a:gd name="T0" fmla="*/ 27 w 55"/>
                  <a:gd name="T1" fmla="*/ 55 h 55"/>
                  <a:gd name="T2" fmla="*/ 0 w 55"/>
                  <a:gd name="T3" fmla="*/ 28 h 55"/>
                  <a:gd name="T4" fmla="*/ 27 w 55"/>
                  <a:gd name="T5" fmla="*/ 0 h 55"/>
                  <a:gd name="T6" fmla="*/ 55 w 55"/>
                  <a:gd name="T7" fmla="*/ 28 h 55"/>
                  <a:gd name="T8" fmla="*/ 27 w 55"/>
                  <a:gd name="T9" fmla="*/ 55 h 55"/>
                </a:gdLst>
                <a:ahLst/>
                <a:cxnLst>
                  <a:cxn ang="0">
                    <a:pos x="T0" y="T1"/>
                  </a:cxn>
                  <a:cxn ang="0">
                    <a:pos x="T2" y="T3"/>
                  </a:cxn>
                  <a:cxn ang="0">
                    <a:pos x="T4" y="T5"/>
                  </a:cxn>
                  <a:cxn ang="0">
                    <a:pos x="T6" y="T7"/>
                  </a:cxn>
                  <a:cxn ang="0">
                    <a:pos x="T8" y="T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2" name="Freeform 47"/>
              <p:cNvSpPr>
                <a:spLocks/>
              </p:cNvSpPr>
              <p:nvPr/>
            </p:nvSpPr>
            <p:spPr bwMode="auto">
              <a:xfrm>
                <a:off x="5996" y="979"/>
                <a:ext cx="77" cy="75"/>
              </a:xfrm>
              <a:custGeom>
                <a:avLst/>
                <a:gdLst>
                  <a:gd name="T0" fmla="*/ 28 w 55"/>
                  <a:gd name="T1" fmla="*/ 0 h 54"/>
                  <a:gd name="T2" fmla="*/ 55 w 55"/>
                  <a:gd name="T3" fmla="*/ 27 h 54"/>
                  <a:gd name="T4" fmla="*/ 28 w 55"/>
                  <a:gd name="T5" fmla="*/ 54 h 54"/>
                  <a:gd name="T6" fmla="*/ 1 w 55"/>
                  <a:gd name="T7" fmla="*/ 27 h 54"/>
                  <a:gd name="T8" fmla="*/ 28 w 55"/>
                  <a:gd name="T9" fmla="*/ 0 h 54"/>
                </a:gdLst>
                <a:ahLst/>
                <a:cxnLst>
                  <a:cxn ang="0">
                    <a:pos x="T0" y="T1"/>
                  </a:cxn>
                  <a:cxn ang="0">
                    <a:pos x="T2" y="T3"/>
                  </a:cxn>
                  <a:cxn ang="0">
                    <a:pos x="T4" y="T5"/>
                  </a:cxn>
                  <a:cxn ang="0">
                    <a:pos x="T6" y="T7"/>
                  </a:cxn>
                  <a:cxn ang="0">
                    <a:pos x="T8" y="T9"/>
                  </a:cxn>
                </a:cxnLst>
                <a:rect l="0" t="0" r="r" b="b"/>
                <a:pathLst>
                  <a:path w="55" h="54">
                    <a:moveTo>
                      <a:pt x="28" y="0"/>
                    </a:moveTo>
                    <a:cubicBezTo>
                      <a:pt x="43" y="0"/>
                      <a:pt x="55" y="12"/>
                      <a:pt x="55" y="27"/>
                    </a:cubicBezTo>
                    <a:cubicBezTo>
                      <a:pt x="55" y="42"/>
                      <a:pt x="43" y="54"/>
                      <a:pt x="28" y="54"/>
                    </a:cubicBezTo>
                    <a:cubicBezTo>
                      <a:pt x="13" y="54"/>
                      <a:pt x="1" y="42"/>
                      <a:pt x="1" y="27"/>
                    </a:cubicBezTo>
                    <a:cubicBezTo>
                      <a:pt x="0" y="12"/>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3" name="Freeform 48"/>
              <p:cNvSpPr>
                <a:spLocks/>
              </p:cNvSpPr>
              <p:nvPr/>
            </p:nvSpPr>
            <p:spPr bwMode="auto">
              <a:xfrm>
                <a:off x="5356" y="1405"/>
                <a:ext cx="76" cy="75"/>
              </a:xfrm>
              <a:custGeom>
                <a:avLst/>
                <a:gdLst>
                  <a:gd name="T0" fmla="*/ 27 w 55"/>
                  <a:gd name="T1" fmla="*/ 0 h 54"/>
                  <a:gd name="T2" fmla="*/ 55 w 55"/>
                  <a:gd name="T3" fmla="*/ 27 h 54"/>
                  <a:gd name="T4" fmla="*/ 28 w 55"/>
                  <a:gd name="T5" fmla="*/ 54 h 54"/>
                  <a:gd name="T6" fmla="*/ 0 w 55"/>
                  <a:gd name="T7" fmla="*/ 27 h 54"/>
                  <a:gd name="T8" fmla="*/ 27 w 55"/>
                  <a:gd name="T9" fmla="*/ 0 h 54"/>
                </a:gdLst>
                <a:ahLst/>
                <a:cxnLst>
                  <a:cxn ang="0">
                    <a:pos x="T0" y="T1"/>
                  </a:cxn>
                  <a:cxn ang="0">
                    <a:pos x="T2" y="T3"/>
                  </a:cxn>
                  <a:cxn ang="0">
                    <a:pos x="T4" y="T5"/>
                  </a:cxn>
                  <a:cxn ang="0">
                    <a:pos x="T6" y="T7"/>
                  </a:cxn>
                  <a:cxn ang="0">
                    <a:pos x="T8" y="T9"/>
                  </a:cxn>
                </a:cxnLst>
                <a:rect l="0" t="0" r="r" b="b"/>
                <a:pathLst>
                  <a:path w="55" h="54">
                    <a:moveTo>
                      <a:pt x="27" y="0"/>
                    </a:moveTo>
                    <a:cubicBezTo>
                      <a:pt x="42" y="0"/>
                      <a:pt x="55" y="12"/>
                      <a:pt x="55" y="27"/>
                    </a:cubicBezTo>
                    <a:cubicBezTo>
                      <a:pt x="55" y="42"/>
                      <a:pt x="42" y="54"/>
                      <a:pt x="28" y="54"/>
                    </a:cubicBezTo>
                    <a:cubicBezTo>
                      <a:pt x="13" y="54"/>
                      <a:pt x="0" y="42"/>
                      <a:pt x="0" y="27"/>
                    </a:cubicBezTo>
                    <a:cubicBezTo>
                      <a:pt x="0"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4" name="Freeform 49"/>
              <p:cNvSpPr>
                <a:spLocks/>
              </p:cNvSpPr>
              <p:nvPr/>
            </p:nvSpPr>
            <p:spPr bwMode="auto">
              <a:xfrm>
                <a:off x="5571" y="1511"/>
                <a:ext cx="75"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4"/>
                      <a:pt x="0" y="42"/>
                      <a:pt x="0" y="27"/>
                    </a:cubicBezTo>
                    <a:cubicBezTo>
                      <a:pt x="0" y="12"/>
                      <a:pt x="12" y="0"/>
                      <a:pt x="27" y="0"/>
                    </a:cubicBezTo>
                    <a:cubicBezTo>
                      <a:pt x="42" y="0"/>
                      <a:pt x="54" y="13"/>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5" name="Oval 50"/>
              <p:cNvSpPr>
                <a:spLocks noChangeArrowheads="1"/>
              </p:cNvSpPr>
              <p:nvPr/>
            </p:nvSpPr>
            <p:spPr bwMode="auto">
              <a:xfrm>
                <a:off x="5249" y="1192"/>
                <a:ext cx="76"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6" name="Oval 51"/>
              <p:cNvSpPr>
                <a:spLocks noChangeArrowheads="1"/>
              </p:cNvSpPr>
              <p:nvPr/>
            </p:nvSpPr>
            <p:spPr bwMode="auto">
              <a:xfrm>
                <a:off x="5463" y="765"/>
                <a:ext cx="75"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7" name="Freeform 52"/>
              <p:cNvSpPr>
                <a:spLocks/>
              </p:cNvSpPr>
              <p:nvPr/>
            </p:nvSpPr>
            <p:spPr bwMode="auto">
              <a:xfrm>
                <a:off x="5998" y="1299"/>
                <a:ext cx="75"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2"/>
                      <a:pt x="0" y="27"/>
                    </a:cubicBezTo>
                    <a:cubicBezTo>
                      <a:pt x="0" y="12"/>
                      <a:pt x="12" y="0"/>
                      <a:pt x="27" y="0"/>
                    </a:cubicBezTo>
                    <a:cubicBezTo>
                      <a:pt x="41" y="0"/>
                      <a:pt x="54" y="12"/>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8" name="Freeform 53"/>
              <p:cNvSpPr>
                <a:spLocks/>
              </p:cNvSpPr>
              <p:nvPr/>
            </p:nvSpPr>
            <p:spPr bwMode="auto">
              <a:xfrm>
                <a:off x="5784" y="1512"/>
                <a:ext cx="74" cy="74"/>
              </a:xfrm>
              <a:custGeom>
                <a:avLst/>
                <a:gdLst>
                  <a:gd name="T0" fmla="*/ 27 w 53"/>
                  <a:gd name="T1" fmla="*/ 53 h 53"/>
                  <a:gd name="T2" fmla="*/ 0 w 53"/>
                  <a:gd name="T3" fmla="*/ 27 h 53"/>
                  <a:gd name="T4" fmla="*/ 26 w 53"/>
                  <a:gd name="T5" fmla="*/ 0 h 53"/>
                  <a:gd name="T6" fmla="*/ 53 w 53"/>
                  <a:gd name="T7" fmla="*/ 26 h 53"/>
                  <a:gd name="T8" fmla="*/ 27 w 53"/>
                  <a:gd name="T9" fmla="*/ 53 h 53"/>
                </a:gdLst>
                <a:ahLst/>
                <a:cxnLst>
                  <a:cxn ang="0">
                    <a:pos x="T0" y="T1"/>
                  </a:cxn>
                  <a:cxn ang="0">
                    <a:pos x="T2" y="T3"/>
                  </a:cxn>
                  <a:cxn ang="0">
                    <a:pos x="T4" y="T5"/>
                  </a:cxn>
                  <a:cxn ang="0">
                    <a:pos x="T6" y="T7"/>
                  </a:cxn>
                  <a:cxn ang="0">
                    <a:pos x="T8" y="T9"/>
                  </a:cxn>
                </a:cxnLst>
                <a:rect l="0" t="0" r="r" b="b"/>
                <a:pathLst>
                  <a:path w="53" h="53">
                    <a:moveTo>
                      <a:pt x="27" y="53"/>
                    </a:moveTo>
                    <a:cubicBezTo>
                      <a:pt x="12" y="53"/>
                      <a:pt x="0" y="41"/>
                      <a:pt x="0" y="27"/>
                    </a:cubicBezTo>
                    <a:cubicBezTo>
                      <a:pt x="0" y="12"/>
                      <a:pt x="12" y="0"/>
                      <a:pt x="26" y="0"/>
                    </a:cubicBezTo>
                    <a:cubicBezTo>
                      <a:pt x="41" y="0"/>
                      <a:pt x="53" y="12"/>
                      <a:pt x="53" y="26"/>
                    </a:cubicBezTo>
                    <a:cubicBezTo>
                      <a:pt x="53" y="41"/>
                      <a:pt x="41"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9" name="Freeform 54"/>
              <p:cNvSpPr>
                <a:spLocks/>
              </p:cNvSpPr>
              <p:nvPr/>
            </p:nvSpPr>
            <p:spPr bwMode="auto">
              <a:xfrm>
                <a:off x="5249" y="979"/>
                <a:ext cx="76"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1"/>
                      <a:pt x="0" y="27"/>
                    </a:cubicBezTo>
                    <a:cubicBezTo>
                      <a:pt x="1" y="12"/>
                      <a:pt x="13" y="0"/>
                      <a:pt x="27" y="0"/>
                    </a:cubicBezTo>
                    <a:cubicBezTo>
                      <a:pt x="42" y="1"/>
                      <a:pt x="54" y="13"/>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0" name="Freeform 55"/>
              <p:cNvSpPr>
                <a:spLocks/>
              </p:cNvSpPr>
              <p:nvPr/>
            </p:nvSpPr>
            <p:spPr bwMode="auto">
              <a:xfrm>
                <a:off x="5251" y="1299"/>
                <a:ext cx="74" cy="74"/>
              </a:xfrm>
              <a:custGeom>
                <a:avLst/>
                <a:gdLst>
                  <a:gd name="T0" fmla="*/ 0 w 53"/>
                  <a:gd name="T1" fmla="*/ 27 h 53"/>
                  <a:gd name="T2" fmla="*/ 26 w 53"/>
                  <a:gd name="T3" fmla="*/ 0 h 53"/>
                  <a:gd name="T4" fmla="*/ 53 w 53"/>
                  <a:gd name="T5" fmla="*/ 27 h 53"/>
                  <a:gd name="T6" fmla="*/ 26 w 53"/>
                  <a:gd name="T7" fmla="*/ 53 h 53"/>
                  <a:gd name="T8" fmla="*/ 0 w 53"/>
                  <a:gd name="T9" fmla="*/ 27 h 53"/>
                </a:gdLst>
                <a:ahLst/>
                <a:cxnLst>
                  <a:cxn ang="0">
                    <a:pos x="T0" y="T1"/>
                  </a:cxn>
                  <a:cxn ang="0">
                    <a:pos x="T2" y="T3"/>
                  </a:cxn>
                  <a:cxn ang="0">
                    <a:pos x="T4" y="T5"/>
                  </a:cxn>
                  <a:cxn ang="0">
                    <a:pos x="T6" y="T7"/>
                  </a:cxn>
                  <a:cxn ang="0">
                    <a:pos x="T8" y="T9"/>
                  </a:cxn>
                </a:cxnLst>
                <a:rect l="0" t="0" r="r" b="b"/>
                <a:pathLst>
                  <a:path w="53" h="53">
                    <a:moveTo>
                      <a:pt x="0" y="27"/>
                    </a:moveTo>
                    <a:cubicBezTo>
                      <a:pt x="0" y="12"/>
                      <a:pt x="11" y="1"/>
                      <a:pt x="26" y="0"/>
                    </a:cubicBezTo>
                    <a:cubicBezTo>
                      <a:pt x="41" y="0"/>
                      <a:pt x="53" y="12"/>
                      <a:pt x="53" y="27"/>
                    </a:cubicBezTo>
                    <a:cubicBezTo>
                      <a:pt x="53" y="41"/>
                      <a:pt x="41" y="53"/>
                      <a:pt x="26" y="53"/>
                    </a:cubicBezTo>
                    <a:cubicBezTo>
                      <a:pt x="12" y="53"/>
                      <a:pt x="0" y="4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1" name="Freeform 56"/>
              <p:cNvSpPr>
                <a:spLocks/>
              </p:cNvSpPr>
              <p:nvPr/>
            </p:nvSpPr>
            <p:spPr bwMode="auto">
              <a:xfrm>
                <a:off x="5463" y="1512"/>
                <a:ext cx="74" cy="74"/>
              </a:xfrm>
              <a:custGeom>
                <a:avLst/>
                <a:gdLst>
                  <a:gd name="T0" fmla="*/ 27 w 53"/>
                  <a:gd name="T1" fmla="*/ 0 h 53"/>
                  <a:gd name="T2" fmla="*/ 53 w 53"/>
                  <a:gd name="T3" fmla="*/ 26 h 53"/>
                  <a:gd name="T4" fmla="*/ 27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2" y="0"/>
                      <a:pt x="53" y="12"/>
                      <a:pt x="53" y="26"/>
                    </a:cubicBezTo>
                    <a:cubicBezTo>
                      <a:pt x="53" y="41"/>
                      <a:pt x="42" y="53"/>
                      <a:pt x="27" y="53"/>
                    </a:cubicBezTo>
                    <a:cubicBezTo>
                      <a:pt x="12" y="53"/>
                      <a:pt x="0" y="41"/>
                      <a:pt x="0" y="26"/>
                    </a:cubicBezTo>
                    <a:cubicBezTo>
                      <a:pt x="1"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2" name="Freeform 57"/>
              <p:cNvSpPr>
                <a:spLocks/>
              </p:cNvSpPr>
              <p:nvPr/>
            </p:nvSpPr>
            <p:spPr bwMode="auto">
              <a:xfrm>
                <a:off x="5999" y="873"/>
                <a:ext cx="73" cy="73"/>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3" name="Freeform 58"/>
              <p:cNvSpPr>
                <a:spLocks/>
              </p:cNvSpPr>
              <p:nvPr/>
            </p:nvSpPr>
            <p:spPr bwMode="auto">
              <a:xfrm>
                <a:off x="5892" y="765"/>
                <a:ext cx="72" cy="74"/>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4" name="Oval 59"/>
              <p:cNvSpPr>
                <a:spLocks noChangeArrowheads="1"/>
              </p:cNvSpPr>
              <p:nvPr/>
            </p:nvSpPr>
            <p:spPr bwMode="auto">
              <a:xfrm>
                <a:off x="5358" y="767"/>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5" name="Freeform 60"/>
              <p:cNvSpPr>
                <a:spLocks/>
              </p:cNvSpPr>
              <p:nvPr/>
            </p:nvSpPr>
            <p:spPr bwMode="auto">
              <a:xfrm>
                <a:off x="5999" y="1407"/>
                <a:ext cx="73" cy="72"/>
              </a:xfrm>
              <a:custGeom>
                <a:avLst/>
                <a:gdLst>
                  <a:gd name="T0" fmla="*/ 0 w 52"/>
                  <a:gd name="T1" fmla="*/ 26 h 52"/>
                  <a:gd name="T2" fmla="*/ 26 w 52"/>
                  <a:gd name="T3" fmla="*/ 0 h 52"/>
                  <a:gd name="T4" fmla="*/ 52 w 52"/>
                  <a:gd name="T5" fmla="*/ 26 h 52"/>
                  <a:gd name="T6" fmla="*/ 26 w 52"/>
                  <a:gd name="T7" fmla="*/ 52 h 52"/>
                  <a:gd name="T8" fmla="*/ 0 w 52"/>
                  <a:gd name="T9" fmla="*/ 26 h 52"/>
                </a:gdLst>
                <a:ahLst/>
                <a:cxnLst>
                  <a:cxn ang="0">
                    <a:pos x="T0" y="T1"/>
                  </a:cxn>
                  <a:cxn ang="0">
                    <a:pos x="T2" y="T3"/>
                  </a:cxn>
                  <a:cxn ang="0">
                    <a:pos x="T4" y="T5"/>
                  </a:cxn>
                  <a:cxn ang="0">
                    <a:pos x="T6" y="T7"/>
                  </a:cxn>
                  <a:cxn ang="0">
                    <a:pos x="T8" y="T9"/>
                  </a:cxn>
                </a:cxnLst>
                <a:rect l="0" t="0" r="r" b="b"/>
                <a:pathLst>
                  <a:path w="52" h="52">
                    <a:moveTo>
                      <a:pt x="0" y="26"/>
                    </a:moveTo>
                    <a:cubicBezTo>
                      <a:pt x="0" y="11"/>
                      <a:pt x="12" y="0"/>
                      <a:pt x="26" y="0"/>
                    </a:cubicBezTo>
                    <a:cubicBezTo>
                      <a:pt x="41" y="1"/>
                      <a:pt x="52" y="12"/>
                      <a:pt x="52" y="26"/>
                    </a:cubicBezTo>
                    <a:cubicBezTo>
                      <a:pt x="51" y="41"/>
                      <a:pt x="40" y="52"/>
                      <a:pt x="26" y="52"/>
                    </a:cubicBezTo>
                    <a:cubicBezTo>
                      <a:pt x="12" y="52"/>
                      <a:pt x="0" y="40"/>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6" name="Freeform 61"/>
              <p:cNvSpPr>
                <a:spLocks/>
              </p:cNvSpPr>
              <p:nvPr/>
            </p:nvSpPr>
            <p:spPr bwMode="auto">
              <a:xfrm>
                <a:off x="5251" y="874"/>
                <a:ext cx="72" cy="71"/>
              </a:xfrm>
              <a:custGeom>
                <a:avLst/>
                <a:gdLst>
                  <a:gd name="T0" fmla="*/ 26 w 52"/>
                  <a:gd name="T1" fmla="*/ 0 h 51"/>
                  <a:gd name="T2" fmla="*/ 52 w 52"/>
                  <a:gd name="T3" fmla="*/ 26 h 51"/>
                  <a:gd name="T4" fmla="*/ 26 w 52"/>
                  <a:gd name="T5" fmla="*/ 51 h 51"/>
                  <a:gd name="T6" fmla="*/ 0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6"/>
                    </a:cubicBezTo>
                    <a:cubicBezTo>
                      <a:pt x="52" y="40"/>
                      <a:pt x="40" y="51"/>
                      <a:pt x="26" y="51"/>
                    </a:cubicBezTo>
                    <a:cubicBezTo>
                      <a:pt x="12" y="51"/>
                      <a:pt x="0" y="40"/>
                      <a:pt x="0"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7" name="Oval 62"/>
              <p:cNvSpPr>
                <a:spLocks noChangeArrowheads="1"/>
              </p:cNvSpPr>
              <p:nvPr/>
            </p:nvSpPr>
            <p:spPr bwMode="auto">
              <a:xfrm>
                <a:off x="5892" y="1514"/>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8" name="Freeform 63"/>
              <p:cNvSpPr>
                <a:spLocks/>
              </p:cNvSpPr>
              <p:nvPr/>
            </p:nvSpPr>
            <p:spPr bwMode="auto">
              <a:xfrm>
                <a:off x="5679" y="661"/>
                <a:ext cx="72" cy="71"/>
              </a:xfrm>
              <a:custGeom>
                <a:avLst/>
                <a:gdLst>
                  <a:gd name="T0" fmla="*/ 25 w 51"/>
                  <a:gd name="T1" fmla="*/ 0 h 51"/>
                  <a:gd name="T2" fmla="*/ 51 w 51"/>
                  <a:gd name="T3" fmla="*/ 26 h 51"/>
                  <a:gd name="T4" fmla="*/ 25 w 51"/>
                  <a:gd name="T5" fmla="*/ 51 h 51"/>
                  <a:gd name="T6" fmla="*/ 0 w 51"/>
                  <a:gd name="T7" fmla="*/ 25 h 51"/>
                  <a:gd name="T8" fmla="*/ 25 w 51"/>
                  <a:gd name="T9" fmla="*/ 0 h 51"/>
                </a:gdLst>
                <a:ahLst/>
                <a:cxnLst>
                  <a:cxn ang="0">
                    <a:pos x="T0" y="T1"/>
                  </a:cxn>
                  <a:cxn ang="0">
                    <a:pos x="T2" y="T3"/>
                  </a:cxn>
                  <a:cxn ang="0">
                    <a:pos x="T4" y="T5"/>
                  </a:cxn>
                  <a:cxn ang="0">
                    <a:pos x="T6" y="T7"/>
                  </a:cxn>
                  <a:cxn ang="0">
                    <a:pos x="T8" y="T9"/>
                  </a:cxn>
                </a:cxnLst>
                <a:rect l="0" t="0" r="r" b="b"/>
                <a:pathLst>
                  <a:path w="51" h="51">
                    <a:moveTo>
                      <a:pt x="25" y="0"/>
                    </a:moveTo>
                    <a:cubicBezTo>
                      <a:pt x="39" y="0"/>
                      <a:pt x="51" y="11"/>
                      <a:pt x="51" y="26"/>
                    </a:cubicBezTo>
                    <a:cubicBezTo>
                      <a:pt x="50" y="40"/>
                      <a:pt x="39" y="51"/>
                      <a:pt x="25" y="51"/>
                    </a:cubicBezTo>
                    <a:cubicBezTo>
                      <a:pt x="11" y="51"/>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9" name="Freeform 64"/>
              <p:cNvSpPr>
                <a:spLocks/>
              </p:cNvSpPr>
              <p:nvPr/>
            </p:nvSpPr>
            <p:spPr bwMode="auto">
              <a:xfrm>
                <a:off x="6105" y="1087"/>
                <a:ext cx="73" cy="71"/>
              </a:xfrm>
              <a:custGeom>
                <a:avLst/>
                <a:gdLst>
                  <a:gd name="T0" fmla="*/ 26 w 52"/>
                  <a:gd name="T1" fmla="*/ 0 h 51"/>
                  <a:gd name="T2" fmla="*/ 52 w 52"/>
                  <a:gd name="T3" fmla="*/ 25 h 51"/>
                  <a:gd name="T4" fmla="*/ 26 w 52"/>
                  <a:gd name="T5" fmla="*/ 51 h 51"/>
                  <a:gd name="T6" fmla="*/ 1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5"/>
                    </a:cubicBezTo>
                    <a:cubicBezTo>
                      <a:pt x="52" y="39"/>
                      <a:pt x="40" y="51"/>
                      <a:pt x="26" y="51"/>
                    </a:cubicBezTo>
                    <a:cubicBezTo>
                      <a:pt x="12" y="51"/>
                      <a:pt x="1" y="40"/>
                      <a:pt x="1"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0" name="Oval 65"/>
              <p:cNvSpPr>
                <a:spLocks noChangeArrowheads="1"/>
              </p:cNvSpPr>
              <p:nvPr/>
            </p:nvSpPr>
            <p:spPr bwMode="auto">
              <a:xfrm>
                <a:off x="6107" y="1193"/>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1" name="Freeform 66"/>
              <p:cNvSpPr>
                <a:spLocks/>
              </p:cNvSpPr>
              <p:nvPr/>
            </p:nvSpPr>
            <p:spPr bwMode="auto">
              <a:xfrm>
                <a:off x="5572" y="661"/>
                <a:ext cx="71" cy="71"/>
              </a:xfrm>
              <a:custGeom>
                <a:avLst/>
                <a:gdLst>
                  <a:gd name="T0" fmla="*/ 26 w 51"/>
                  <a:gd name="T1" fmla="*/ 0 h 51"/>
                  <a:gd name="T2" fmla="*/ 51 w 51"/>
                  <a:gd name="T3" fmla="*/ 25 h 51"/>
                  <a:gd name="T4" fmla="*/ 26 w 51"/>
                  <a:gd name="T5" fmla="*/ 51 h 51"/>
                  <a:gd name="T6" fmla="*/ 0 w 51"/>
                  <a:gd name="T7" fmla="*/ 26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40" y="0"/>
                      <a:pt x="51" y="11"/>
                      <a:pt x="51" y="25"/>
                    </a:cubicBezTo>
                    <a:cubicBezTo>
                      <a:pt x="51" y="39"/>
                      <a:pt x="40" y="51"/>
                      <a:pt x="26" y="51"/>
                    </a:cubicBezTo>
                    <a:cubicBezTo>
                      <a:pt x="12" y="51"/>
                      <a:pt x="1" y="40"/>
                      <a:pt x="0" y="26"/>
                    </a:cubicBezTo>
                    <a:cubicBezTo>
                      <a:pt x="0" y="12"/>
                      <a:pt x="1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2" name="Freeform 67"/>
              <p:cNvSpPr>
                <a:spLocks/>
              </p:cNvSpPr>
              <p:nvPr/>
            </p:nvSpPr>
            <p:spPr bwMode="auto">
              <a:xfrm>
                <a:off x="5358" y="1514"/>
                <a:ext cx="72" cy="71"/>
              </a:xfrm>
              <a:custGeom>
                <a:avLst/>
                <a:gdLst>
                  <a:gd name="T0" fmla="*/ 26 w 51"/>
                  <a:gd name="T1" fmla="*/ 0 h 51"/>
                  <a:gd name="T2" fmla="*/ 51 w 51"/>
                  <a:gd name="T3" fmla="*/ 26 h 51"/>
                  <a:gd name="T4" fmla="*/ 25 w 51"/>
                  <a:gd name="T5" fmla="*/ 51 h 51"/>
                  <a:gd name="T6" fmla="*/ 0 w 51"/>
                  <a:gd name="T7" fmla="*/ 25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39" y="0"/>
                      <a:pt x="51" y="12"/>
                      <a:pt x="51" y="26"/>
                    </a:cubicBezTo>
                    <a:cubicBezTo>
                      <a:pt x="51" y="39"/>
                      <a:pt x="39" y="51"/>
                      <a:pt x="25" y="51"/>
                    </a:cubicBezTo>
                    <a:cubicBezTo>
                      <a:pt x="12" y="51"/>
                      <a:pt x="0" y="39"/>
                      <a:pt x="0" y="25"/>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3" name="Oval 68"/>
              <p:cNvSpPr>
                <a:spLocks noChangeArrowheads="1"/>
              </p:cNvSpPr>
              <p:nvPr/>
            </p:nvSpPr>
            <p:spPr bwMode="auto">
              <a:xfrm>
                <a:off x="5252" y="1408"/>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4" name="Oval 69"/>
              <p:cNvSpPr>
                <a:spLocks noChangeArrowheads="1"/>
              </p:cNvSpPr>
              <p:nvPr/>
            </p:nvSpPr>
            <p:spPr bwMode="auto">
              <a:xfrm>
                <a:off x="6107" y="981"/>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5" name="Freeform 70"/>
              <p:cNvSpPr>
                <a:spLocks/>
              </p:cNvSpPr>
              <p:nvPr/>
            </p:nvSpPr>
            <p:spPr bwMode="auto">
              <a:xfrm>
                <a:off x="5787" y="661"/>
                <a:ext cx="68" cy="71"/>
              </a:xfrm>
              <a:custGeom>
                <a:avLst/>
                <a:gdLst>
                  <a:gd name="T0" fmla="*/ 49 w 49"/>
                  <a:gd name="T1" fmla="*/ 25 h 51"/>
                  <a:gd name="T2" fmla="*/ 25 w 49"/>
                  <a:gd name="T3" fmla="*/ 50 h 51"/>
                  <a:gd name="T4" fmla="*/ 0 w 49"/>
                  <a:gd name="T5" fmla="*/ 25 h 51"/>
                  <a:gd name="T6" fmla="*/ 25 w 49"/>
                  <a:gd name="T7" fmla="*/ 0 h 51"/>
                  <a:gd name="T8" fmla="*/ 49 w 49"/>
                  <a:gd name="T9" fmla="*/ 25 h 51"/>
                </a:gdLst>
                <a:ahLst/>
                <a:cxnLst>
                  <a:cxn ang="0">
                    <a:pos x="T0" y="T1"/>
                  </a:cxn>
                  <a:cxn ang="0">
                    <a:pos x="T2" y="T3"/>
                  </a:cxn>
                  <a:cxn ang="0">
                    <a:pos x="T4" y="T5"/>
                  </a:cxn>
                  <a:cxn ang="0">
                    <a:pos x="T6" y="T7"/>
                  </a:cxn>
                  <a:cxn ang="0">
                    <a:pos x="T8" y="T9"/>
                  </a:cxn>
                </a:cxnLst>
                <a:rect l="0" t="0" r="r" b="b"/>
                <a:pathLst>
                  <a:path w="49" h="51">
                    <a:moveTo>
                      <a:pt x="49" y="25"/>
                    </a:moveTo>
                    <a:cubicBezTo>
                      <a:pt x="49" y="39"/>
                      <a:pt x="38" y="50"/>
                      <a:pt x="25" y="50"/>
                    </a:cubicBezTo>
                    <a:cubicBezTo>
                      <a:pt x="11" y="51"/>
                      <a:pt x="0" y="39"/>
                      <a:pt x="0" y="25"/>
                    </a:cubicBezTo>
                    <a:cubicBezTo>
                      <a:pt x="0" y="11"/>
                      <a:pt x="11" y="0"/>
                      <a:pt x="25" y="0"/>
                    </a:cubicBezTo>
                    <a:cubicBezTo>
                      <a:pt x="39" y="1"/>
                      <a:pt x="49" y="12"/>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6" name="Freeform 71"/>
              <p:cNvSpPr>
                <a:spLocks/>
              </p:cNvSpPr>
              <p:nvPr/>
            </p:nvSpPr>
            <p:spPr bwMode="auto">
              <a:xfrm>
                <a:off x="5679" y="1621"/>
                <a:ext cx="70" cy="70"/>
              </a:xfrm>
              <a:custGeom>
                <a:avLst/>
                <a:gdLst>
                  <a:gd name="T0" fmla="*/ 25 w 50"/>
                  <a:gd name="T1" fmla="*/ 1 h 50"/>
                  <a:gd name="T2" fmla="*/ 50 w 50"/>
                  <a:gd name="T3" fmla="*/ 25 h 50"/>
                  <a:gd name="T4" fmla="*/ 25 w 50"/>
                  <a:gd name="T5" fmla="*/ 50 h 50"/>
                  <a:gd name="T6" fmla="*/ 0 w 50"/>
                  <a:gd name="T7" fmla="*/ 26 h 50"/>
                  <a:gd name="T8" fmla="*/ 25 w 50"/>
                  <a:gd name="T9" fmla="*/ 1 h 50"/>
                </a:gdLst>
                <a:ahLst/>
                <a:cxnLst>
                  <a:cxn ang="0">
                    <a:pos x="T0" y="T1"/>
                  </a:cxn>
                  <a:cxn ang="0">
                    <a:pos x="T2" y="T3"/>
                  </a:cxn>
                  <a:cxn ang="0">
                    <a:pos x="T4" y="T5"/>
                  </a:cxn>
                  <a:cxn ang="0">
                    <a:pos x="T6" y="T7"/>
                  </a:cxn>
                  <a:cxn ang="0">
                    <a:pos x="T8" y="T9"/>
                  </a:cxn>
                </a:cxnLst>
                <a:rect l="0" t="0" r="r" b="b"/>
                <a:pathLst>
                  <a:path w="50" h="50">
                    <a:moveTo>
                      <a:pt x="25" y="1"/>
                    </a:moveTo>
                    <a:cubicBezTo>
                      <a:pt x="39" y="0"/>
                      <a:pt x="50" y="12"/>
                      <a:pt x="50" y="25"/>
                    </a:cubicBezTo>
                    <a:cubicBezTo>
                      <a:pt x="50" y="39"/>
                      <a:pt x="39" y="50"/>
                      <a:pt x="25" y="50"/>
                    </a:cubicBezTo>
                    <a:cubicBezTo>
                      <a:pt x="12" y="50"/>
                      <a:pt x="0" y="39"/>
                      <a:pt x="0" y="26"/>
                    </a:cubicBezTo>
                    <a:cubicBezTo>
                      <a:pt x="0" y="12"/>
                      <a:pt x="11"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7" name="Freeform 72"/>
              <p:cNvSpPr>
                <a:spLocks/>
              </p:cNvSpPr>
              <p:nvPr/>
            </p:nvSpPr>
            <p:spPr bwMode="auto">
              <a:xfrm>
                <a:off x="5145" y="1089"/>
                <a:ext cx="70" cy="68"/>
              </a:xfrm>
              <a:custGeom>
                <a:avLst/>
                <a:gdLst>
                  <a:gd name="T0" fmla="*/ 25 w 50"/>
                  <a:gd name="T1" fmla="*/ 0 h 49"/>
                  <a:gd name="T2" fmla="*/ 50 w 50"/>
                  <a:gd name="T3" fmla="*/ 24 h 49"/>
                  <a:gd name="T4" fmla="*/ 25 w 50"/>
                  <a:gd name="T5" fmla="*/ 49 h 49"/>
                  <a:gd name="T6" fmla="*/ 0 w 50"/>
                  <a:gd name="T7" fmla="*/ 25 h 49"/>
                  <a:gd name="T8" fmla="*/ 25 w 50"/>
                  <a:gd name="T9" fmla="*/ 0 h 49"/>
                </a:gdLst>
                <a:ahLst/>
                <a:cxnLst>
                  <a:cxn ang="0">
                    <a:pos x="T0" y="T1"/>
                  </a:cxn>
                  <a:cxn ang="0">
                    <a:pos x="T2" y="T3"/>
                  </a:cxn>
                  <a:cxn ang="0">
                    <a:pos x="T4" y="T5"/>
                  </a:cxn>
                  <a:cxn ang="0">
                    <a:pos x="T6" y="T7"/>
                  </a:cxn>
                  <a:cxn ang="0">
                    <a:pos x="T8" y="T9"/>
                  </a:cxn>
                </a:cxnLst>
                <a:rect l="0" t="0" r="r" b="b"/>
                <a:pathLst>
                  <a:path w="50" h="49">
                    <a:moveTo>
                      <a:pt x="25" y="0"/>
                    </a:moveTo>
                    <a:cubicBezTo>
                      <a:pt x="39" y="0"/>
                      <a:pt x="50" y="11"/>
                      <a:pt x="50" y="24"/>
                    </a:cubicBezTo>
                    <a:cubicBezTo>
                      <a:pt x="50" y="38"/>
                      <a:pt x="39" y="49"/>
                      <a:pt x="25" y="49"/>
                    </a:cubicBezTo>
                    <a:cubicBezTo>
                      <a:pt x="12" y="49"/>
                      <a:pt x="1" y="38"/>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8" name="Freeform 73"/>
              <p:cNvSpPr>
                <a:spLocks/>
              </p:cNvSpPr>
              <p:nvPr/>
            </p:nvSpPr>
            <p:spPr bwMode="auto">
              <a:xfrm>
                <a:off x="5145" y="1195"/>
                <a:ext cx="70" cy="69"/>
              </a:xfrm>
              <a:custGeom>
                <a:avLst/>
                <a:gdLst>
                  <a:gd name="T0" fmla="*/ 50 w 50"/>
                  <a:gd name="T1" fmla="*/ 25 h 50"/>
                  <a:gd name="T2" fmla="*/ 25 w 50"/>
                  <a:gd name="T3" fmla="*/ 49 h 50"/>
                  <a:gd name="T4" fmla="*/ 0 w 50"/>
                  <a:gd name="T5" fmla="*/ 25 h 50"/>
                  <a:gd name="T6" fmla="*/ 25 w 50"/>
                  <a:gd name="T7" fmla="*/ 0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49"/>
                    </a:cubicBezTo>
                    <a:cubicBezTo>
                      <a:pt x="11" y="49"/>
                      <a:pt x="0" y="38"/>
                      <a:pt x="0" y="25"/>
                    </a:cubicBezTo>
                    <a:cubicBezTo>
                      <a:pt x="0" y="11"/>
                      <a:pt x="12" y="0"/>
                      <a:pt x="25" y="0"/>
                    </a:cubicBezTo>
                    <a:cubicBezTo>
                      <a:pt x="39" y="0"/>
                      <a:pt x="50" y="11"/>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9" name="Freeform 74"/>
              <p:cNvSpPr>
                <a:spLocks/>
              </p:cNvSpPr>
              <p:nvPr/>
            </p:nvSpPr>
            <p:spPr bwMode="auto">
              <a:xfrm>
                <a:off x="6108" y="1302"/>
                <a:ext cx="69" cy="68"/>
              </a:xfrm>
              <a:custGeom>
                <a:avLst/>
                <a:gdLst>
                  <a:gd name="T0" fmla="*/ 49 w 49"/>
                  <a:gd name="T1" fmla="*/ 24 h 49"/>
                  <a:gd name="T2" fmla="*/ 24 w 49"/>
                  <a:gd name="T3" fmla="*/ 49 h 49"/>
                  <a:gd name="T4" fmla="*/ 0 w 49"/>
                  <a:gd name="T5" fmla="*/ 25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4" y="49"/>
                    </a:cubicBezTo>
                    <a:cubicBezTo>
                      <a:pt x="11" y="49"/>
                      <a:pt x="0" y="39"/>
                      <a:pt x="0" y="25"/>
                    </a:cubicBezTo>
                    <a:cubicBezTo>
                      <a:pt x="0" y="11"/>
                      <a:pt x="10" y="0"/>
                      <a:pt x="24" y="0"/>
                    </a:cubicBezTo>
                    <a:cubicBezTo>
                      <a:pt x="37"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0" name="Freeform 75"/>
              <p:cNvSpPr>
                <a:spLocks/>
              </p:cNvSpPr>
              <p:nvPr/>
            </p:nvSpPr>
            <p:spPr bwMode="auto">
              <a:xfrm>
                <a:off x="5466" y="661"/>
                <a:ext cx="70" cy="69"/>
              </a:xfrm>
              <a:custGeom>
                <a:avLst/>
                <a:gdLst>
                  <a:gd name="T0" fmla="*/ 50 w 50"/>
                  <a:gd name="T1" fmla="*/ 25 h 50"/>
                  <a:gd name="T2" fmla="*/ 25 w 50"/>
                  <a:gd name="T3" fmla="*/ 50 h 50"/>
                  <a:gd name="T4" fmla="*/ 0 w 50"/>
                  <a:gd name="T5" fmla="*/ 26 h 50"/>
                  <a:gd name="T6" fmla="*/ 25 w 50"/>
                  <a:gd name="T7" fmla="*/ 1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50"/>
                    </a:cubicBezTo>
                    <a:cubicBezTo>
                      <a:pt x="11" y="50"/>
                      <a:pt x="0" y="39"/>
                      <a:pt x="0" y="26"/>
                    </a:cubicBezTo>
                    <a:cubicBezTo>
                      <a:pt x="0" y="12"/>
                      <a:pt x="11" y="1"/>
                      <a:pt x="25" y="1"/>
                    </a:cubicBezTo>
                    <a:cubicBezTo>
                      <a:pt x="38" y="0"/>
                      <a:pt x="50" y="12"/>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1" name="Freeform 76"/>
              <p:cNvSpPr>
                <a:spLocks/>
              </p:cNvSpPr>
              <p:nvPr/>
            </p:nvSpPr>
            <p:spPr bwMode="auto">
              <a:xfrm>
                <a:off x="5573" y="1623"/>
                <a:ext cx="70" cy="68"/>
              </a:xfrm>
              <a:custGeom>
                <a:avLst/>
                <a:gdLst>
                  <a:gd name="T0" fmla="*/ 50 w 50"/>
                  <a:gd name="T1" fmla="*/ 24 h 49"/>
                  <a:gd name="T2" fmla="*/ 25 w 50"/>
                  <a:gd name="T3" fmla="*/ 49 h 49"/>
                  <a:gd name="T4" fmla="*/ 0 w 50"/>
                  <a:gd name="T5" fmla="*/ 24 h 49"/>
                  <a:gd name="T6" fmla="*/ 25 w 50"/>
                  <a:gd name="T7" fmla="*/ 0 h 49"/>
                  <a:gd name="T8" fmla="*/ 50 w 50"/>
                  <a:gd name="T9" fmla="*/ 24 h 49"/>
                </a:gdLst>
                <a:ahLst/>
                <a:cxnLst>
                  <a:cxn ang="0">
                    <a:pos x="T0" y="T1"/>
                  </a:cxn>
                  <a:cxn ang="0">
                    <a:pos x="T2" y="T3"/>
                  </a:cxn>
                  <a:cxn ang="0">
                    <a:pos x="T4" y="T5"/>
                  </a:cxn>
                  <a:cxn ang="0">
                    <a:pos x="T6" y="T7"/>
                  </a:cxn>
                  <a:cxn ang="0">
                    <a:pos x="T8" y="T9"/>
                  </a:cxn>
                </a:cxnLst>
                <a:rect l="0" t="0" r="r" b="b"/>
                <a:pathLst>
                  <a:path w="50" h="49">
                    <a:moveTo>
                      <a:pt x="50" y="24"/>
                    </a:moveTo>
                    <a:cubicBezTo>
                      <a:pt x="50" y="38"/>
                      <a:pt x="39" y="49"/>
                      <a:pt x="25" y="49"/>
                    </a:cubicBezTo>
                    <a:cubicBezTo>
                      <a:pt x="11" y="49"/>
                      <a:pt x="0" y="38"/>
                      <a:pt x="0" y="24"/>
                    </a:cubicBezTo>
                    <a:cubicBezTo>
                      <a:pt x="0" y="11"/>
                      <a:pt x="11" y="0"/>
                      <a:pt x="25" y="0"/>
                    </a:cubicBezTo>
                    <a:cubicBezTo>
                      <a:pt x="38" y="0"/>
                      <a:pt x="49"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2" name="Freeform 77"/>
              <p:cNvSpPr>
                <a:spLocks/>
              </p:cNvSpPr>
              <p:nvPr/>
            </p:nvSpPr>
            <p:spPr bwMode="auto">
              <a:xfrm>
                <a:off x="6001" y="768"/>
                <a:ext cx="68" cy="68"/>
              </a:xfrm>
              <a:custGeom>
                <a:avLst/>
                <a:gdLst>
                  <a:gd name="T0" fmla="*/ 25 w 49"/>
                  <a:gd name="T1" fmla="*/ 0 h 49"/>
                  <a:gd name="T2" fmla="*/ 49 w 49"/>
                  <a:gd name="T3" fmla="*/ 25 h 49"/>
                  <a:gd name="T4" fmla="*/ 25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9" y="0"/>
                      <a:pt x="49" y="11"/>
                      <a:pt x="49" y="25"/>
                    </a:cubicBezTo>
                    <a:cubicBezTo>
                      <a:pt x="49" y="38"/>
                      <a:pt x="38" y="49"/>
                      <a:pt x="25" y="49"/>
                    </a:cubicBezTo>
                    <a:cubicBezTo>
                      <a:pt x="11" y="49"/>
                      <a:pt x="0" y="38"/>
                      <a:pt x="0" y="24"/>
                    </a:cubicBezTo>
                    <a:cubicBezTo>
                      <a:pt x="1"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3" name="Freeform 78"/>
              <p:cNvSpPr>
                <a:spLocks/>
              </p:cNvSpPr>
              <p:nvPr/>
            </p:nvSpPr>
            <p:spPr bwMode="auto">
              <a:xfrm>
                <a:off x="5787" y="1623"/>
                <a:ext cx="68" cy="68"/>
              </a:xfrm>
              <a:custGeom>
                <a:avLst/>
                <a:gdLst>
                  <a:gd name="T0" fmla="*/ 25 w 49"/>
                  <a:gd name="T1" fmla="*/ 49 h 49"/>
                  <a:gd name="T2" fmla="*/ 0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1" y="49"/>
                      <a:pt x="0" y="38"/>
                      <a:pt x="0" y="25"/>
                    </a:cubicBezTo>
                    <a:cubicBezTo>
                      <a:pt x="0" y="11"/>
                      <a:pt x="11" y="0"/>
                      <a:pt x="25" y="0"/>
                    </a:cubicBezTo>
                    <a:cubicBezTo>
                      <a:pt x="38" y="0"/>
                      <a:pt x="49" y="11"/>
                      <a:pt x="49" y="24"/>
                    </a:cubicBezTo>
                    <a:cubicBezTo>
                      <a:pt x="49" y="37"/>
                      <a:pt x="38" y="49"/>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4" name="Freeform 79"/>
              <p:cNvSpPr>
                <a:spLocks/>
              </p:cNvSpPr>
              <p:nvPr/>
            </p:nvSpPr>
            <p:spPr bwMode="auto">
              <a:xfrm>
                <a:off x="5146" y="983"/>
                <a:ext cx="69" cy="68"/>
              </a:xfrm>
              <a:custGeom>
                <a:avLst/>
                <a:gdLst>
                  <a:gd name="T0" fmla="*/ 24 w 49"/>
                  <a:gd name="T1" fmla="*/ 0 h 49"/>
                  <a:gd name="T2" fmla="*/ 48 w 49"/>
                  <a:gd name="T3" fmla="*/ 24 h 49"/>
                  <a:gd name="T4" fmla="*/ 25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9" y="11"/>
                      <a:pt x="48" y="24"/>
                    </a:cubicBezTo>
                    <a:cubicBezTo>
                      <a:pt x="48" y="37"/>
                      <a:pt x="38" y="48"/>
                      <a:pt x="25" y="48"/>
                    </a:cubicBezTo>
                    <a:cubicBezTo>
                      <a:pt x="11" y="49"/>
                      <a:pt x="0" y="38"/>
                      <a:pt x="0" y="24"/>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5" name="Oval 80"/>
              <p:cNvSpPr>
                <a:spLocks noChangeArrowheads="1"/>
              </p:cNvSpPr>
              <p:nvPr/>
            </p:nvSpPr>
            <p:spPr bwMode="auto">
              <a:xfrm>
                <a:off x="5146" y="1303"/>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6" name="Freeform 81"/>
              <p:cNvSpPr>
                <a:spLocks/>
              </p:cNvSpPr>
              <p:nvPr/>
            </p:nvSpPr>
            <p:spPr bwMode="auto">
              <a:xfrm>
                <a:off x="5467" y="1623"/>
                <a:ext cx="67" cy="68"/>
              </a:xfrm>
              <a:custGeom>
                <a:avLst/>
                <a:gdLst>
                  <a:gd name="T0" fmla="*/ 24 w 48"/>
                  <a:gd name="T1" fmla="*/ 0 h 49"/>
                  <a:gd name="T2" fmla="*/ 48 w 48"/>
                  <a:gd name="T3" fmla="*/ 24 h 49"/>
                  <a:gd name="T4" fmla="*/ 24 w 48"/>
                  <a:gd name="T5" fmla="*/ 49 h 49"/>
                  <a:gd name="T6" fmla="*/ 0 w 48"/>
                  <a:gd name="T7" fmla="*/ 24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9"/>
                    </a:cubicBezTo>
                    <a:cubicBezTo>
                      <a:pt x="10" y="49"/>
                      <a:pt x="0" y="38"/>
                      <a:pt x="0" y="24"/>
                    </a:cubicBezTo>
                    <a:cubicBezTo>
                      <a:pt x="0" y="11"/>
                      <a:pt x="10"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7" name="Freeform 82"/>
              <p:cNvSpPr>
                <a:spLocks/>
              </p:cNvSpPr>
              <p:nvPr/>
            </p:nvSpPr>
            <p:spPr bwMode="auto">
              <a:xfrm>
                <a:off x="6002" y="1517"/>
                <a:ext cx="67" cy="67"/>
              </a:xfrm>
              <a:custGeom>
                <a:avLst/>
                <a:gdLst>
                  <a:gd name="T0" fmla="*/ 24 w 48"/>
                  <a:gd name="T1" fmla="*/ 0 h 48"/>
                  <a:gd name="T2" fmla="*/ 48 w 48"/>
                  <a:gd name="T3" fmla="*/ 23 h 48"/>
                  <a:gd name="T4" fmla="*/ 24 w 48"/>
                  <a:gd name="T5" fmla="*/ 48 h 48"/>
                  <a:gd name="T6" fmla="*/ 0 w 48"/>
                  <a:gd name="T7" fmla="*/ 24 h 48"/>
                  <a:gd name="T8" fmla="*/ 24 w 48"/>
                  <a:gd name="T9" fmla="*/ 0 h 48"/>
                </a:gdLst>
                <a:ahLst/>
                <a:cxnLst>
                  <a:cxn ang="0">
                    <a:pos x="T0" y="T1"/>
                  </a:cxn>
                  <a:cxn ang="0">
                    <a:pos x="T2" y="T3"/>
                  </a:cxn>
                  <a:cxn ang="0">
                    <a:pos x="T4" y="T5"/>
                  </a:cxn>
                  <a:cxn ang="0">
                    <a:pos x="T6" y="T7"/>
                  </a:cxn>
                  <a:cxn ang="0">
                    <a:pos x="T8" y="T9"/>
                  </a:cxn>
                </a:cxnLst>
                <a:rect l="0" t="0" r="r" b="b"/>
                <a:pathLst>
                  <a:path w="48" h="48">
                    <a:moveTo>
                      <a:pt x="24" y="0"/>
                    </a:moveTo>
                    <a:cubicBezTo>
                      <a:pt x="37" y="0"/>
                      <a:pt x="48" y="10"/>
                      <a:pt x="48" y="23"/>
                    </a:cubicBezTo>
                    <a:cubicBezTo>
                      <a:pt x="48" y="37"/>
                      <a:pt x="37" y="48"/>
                      <a:pt x="24" y="48"/>
                    </a:cubicBezTo>
                    <a:cubicBezTo>
                      <a:pt x="11" y="48"/>
                      <a:pt x="0" y="37"/>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8" name="Freeform 83"/>
              <p:cNvSpPr>
                <a:spLocks/>
              </p:cNvSpPr>
              <p:nvPr/>
            </p:nvSpPr>
            <p:spPr bwMode="auto">
              <a:xfrm>
                <a:off x="5895" y="662"/>
                <a:ext cx="67" cy="68"/>
              </a:xfrm>
              <a:custGeom>
                <a:avLst/>
                <a:gdLst>
                  <a:gd name="T0" fmla="*/ 24 w 48"/>
                  <a:gd name="T1" fmla="*/ 0 h 49"/>
                  <a:gd name="T2" fmla="*/ 48 w 48"/>
                  <a:gd name="T3" fmla="*/ 24 h 49"/>
                  <a:gd name="T4" fmla="*/ 24 w 48"/>
                  <a:gd name="T5" fmla="*/ 48 h 49"/>
                  <a:gd name="T6" fmla="*/ 0 w 48"/>
                  <a:gd name="T7" fmla="*/ 25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8"/>
                    </a:cubicBezTo>
                    <a:cubicBezTo>
                      <a:pt x="11" y="48"/>
                      <a:pt x="0" y="37"/>
                      <a:pt x="0" y="25"/>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9" name="Freeform 84"/>
              <p:cNvSpPr>
                <a:spLocks/>
              </p:cNvSpPr>
              <p:nvPr/>
            </p:nvSpPr>
            <p:spPr bwMode="auto">
              <a:xfrm>
                <a:off x="5254" y="769"/>
                <a:ext cx="67" cy="67"/>
              </a:xfrm>
              <a:custGeom>
                <a:avLst/>
                <a:gdLst>
                  <a:gd name="T0" fmla="*/ 24 w 48"/>
                  <a:gd name="T1" fmla="*/ 48 h 48"/>
                  <a:gd name="T2" fmla="*/ 0 w 48"/>
                  <a:gd name="T3" fmla="*/ 23 h 48"/>
                  <a:gd name="T4" fmla="*/ 24 w 48"/>
                  <a:gd name="T5" fmla="*/ 0 h 48"/>
                  <a:gd name="T6" fmla="*/ 48 w 48"/>
                  <a:gd name="T7" fmla="*/ 24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0" y="48"/>
                      <a:pt x="0" y="37"/>
                      <a:pt x="0" y="23"/>
                    </a:cubicBezTo>
                    <a:cubicBezTo>
                      <a:pt x="0" y="10"/>
                      <a:pt x="11" y="0"/>
                      <a:pt x="24" y="0"/>
                    </a:cubicBezTo>
                    <a:cubicBezTo>
                      <a:pt x="37" y="0"/>
                      <a:pt x="48" y="11"/>
                      <a:pt x="48" y="24"/>
                    </a:cubicBezTo>
                    <a:cubicBezTo>
                      <a:pt x="48" y="37"/>
                      <a:pt x="37"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0" name="Freeform 85"/>
              <p:cNvSpPr>
                <a:spLocks/>
              </p:cNvSpPr>
              <p:nvPr/>
            </p:nvSpPr>
            <p:spPr bwMode="auto">
              <a:xfrm>
                <a:off x="6108" y="877"/>
                <a:ext cx="67" cy="67"/>
              </a:xfrm>
              <a:custGeom>
                <a:avLst/>
                <a:gdLst>
                  <a:gd name="T0" fmla="*/ 24 w 48"/>
                  <a:gd name="T1" fmla="*/ 48 h 48"/>
                  <a:gd name="T2" fmla="*/ 0 w 48"/>
                  <a:gd name="T3" fmla="*/ 24 h 48"/>
                  <a:gd name="T4" fmla="*/ 24 w 48"/>
                  <a:gd name="T5" fmla="*/ 0 h 48"/>
                  <a:gd name="T6" fmla="*/ 48 w 48"/>
                  <a:gd name="T7" fmla="*/ 23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1" y="48"/>
                      <a:pt x="0" y="37"/>
                      <a:pt x="0" y="24"/>
                    </a:cubicBezTo>
                    <a:cubicBezTo>
                      <a:pt x="0" y="10"/>
                      <a:pt x="11" y="0"/>
                      <a:pt x="24" y="0"/>
                    </a:cubicBezTo>
                    <a:cubicBezTo>
                      <a:pt x="37" y="0"/>
                      <a:pt x="48" y="10"/>
                      <a:pt x="48" y="23"/>
                    </a:cubicBezTo>
                    <a:cubicBezTo>
                      <a:pt x="48" y="37"/>
                      <a:pt x="38"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1" name="Oval 86"/>
              <p:cNvSpPr>
                <a:spLocks noChangeArrowheads="1"/>
              </p:cNvSpPr>
              <p:nvPr/>
            </p:nvSpPr>
            <p:spPr bwMode="auto">
              <a:xfrm>
                <a:off x="6110" y="1411"/>
                <a:ext cx="65" cy="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2" name="Freeform 87"/>
              <p:cNvSpPr>
                <a:spLocks/>
              </p:cNvSpPr>
              <p:nvPr/>
            </p:nvSpPr>
            <p:spPr bwMode="auto">
              <a:xfrm>
                <a:off x="5361" y="663"/>
                <a:ext cx="66" cy="66"/>
              </a:xfrm>
              <a:custGeom>
                <a:avLst/>
                <a:gdLst>
                  <a:gd name="T0" fmla="*/ 24 w 47"/>
                  <a:gd name="T1" fmla="*/ 0 h 47"/>
                  <a:gd name="T2" fmla="*/ 47 w 47"/>
                  <a:gd name="T3" fmla="*/ 23 h 47"/>
                  <a:gd name="T4" fmla="*/ 23 w 47"/>
                  <a:gd name="T5" fmla="*/ 47 h 47"/>
                  <a:gd name="T6" fmla="*/ 0 w 47"/>
                  <a:gd name="T7" fmla="*/ 23 h 47"/>
                  <a:gd name="T8" fmla="*/ 24 w 47"/>
                  <a:gd name="T9" fmla="*/ 0 h 47"/>
                </a:gdLst>
                <a:ahLst/>
                <a:cxnLst>
                  <a:cxn ang="0">
                    <a:pos x="T0" y="T1"/>
                  </a:cxn>
                  <a:cxn ang="0">
                    <a:pos x="T2" y="T3"/>
                  </a:cxn>
                  <a:cxn ang="0">
                    <a:pos x="T4" y="T5"/>
                  </a:cxn>
                  <a:cxn ang="0">
                    <a:pos x="T6" y="T7"/>
                  </a:cxn>
                  <a:cxn ang="0">
                    <a:pos x="T8" y="T9"/>
                  </a:cxn>
                </a:cxnLst>
                <a:rect l="0" t="0" r="r" b="b"/>
                <a:pathLst>
                  <a:path w="47" h="47">
                    <a:moveTo>
                      <a:pt x="24" y="0"/>
                    </a:moveTo>
                    <a:cubicBezTo>
                      <a:pt x="37" y="0"/>
                      <a:pt x="47" y="10"/>
                      <a:pt x="47" y="23"/>
                    </a:cubicBezTo>
                    <a:cubicBezTo>
                      <a:pt x="47" y="36"/>
                      <a:pt x="36" y="47"/>
                      <a:pt x="23" y="47"/>
                    </a:cubicBezTo>
                    <a:cubicBezTo>
                      <a:pt x="10" y="47"/>
                      <a:pt x="0" y="36"/>
                      <a:pt x="0" y="23"/>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3" name="Freeform 88"/>
              <p:cNvSpPr>
                <a:spLocks/>
              </p:cNvSpPr>
              <p:nvPr/>
            </p:nvSpPr>
            <p:spPr bwMode="auto">
              <a:xfrm>
                <a:off x="5254" y="1517"/>
                <a:ext cx="67" cy="65"/>
              </a:xfrm>
              <a:custGeom>
                <a:avLst/>
                <a:gdLst>
                  <a:gd name="T0" fmla="*/ 24 w 48"/>
                  <a:gd name="T1" fmla="*/ 47 h 47"/>
                  <a:gd name="T2" fmla="*/ 1 w 48"/>
                  <a:gd name="T3" fmla="*/ 23 h 47"/>
                  <a:gd name="T4" fmla="*/ 24 w 48"/>
                  <a:gd name="T5" fmla="*/ 0 h 47"/>
                  <a:gd name="T6" fmla="*/ 48 w 48"/>
                  <a:gd name="T7" fmla="*/ 23 h 47"/>
                  <a:gd name="T8" fmla="*/ 24 w 48"/>
                  <a:gd name="T9" fmla="*/ 47 h 47"/>
                </a:gdLst>
                <a:ahLst/>
                <a:cxnLst>
                  <a:cxn ang="0">
                    <a:pos x="T0" y="T1"/>
                  </a:cxn>
                  <a:cxn ang="0">
                    <a:pos x="T2" y="T3"/>
                  </a:cxn>
                  <a:cxn ang="0">
                    <a:pos x="T4" y="T5"/>
                  </a:cxn>
                  <a:cxn ang="0">
                    <a:pos x="T6" y="T7"/>
                  </a:cxn>
                  <a:cxn ang="0">
                    <a:pos x="T8" y="T9"/>
                  </a:cxn>
                </a:cxnLst>
                <a:rect l="0" t="0" r="r" b="b"/>
                <a:pathLst>
                  <a:path w="48" h="47">
                    <a:moveTo>
                      <a:pt x="24" y="47"/>
                    </a:moveTo>
                    <a:cubicBezTo>
                      <a:pt x="11" y="47"/>
                      <a:pt x="0" y="36"/>
                      <a:pt x="1" y="23"/>
                    </a:cubicBezTo>
                    <a:cubicBezTo>
                      <a:pt x="1" y="10"/>
                      <a:pt x="11" y="0"/>
                      <a:pt x="24" y="0"/>
                    </a:cubicBezTo>
                    <a:cubicBezTo>
                      <a:pt x="37" y="0"/>
                      <a:pt x="48" y="10"/>
                      <a:pt x="48" y="23"/>
                    </a:cubicBezTo>
                    <a:cubicBezTo>
                      <a:pt x="48" y="37"/>
                      <a:pt x="37" y="47"/>
                      <a:pt x="2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4" name="Freeform 89"/>
              <p:cNvSpPr>
                <a:spLocks/>
              </p:cNvSpPr>
              <p:nvPr/>
            </p:nvSpPr>
            <p:spPr bwMode="auto">
              <a:xfrm>
                <a:off x="5147" y="877"/>
                <a:ext cx="66" cy="65"/>
              </a:xfrm>
              <a:custGeom>
                <a:avLst/>
                <a:gdLst>
                  <a:gd name="T0" fmla="*/ 23 w 47"/>
                  <a:gd name="T1" fmla="*/ 0 h 47"/>
                  <a:gd name="T2" fmla="*/ 46 w 47"/>
                  <a:gd name="T3" fmla="*/ 24 h 47"/>
                  <a:gd name="T4" fmla="*/ 23 w 47"/>
                  <a:gd name="T5" fmla="*/ 47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1"/>
                      <a:pt x="46" y="24"/>
                    </a:cubicBezTo>
                    <a:cubicBezTo>
                      <a:pt x="47" y="36"/>
                      <a:pt x="36" y="47"/>
                      <a:pt x="23" y="47"/>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5" name="Freeform 90"/>
              <p:cNvSpPr>
                <a:spLocks/>
              </p:cNvSpPr>
              <p:nvPr/>
            </p:nvSpPr>
            <p:spPr bwMode="auto">
              <a:xfrm>
                <a:off x="5896" y="1624"/>
                <a:ext cx="64" cy="66"/>
              </a:xfrm>
              <a:custGeom>
                <a:avLst/>
                <a:gdLst>
                  <a:gd name="T0" fmla="*/ 23 w 46"/>
                  <a:gd name="T1" fmla="*/ 47 h 47"/>
                  <a:gd name="T2" fmla="*/ 0 w 46"/>
                  <a:gd name="T3" fmla="*/ 23 h 47"/>
                  <a:gd name="T4" fmla="*/ 23 w 46"/>
                  <a:gd name="T5" fmla="*/ 0 h 47"/>
                  <a:gd name="T6" fmla="*/ 46 w 46"/>
                  <a:gd name="T7" fmla="*/ 24 h 47"/>
                  <a:gd name="T8" fmla="*/ 23 w 46"/>
                  <a:gd name="T9" fmla="*/ 47 h 47"/>
                </a:gdLst>
                <a:ahLst/>
                <a:cxnLst>
                  <a:cxn ang="0">
                    <a:pos x="T0" y="T1"/>
                  </a:cxn>
                  <a:cxn ang="0">
                    <a:pos x="T2" y="T3"/>
                  </a:cxn>
                  <a:cxn ang="0">
                    <a:pos x="T4" y="T5"/>
                  </a:cxn>
                  <a:cxn ang="0">
                    <a:pos x="T6" y="T7"/>
                  </a:cxn>
                  <a:cxn ang="0">
                    <a:pos x="T8" y="T9"/>
                  </a:cxn>
                </a:cxnLst>
                <a:rect l="0" t="0" r="r" b="b"/>
                <a:pathLst>
                  <a:path w="46" h="47">
                    <a:moveTo>
                      <a:pt x="23" y="47"/>
                    </a:moveTo>
                    <a:cubicBezTo>
                      <a:pt x="10" y="47"/>
                      <a:pt x="0" y="36"/>
                      <a:pt x="0" y="23"/>
                    </a:cubicBezTo>
                    <a:cubicBezTo>
                      <a:pt x="0" y="11"/>
                      <a:pt x="10" y="0"/>
                      <a:pt x="23" y="0"/>
                    </a:cubicBezTo>
                    <a:cubicBezTo>
                      <a:pt x="36" y="0"/>
                      <a:pt x="46" y="11"/>
                      <a:pt x="46"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6" name="Freeform 91"/>
              <p:cNvSpPr>
                <a:spLocks/>
              </p:cNvSpPr>
              <p:nvPr/>
            </p:nvSpPr>
            <p:spPr bwMode="auto">
              <a:xfrm>
                <a:off x="5147" y="1411"/>
                <a:ext cx="65" cy="64"/>
              </a:xfrm>
              <a:custGeom>
                <a:avLst/>
                <a:gdLst>
                  <a:gd name="T0" fmla="*/ 23 w 46"/>
                  <a:gd name="T1" fmla="*/ 0 h 46"/>
                  <a:gd name="T2" fmla="*/ 46 w 46"/>
                  <a:gd name="T3" fmla="*/ 23 h 46"/>
                  <a:gd name="T4" fmla="*/ 23 w 46"/>
                  <a:gd name="T5" fmla="*/ 46 h 46"/>
                  <a:gd name="T6" fmla="*/ 0 w 46"/>
                  <a:gd name="T7" fmla="*/ 23 h 46"/>
                  <a:gd name="T8" fmla="*/ 23 w 46"/>
                  <a:gd name="T9" fmla="*/ 0 h 46"/>
                </a:gdLst>
                <a:ahLst/>
                <a:cxnLst>
                  <a:cxn ang="0">
                    <a:pos x="T0" y="T1"/>
                  </a:cxn>
                  <a:cxn ang="0">
                    <a:pos x="T2" y="T3"/>
                  </a:cxn>
                  <a:cxn ang="0">
                    <a:pos x="T4" y="T5"/>
                  </a:cxn>
                  <a:cxn ang="0">
                    <a:pos x="T6" y="T7"/>
                  </a:cxn>
                  <a:cxn ang="0">
                    <a:pos x="T8" y="T9"/>
                  </a:cxn>
                </a:cxnLst>
                <a:rect l="0" t="0" r="r" b="b"/>
                <a:pathLst>
                  <a:path w="46" h="46">
                    <a:moveTo>
                      <a:pt x="23" y="0"/>
                    </a:moveTo>
                    <a:cubicBezTo>
                      <a:pt x="36" y="0"/>
                      <a:pt x="46" y="11"/>
                      <a:pt x="46" y="23"/>
                    </a:cubicBezTo>
                    <a:cubicBezTo>
                      <a:pt x="46" y="36"/>
                      <a:pt x="35" y="46"/>
                      <a:pt x="23" y="46"/>
                    </a:cubicBezTo>
                    <a:cubicBezTo>
                      <a:pt x="10" y="46"/>
                      <a:pt x="0" y="35"/>
                      <a:pt x="0" y="23"/>
                    </a:cubicBezTo>
                    <a:cubicBezTo>
                      <a:pt x="0"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7" name="Freeform 92"/>
              <p:cNvSpPr>
                <a:spLocks/>
              </p:cNvSpPr>
              <p:nvPr/>
            </p:nvSpPr>
            <p:spPr bwMode="auto">
              <a:xfrm>
                <a:off x="5361" y="1624"/>
                <a:ext cx="64" cy="66"/>
              </a:xfrm>
              <a:custGeom>
                <a:avLst/>
                <a:gdLst>
                  <a:gd name="T0" fmla="*/ 46 w 46"/>
                  <a:gd name="T1" fmla="*/ 24 h 47"/>
                  <a:gd name="T2" fmla="*/ 24 w 46"/>
                  <a:gd name="T3" fmla="*/ 47 h 47"/>
                  <a:gd name="T4" fmla="*/ 0 w 46"/>
                  <a:gd name="T5" fmla="*/ 23 h 47"/>
                  <a:gd name="T6" fmla="*/ 24 w 46"/>
                  <a:gd name="T7" fmla="*/ 1 h 47"/>
                  <a:gd name="T8" fmla="*/ 46 w 46"/>
                  <a:gd name="T9" fmla="*/ 24 h 47"/>
                </a:gdLst>
                <a:ahLst/>
                <a:cxnLst>
                  <a:cxn ang="0">
                    <a:pos x="T0" y="T1"/>
                  </a:cxn>
                  <a:cxn ang="0">
                    <a:pos x="T2" y="T3"/>
                  </a:cxn>
                  <a:cxn ang="0">
                    <a:pos x="T4" y="T5"/>
                  </a:cxn>
                  <a:cxn ang="0">
                    <a:pos x="T6" y="T7"/>
                  </a:cxn>
                  <a:cxn ang="0">
                    <a:pos x="T8" y="T9"/>
                  </a:cxn>
                </a:cxnLst>
                <a:rect l="0" t="0" r="r" b="b"/>
                <a:pathLst>
                  <a:path w="46" h="47">
                    <a:moveTo>
                      <a:pt x="46" y="24"/>
                    </a:moveTo>
                    <a:cubicBezTo>
                      <a:pt x="46" y="36"/>
                      <a:pt x="36" y="46"/>
                      <a:pt x="24" y="47"/>
                    </a:cubicBezTo>
                    <a:cubicBezTo>
                      <a:pt x="11" y="47"/>
                      <a:pt x="0" y="36"/>
                      <a:pt x="0" y="23"/>
                    </a:cubicBezTo>
                    <a:cubicBezTo>
                      <a:pt x="1" y="10"/>
                      <a:pt x="11" y="0"/>
                      <a:pt x="24" y="1"/>
                    </a:cubicBezTo>
                    <a:cubicBezTo>
                      <a:pt x="36" y="1"/>
                      <a:pt x="46" y="11"/>
                      <a:pt x="4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8" name="Freeform 93"/>
              <p:cNvSpPr>
                <a:spLocks/>
              </p:cNvSpPr>
              <p:nvPr/>
            </p:nvSpPr>
            <p:spPr bwMode="auto">
              <a:xfrm>
                <a:off x="5682" y="558"/>
                <a:ext cx="64" cy="64"/>
              </a:xfrm>
              <a:custGeom>
                <a:avLst/>
                <a:gdLst>
                  <a:gd name="T0" fmla="*/ 23 w 46"/>
                  <a:gd name="T1" fmla="*/ 46 h 46"/>
                  <a:gd name="T2" fmla="*/ 0 w 46"/>
                  <a:gd name="T3" fmla="*/ 23 h 46"/>
                  <a:gd name="T4" fmla="*/ 23 w 46"/>
                  <a:gd name="T5" fmla="*/ 0 h 46"/>
                  <a:gd name="T6" fmla="*/ 46 w 46"/>
                  <a:gd name="T7" fmla="*/ 23 h 46"/>
                  <a:gd name="T8" fmla="*/ 23 w 46"/>
                  <a:gd name="T9" fmla="*/ 46 h 46"/>
                </a:gdLst>
                <a:ahLst/>
                <a:cxnLst>
                  <a:cxn ang="0">
                    <a:pos x="T0" y="T1"/>
                  </a:cxn>
                  <a:cxn ang="0">
                    <a:pos x="T2" y="T3"/>
                  </a:cxn>
                  <a:cxn ang="0">
                    <a:pos x="T4" y="T5"/>
                  </a:cxn>
                  <a:cxn ang="0">
                    <a:pos x="T6" y="T7"/>
                  </a:cxn>
                  <a:cxn ang="0">
                    <a:pos x="T8" y="T9"/>
                  </a:cxn>
                </a:cxnLst>
                <a:rect l="0" t="0" r="r" b="b"/>
                <a:pathLst>
                  <a:path w="46" h="46">
                    <a:moveTo>
                      <a:pt x="23" y="46"/>
                    </a:moveTo>
                    <a:cubicBezTo>
                      <a:pt x="10" y="46"/>
                      <a:pt x="0" y="35"/>
                      <a:pt x="0" y="23"/>
                    </a:cubicBezTo>
                    <a:cubicBezTo>
                      <a:pt x="0" y="10"/>
                      <a:pt x="11" y="0"/>
                      <a:pt x="23" y="0"/>
                    </a:cubicBezTo>
                    <a:cubicBezTo>
                      <a:pt x="36" y="0"/>
                      <a:pt x="46" y="11"/>
                      <a:pt x="46" y="23"/>
                    </a:cubicBezTo>
                    <a:cubicBezTo>
                      <a:pt x="46"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9" name="Freeform 94"/>
              <p:cNvSpPr>
                <a:spLocks/>
              </p:cNvSpPr>
              <p:nvPr/>
            </p:nvSpPr>
            <p:spPr bwMode="auto">
              <a:xfrm>
                <a:off x="6217" y="1090"/>
                <a:ext cx="63" cy="64"/>
              </a:xfrm>
              <a:custGeom>
                <a:avLst/>
                <a:gdLst>
                  <a:gd name="T0" fmla="*/ 23 w 45"/>
                  <a:gd name="T1" fmla="*/ 46 h 46"/>
                  <a:gd name="T2" fmla="*/ 0 w 45"/>
                  <a:gd name="T3" fmla="*/ 23 h 46"/>
                  <a:gd name="T4" fmla="*/ 23 w 45"/>
                  <a:gd name="T5" fmla="*/ 0 h 46"/>
                  <a:gd name="T6" fmla="*/ 45 w 45"/>
                  <a:gd name="T7" fmla="*/ 23 h 46"/>
                  <a:gd name="T8" fmla="*/ 23 w 45"/>
                  <a:gd name="T9" fmla="*/ 46 h 46"/>
                </a:gdLst>
                <a:ahLst/>
                <a:cxnLst>
                  <a:cxn ang="0">
                    <a:pos x="T0" y="T1"/>
                  </a:cxn>
                  <a:cxn ang="0">
                    <a:pos x="T2" y="T3"/>
                  </a:cxn>
                  <a:cxn ang="0">
                    <a:pos x="T4" y="T5"/>
                  </a:cxn>
                  <a:cxn ang="0">
                    <a:pos x="T6" y="T7"/>
                  </a:cxn>
                  <a:cxn ang="0">
                    <a:pos x="T8" y="T9"/>
                  </a:cxn>
                </a:cxnLst>
                <a:rect l="0" t="0" r="r" b="b"/>
                <a:pathLst>
                  <a:path w="45" h="46">
                    <a:moveTo>
                      <a:pt x="23" y="46"/>
                    </a:moveTo>
                    <a:cubicBezTo>
                      <a:pt x="10" y="46"/>
                      <a:pt x="0" y="36"/>
                      <a:pt x="0" y="23"/>
                    </a:cubicBezTo>
                    <a:cubicBezTo>
                      <a:pt x="0" y="11"/>
                      <a:pt x="10" y="0"/>
                      <a:pt x="23" y="0"/>
                    </a:cubicBezTo>
                    <a:cubicBezTo>
                      <a:pt x="35" y="1"/>
                      <a:pt x="45" y="11"/>
                      <a:pt x="45" y="23"/>
                    </a:cubicBezTo>
                    <a:cubicBezTo>
                      <a:pt x="45" y="36"/>
                      <a:pt x="35"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0" name="Freeform 95"/>
              <p:cNvSpPr>
                <a:spLocks/>
              </p:cNvSpPr>
              <p:nvPr/>
            </p:nvSpPr>
            <p:spPr bwMode="auto">
              <a:xfrm>
                <a:off x="6217" y="1197"/>
                <a:ext cx="63" cy="65"/>
              </a:xfrm>
              <a:custGeom>
                <a:avLst/>
                <a:gdLst>
                  <a:gd name="T0" fmla="*/ 23 w 45"/>
                  <a:gd name="T1" fmla="*/ 0 h 46"/>
                  <a:gd name="T2" fmla="*/ 45 w 45"/>
                  <a:gd name="T3" fmla="*/ 23 h 46"/>
                  <a:gd name="T4" fmla="*/ 22 w 45"/>
                  <a:gd name="T5" fmla="*/ 46 h 46"/>
                  <a:gd name="T6" fmla="*/ 0 w 45"/>
                  <a:gd name="T7" fmla="*/ 23 h 46"/>
                  <a:gd name="T8" fmla="*/ 23 w 45"/>
                  <a:gd name="T9" fmla="*/ 0 h 46"/>
                </a:gdLst>
                <a:ahLst/>
                <a:cxnLst>
                  <a:cxn ang="0">
                    <a:pos x="T0" y="T1"/>
                  </a:cxn>
                  <a:cxn ang="0">
                    <a:pos x="T2" y="T3"/>
                  </a:cxn>
                  <a:cxn ang="0">
                    <a:pos x="T4" y="T5"/>
                  </a:cxn>
                  <a:cxn ang="0">
                    <a:pos x="T6" y="T7"/>
                  </a:cxn>
                  <a:cxn ang="0">
                    <a:pos x="T8" y="T9"/>
                  </a:cxn>
                </a:cxnLst>
                <a:rect l="0" t="0" r="r" b="b"/>
                <a:pathLst>
                  <a:path w="45" h="46">
                    <a:moveTo>
                      <a:pt x="23" y="0"/>
                    </a:moveTo>
                    <a:cubicBezTo>
                      <a:pt x="35" y="0"/>
                      <a:pt x="45" y="10"/>
                      <a:pt x="45" y="23"/>
                    </a:cubicBezTo>
                    <a:cubicBezTo>
                      <a:pt x="45" y="36"/>
                      <a:pt x="35" y="46"/>
                      <a:pt x="22" y="46"/>
                    </a:cubicBezTo>
                    <a:cubicBezTo>
                      <a:pt x="10" y="45"/>
                      <a:pt x="0"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1" name="Freeform 96"/>
              <p:cNvSpPr>
                <a:spLocks/>
              </p:cNvSpPr>
              <p:nvPr/>
            </p:nvSpPr>
            <p:spPr bwMode="auto">
              <a:xfrm>
                <a:off x="5576" y="558"/>
                <a:ext cx="64" cy="64"/>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1"/>
                      <a:pt x="46" y="23"/>
                    </a:cubicBezTo>
                    <a:cubicBezTo>
                      <a:pt x="45" y="36"/>
                      <a:pt x="36" y="46"/>
                      <a:pt x="23" y="46"/>
                    </a:cubicBezTo>
                    <a:cubicBezTo>
                      <a:pt x="10" y="46"/>
                      <a:pt x="0" y="36"/>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2" name="Freeform 97"/>
              <p:cNvSpPr>
                <a:spLocks/>
              </p:cNvSpPr>
              <p:nvPr/>
            </p:nvSpPr>
            <p:spPr bwMode="auto">
              <a:xfrm>
                <a:off x="6003" y="665"/>
                <a:ext cx="63" cy="63"/>
              </a:xfrm>
              <a:custGeom>
                <a:avLst/>
                <a:gdLst>
                  <a:gd name="T0" fmla="*/ 23 w 45"/>
                  <a:gd name="T1" fmla="*/ 0 h 45"/>
                  <a:gd name="T2" fmla="*/ 45 w 45"/>
                  <a:gd name="T3" fmla="*/ 22 h 45"/>
                  <a:gd name="T4" fmla="*/ 23 w 45"/>
                  <a:gd name="T5" fmla="*/ 45 h 45"/>
                  <a:gd name="T6" fmla="*/ 0 w 45"/>
                  <a:gd name="T7" fmla="*/ 23 h 45"/>
                  <a:gd name="T8" fmla="*/ 23 w 45"/>
                  <a:gd name="T9" fmla="*/ 0 h 45"/>
                </a:gdLst>
                <a:ahLst/>
                <a:cxnLst>
                  <a:cxn ang="0">
                    <a:pos x="T0" y="T1"/>
                  </a:cxn>
                  <a:cxn ang="0">
                    <a:pos x="T2" y="T3"/>
                  </a:cxn>
                  <a:cxn ang="0">
                    <a:pos x="T4" y="T5"/>
                  </a:cxn>
                  <a:cxn ang="0">
                    <a:pos x="T6" y="T7"/>
                  </a:cxn>
                  <a:cxn ang="0">
                    <a:pos x="T8" y="T9"/>
                  </a:cxn>
                </a:cxnLst>
                <a:rect l="0" t="0" r="r" b="b"/>
                <a:pathLst>
                  <a:path w="45" h="45">
                    <a:moveTo>
                      <a:pt x="23" y="0"/>
                    </a:moveTo>
                    <a:cubicBezTo>
                      <a:pt x="35" y="0"/>
                      <a:pt x="45" y="10"/>
                      <a:pt x="45" y="22"/>
                    </a:cubicBezTo>
                    <a:cubicBezTo>
                      <a:pt x="45" y="35"/>
                      <a:pt x="35" y="45"/>
                      <a:pt x="23" y="45"/>
                    </a:cubicBezTo>
                    <a:cubicBezTo>
                      <a:pt x="11" y="45"/>
                      <a:pt x="1"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3" name="Oval 98"/>
              <p:cNvSpPr>
                <a:spLocks noChangeArrowheads="1"/>
              </p:cNvSpPr>
              <p:nvPr/>
            </p:nvSpPr>
            <p:spPr bwMode="auto">
              <a:xfrm>
                <a:off x="6111" y="771"/>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4" name="Freeform 99"/>
              <p:cNvSpPr>
                <a:spLocks/>
              </p:cNvSpPr>
              <p:nvPr/>
            </p:nvSpPr>
            <p:spPr bwMode="auto">
              <a:xfrm>
                <a:off x="6217" y="984"/>
                <a:ext cx="63" cy="63"/>
              </a:xfrm>
              <a:custGeom>
                <a:avLst/>
                <a:gdLst>
                  <a:gd name="T0" fmla="*/ 23 w 45"/>
                  <a:gd name="T1" fmla="*/ 45 h 45"/>
                  <a:gd name="T2" fmla="*/ 0 w 45"/>
                  <a:gd name="T3" fmla="*/ 23 h 45"/>
                  <a:gd name="T4" fmla="*/ 23 w 45"/>
                  <a:gd name="T5" fmla="*/ 1 h 45"/>
                  <a:gd name="T6" fmla="*/ 45 w 45"/>
                  <a:gd name="T7" fmla="*/ 23 h 45"/>
                  <a:gd name="T8" fmla="*/ 23 w 45"/>
                  <a:gd name="T9" fmla="*/ 45 h 45"/>
                </a:gdLst>
                <a:ahLst/>
                <a:cxnLst>
                  <a:cxn ang="0">
                    <a:pos x="T0" y="T1"/>
                  </a:cxn>
                  <a:cxn ang="0">
                    <a:pos x="T2" y="T3"/>
                  </a:cxn>
                  <a:cxn ang="0">
                    <a:pos x="T4" y="T5"/>
                  </a:cxn>
                  <a:cxn ang="0">
                    <a:pos x="T6" y="T7"/>
                  </a:cxn>
                  <a:cxn ang="0">
                    <a:pos x="T8" y="T9"/>
                  </a:cxn>
                </a:cxnLst>
                <a:rect l="0" t="0" r="r" b="b"/>
                <a:pathLst>
                  <a:path w="45" h="45">
                    <a:moveTo>
                      <a:pt x="23" y="45"/>
                    </a:moveTo>
                    <a:cubicBezTo>
                      <a:pt x="10" y="45"/>
                      <a:pt x="0" y="35"/>
                      <a:pt x="0" y="23"/>
                    </a:cubicBezTo>
                    <a:cubicBezTo>
                      <a:pt x="0" y="11"/>
                      <a:pt x="11" y="0"/>
                      <a:pt x="23" y="1"/>
                    </a:cubicBezTo>
                    <a:cubicBezTo>
                      <a:pt x="35" y="1"/>
                      <a:pt x="45" y="11"/>
                      <a:pt x="45" y="23"/>
                    </a:cubicBezTo>
                    <a:cubicBezTo>
                      <a:pt x="45" y="35"/>
                      <a:pt x="35"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5" name="Freeform 100"/>
              <p:cNvSpPr>
                <a:spLocks/>
              </p:cNvSpPr>
              <p:nvPr/>
            </p:nvSpPr>
            <p:spPr bwMode="auto">
              <a:xfrm>
                <a:off x="5790" y="559"/>
                <a:ext cx="63" cy="63"/>
              </a:xfrm>
              <a:custGeom>
                <a:avLst/>
                <a:gdLst>
                  <a:gd name="T0" fmla="*/ 45 w 45"/>
                  <a:gd name="T1" fmla="*/ 22 h 45"/>
                  <a:gd name="T2" fmla="*/ 22 w 45"/>
                  <a:gd name="T3" fmla="*/ 44 h 45"/>
                  <a:gd name="T4" fmla="*/ 0 w 45"/>
                  <a:gd name="T5" fmla="*/ 22 h 45"/>
                  <a:gd name="T6" fmla="*/ 22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0" y="9"/>
                      <a:pt x="10" y="0"/>
                      <a:pt x="22" y="0"/>
                    </a:cubicBezTo>
                    <a:cubicBezTo>
                      <a:pt x="35" y="0"/>
                      <a:pt x="45" y="9"/>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6" name="Freeform 101"/>
              <p:cNvSpPr>
                <a:spLocks/>
              </p:cNvSpPr>
              <p:nvPr/>
            </p:nvSpPr>
            <p:spPr bwMode="auto">
              <a:xfrm>
                <a:off x="5469" y="559"/>
                <a:ext cx="62" cy="61"/>
              </a:xfrm>
              <a:custGeom>
                <a:avLst/>
                <a:gdLst>
                  <a:gd name="T0" fmla="*/ 23 w 45"/>
                  <a:gd name="T1" fmla="*/ 0 h 44"/>
                  <a:gd name="T2" fmla="*/ 45 w 45"/>
                  <a:gd name="T3" fmla="*/ 22 h 44"/>
                  <a:gd name="T4" fmla="*/ 23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2"/>
                    </a:cubicBezTo>
                    <a:cubicBezTo>
                      <a:pt x="45" y="34"/>
                      <a:pt x="35" y="44"/>
                      <a:pt x="23" y="44"/>
                    </a:cubicBezTo>
                    <a:cubicBezTo>
                      <a:pt x="11" y="44"/>
                      <a:pt x="0" y="34"/>
                      <a:pt x="1" y="22"/>
                    </a:cubicBezTo>
                    <a:cubicBezTo>
                      <a:pt x="1" y="9"/>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7" name="Freeform 102"/>
              <p:cNvSpPr>
                <a:spLocks/>
              </p:cNvSpPr>
              <p:nvPr/>
            </p:nvSpPr>
            <p:spPr bwMode="auto">
              <a:xfrm>
                <a:off x="6217" y="1305"/>
                <a:ext cx="63" cy="63"/>
              </a:xfrm>
              <a:custGeom>
                <a:avLst/>
                <a:gdLst>
                  <a:gd name="T0" fmla="*/ 0 w 45"/>
                  <a:gd name="T1" fmla="*/ 23 h 45"/>
                  <a:gd name="T2" fmla="*/ 23 w 45"/>
                  <a:gd name="T3" fmla="*/ 0 h 45"/>
                  <a:gd name="T4" fmla="*/ 45 w 45"/>
                  <a:gd name="T5" fmla="*/ 23 h 45"/>
                  <a:gd name="T6" fmla="*/ 22 w 45"/>
                  <a:gd name="T7" fmla="*/ 45 h 45"/>
                  <a:gd name="T8" fmla="*/ 0 w 45"/>
                  <a:gd name="T9" fmla="*/ 23 h 45"/>
                </a:gdLst>
                <a:ahLst/>
                <a:cxnLst>
                  <a:cxn ang="0">
                    <a:pos x="T0" y="T1"/>
                  </a:cxn>
                  <a:cxn ang="0">
                    <a:pos x="T2" y="T3"/>
                  </a:cxn>
                  <a:cxn ang="0">
                    <a:pos x="T4" y="T5"/>
                  </a:cxn>
                  <a:cxn ang="0">
                    <a:pos x="T6" y="T7"/>
                  </a:cxn>
                  <a:cxn ang="0">
                    <a:pos x="T8" y="T9"/>
                  </a:cxn>
                </a:cxnLst>
                <a:rect l="0" t="0" r="r" b="b"/>
                <a:pathLst>
                  <a:path w="45" h="45">
                    <a:moveTo>
                      <a:pt x="0" y="23"/>
                    </a:moveTo>
                    <a:cubicBezTo>
                      <a:pt x="1" y="10"/>
                      <a:pt x="10" y="0"/>
                      <a:pt x="23" y="0"/>
                    </a:cubicBezTo>
                    <a:cubicBezTo>
                      <a:pt x="35" y="0"/>
                      <a:pt x="45" y="11"/>
                      <a:pt x="45" y="23"/>
                    </a:cubicBezTo>
                    <a:cubicBezTo>
                      <a:pt x="45" y="35"/>
                      <a:pt x="35" y="45"/>
                      <a:pt x="22" y="45"/>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8" name="Freeform 103"/>
              <p:cNvSpPr>
                <a:spLocks/>
              </p:cNvSpPr>
              <p:nvPr/>
            </p:nvSpPr>
            <p:spPr bwMode="auto">
              <a:xfrm>
                <a:off x="6111" y="1518"/>
                <a:ext cx="61" cy="63"/>
              </a:xfrm>
              <a:custGeom>
                <a:avLst/>
                <a:gdLst>
                  <a:gd name="T0" fmla="*/ 44 w 44"/>
                  <a:gd name="T1" fmla="*/ 23 h 45"/>
                  <a:gd name="T2" fmla="*/ 22 w 44"/>
                  <a:gd name="T3" fmla="*/ 45 h 45"/>
                  <a:gd name="T4" fmla="*/ 0 w 44"/>
                  <a:gd name="T5" fmla="*/ 23 h 45"/>
                  <a:gd name="T6" fmla="*/ 22 w 44"/>
                  <a:gd name="T7" fmla="*/ 0 h 45"/>
                  <a:gd name="T8" fmla="*/ 44 w 44"/>
                  <a:gd name="T9" fmla="*/ 23 h 45"/>
                </a:gdLst>
                <a:ahLst/>
                <a:cxnLst>
                  <a:cxn ang="0">
                    <a:pos x="T0" y="T1"/>
                  </a:cxn>
                  <a:cxn ang="0">
                    <a:pos x="T2" y="T3"/>
                  </a:cxn>
                  <a:cxn ang="0">
                    <a:pos x="T4" y="T5"/>
                  </a:cxn>
                  <a:cxn ang="0">
                    <a:pos x="T6" y="T7"/>
                  </a:cxn>
                  <a:cxn ang="0">
                    <a:pos x="T8" y="T9"/>
                  </a:cxn>
                </a:cxnLst>
                <a:rect l="0" t="0" r="r" b="b"/>
                <a:pathLst>
                  <a:path w="44" h="45">
                    <a:moveTo>
                      <a:pt x="44" y="23"/>
                    </a:moveTo>
                    <a:cubicBezTo>
                      <a:pt x="44" y="35"/>
                      <a:pt x="34" y="45"/>
                      <a:pt x="22" y="45"/>
                    </a:cubicBezTo>
                    <a:cubicBezTo>
                      <a:pt x="10" y="44"/>
                      <a:pt x="0" y="35"/>
                      <a:pt x="0" y="23"/>
                    </a:cubicBezTo>
                    <a:cubicBezTo>
                      <a:pt x="0" y="11"/>
                      <a:pt x="10" y="0"/>
                      <a:pt x="22" y="0"/>
                    </a:cubicBezTo>
                    <a:cubicBezTo>
                      <a:pt x="34" y="0"/>
                      <a:pt x="44" y="10"/>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9" name="Oval 104"/>
              <p:cNvSpPr>
                <a:spLocks noChangeArrowheads="1"/>
              </p:cNvSpPr>
              <p:nvPr/>
            </p:nvSpPr>
            <p:spPr bwMode="auto">
              <a:xfrm>
                <a:off x="5578" y="1733"/>
                <a:ext cx="61"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0" name="Freeform 105"/>
              <p:cNvSpPr>
                <a:spLocks/>
              </p:cNvSpPr>
              <p:nvPr/>
            </p:nvSpPr>
            <p:spPr bwMode="auto">
              <a:xfrm>
                <a:off x="5684" y="1733"/>
                <a:ext cx="61" cy="61"/>
              </a:xfrm>
              <a:custGeom>
                <a:avLst/>
                <a:gdLst>
                  <a:gd name="T0" fmla="*/ 0 w 44"/>
                  <a:gd name="T1" fmla="*/ 22 h 44"/>
                  <a:gd name="T2" fmla="*/ 22 w 44"/>
                  <a:gd name="T3" fmla="*/ 0 h 44"/>
                  <a:gd name="T4" fmla="*/ 44 w 44"/>
                  <a:gd name="T5" fmla="*/ 22 h 44"/>
                  <a:gd name="T6" fmla="*/ 23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0"/>
                    </a:cubicBezTo>
                    <a:cubicBezTo>
                      <a:pt x="34" y="0"/>
                      <a:pt x="44" y="10"/>
                      <a:pt x="44" y="22"/>
                    </a:cubicBezTo>
                    <a:cubicBezTo>
                      <a:pt x="44" y="34"/>
                      <a:pt x="35" y="44"/>
                      <a:pt x="23"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1" name="Freeform 106"/>
              <p:cNvSpPr>
                <a:spLocks/>
              </p:cNvSpPr>
              <p:nvPr/>
            </p:nvSpPr>
            <p:spPr bwMode="auto">
              <a:xfrm>
                <a:off x="5256" y="665"/>
                <a:ext cx="62" cy="63"/>
              </a:xfrm>
              <a:custGeom>
                <a:avLst/>
                <a:gdLst>
                  <a:gd name="T0" fmla="*/ 0 w 44"/>
                  <a:gd name="T1" fmla="*/ 23 h 45"/>
                  <a:gd name="T2" fmla="*/ 22 w 44"/>
                  <a:gd name="T3" fmla="*/ 0 h 45"/>
                  <a:gd name="T4" fmla="*/ 44 w 44"/>
                  <a:gd name="T5" fmla="*/ 22 h 45"/>
                  <a:gd name="T6" fmla="*/ 23 w 44"/>
                  <a:gd name="T7" fmla="*/ 44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1"/>
                      <a:pt x="9" y="1"/>
                      <a:pt x="22" y="0"/>
                    </a:cubicBezTo>
                    <a:cubicBezTo>
                      <a:pt x="34" y="0"/>
                      <a:pt x="44" y="10"/>
                      <a:pt x="44" y="22"/>
                    </a:cubicBezTo>
                    <a:cubicBezTo>
                      <a:pt x="44" y="34"/>
                      <a:pt x="35" y="44"/>
                      <a:pt x="23" y="44"/>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2" name="Freeform 107"/>
              <p:cNvSpPr>
                <a:spLocks/>
              </p:cNvSpPr>
              <p:nvPr/>
            </p:nvSpPr>
            <p:spPr bwMode="auto">
              <a:xfrm>
                <a:off x="5043" y="1197"/>
                <a:ext cx="61" cy="63"/>
              </a:xfrm>
              <a:custGeom>
                <a:avLst/>
                <a:gdLst>
                  <a:gd name="T0" fmla="*/ 0 w 44"/>
                  <a:gd name="T1" fmla="*/ 23 h 45"/>
                  <a:gd name="T2" fmla="*/ 22 w 44"/>
                  <a:gd name="T3" fmla="*/ 1 h 45"/>
                  <a:gd name="T4" fmla="*/ 44 w 44"/>
                  <a:gd name="T5" fmla="*/ 23 h 45"/>
                  <a:gd name="T6" fmla="*/ 22 w 44"/>
                  <a:gd name="T7" fmla="*/ 45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0"/>
                      <a:pt x="10" y="0"/>
                      <a:pt x="22" y="1"/>
                    </a:cubicBezTo>
                    <a:cubicBezTo>
                      <a:pt x="34" y="1"/>
                      <a:pt x="44" y="11"/>
                      <a:pt x="44" y="23"/>
                    </a:cubicBezTo>
                    <a:cubicBezTo>
                      <a:pt x="43" y="35"/>
                      <a:pt x="34" y="45"/>
                      <a:pt x="22" y="45"/>
                    </a:cubicBezTo>
                    <a:cubicBezTo>
                      <a:pt x="9"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3" name="Freeform 108"/>
              <p:cNvSpPr>
                <a:spLocks/>
              </p:cNvSpPr>
              <p:nvPr/>
            </p:nvSpPr>
            <p:spPr bwMode="auto">
              <a:xfrm>
                <a:off x="5043" y="1091"/>
                <a:ext cx="61" cy="63"/>
              </a:xfrm>
              <a:custGeom>
                <a:avLst/>
                <a:gdLst>
                  <a:gd name="T0" fmla="*/ 0 w 44"/>
                  <a:gd name="T1" fmla="*/ 22 h 45"/>
                  <a:gd name="T2" fmla="*/ 22 w 44"/>
                  <a:gd name="T3" fmla="*/ 0 h 45"/>
                  <a:gd name="T4" fmla="*/ 44 w 44"/>
                  <a:gd name="T5" fmla="*/ 22 h 45"/>
                  <a:gd name="T6" fmla="*/ 22 w 44"/>
                  <a:gd name="T7" fmla="*/ 45 h 45"/>
                  <a:gd name="T8" fmla="*/ 0 w 44"/>
                  <a:gd name="T9" fmla="*/ 22 h 45"/>
                </a:gdLst>
                <a:ahLst/>
                <a:cxnLst>
                  <a:cxn ang="0">
                    <a:pos x="T0" y="T1"/>
                  </a:cxn>
                  <a:cxn ang="0">
                    <a:pos x="T2" y="T3"/>
                  </a:cxn>
                  <a:cxn ang="0">
                    <a:pos x="T4" y="T5"/>
                  </a:cxn>
                  <a:cxn ang="0">
                    <a:pos x="T6" y="T7"/>
                  </a:cxn>
                  <a:cxn ang="0">
                    <a:pos x="T8" y="T9"/>
                  </a:cxn>
                </a:cxnLst>
                <a:rect l="0" t="0" r="r" b="b"/>
                <a:pathLst>
                  <a:path w="44" h="45">
                    <a:moveTo>
                      <a:pt x="0" y="22"/>
                    </a:moveTo>
                    <a:cubicBezTo>
                      <a:pt x="0" y="10"/>
                      <a:pt x="10" y="0"/>
                      <a:pt x="22" y="0"/>
                    </a:cubicBezTo>
                    <a:cubicBezTo>
                      <a:pt x="34" y="1"/>
                      <a:pt x="44" y="10"/>
                      <a:pt x="44" y="22"/>
                    </a:cubicBezTo>
                    <a:cubicBezTo>
                      <a:pt x="44" y="35"/>
                      <a:pt x="34" y="45"/>
                      <a:pt x="22" y="45"/>
                    </a:cubicBezTo>
                    <a:cubicBezTo>
                      <a:pt x="10" y="45"/>
                      <a:pt x="0" y="3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4" name="Freeform 109"/>
              <p:cNvSpPr>
                <a:spLocks/>
              </p:cNvSpPr>
              <p:nvPr/>
            </p:nvSpPr>
            <p:spPr bwMode="auto">
              <a:xfrm>
                <a:off x="5149" y="772"/>
                <a:ext cx="61" cy="62"/>
              </a:xfrm>
              <a:custGeom>
                <a:avLst/>
                <a:gdLst>
                  <a:gd name="T0" fmla="*/ 22 w 44"/>
                  <a:gd name="T1" fmla="*/ 0 h 44"/>
                  <a:gd name="T2" fmla="*/ 44 w 44"/>
                  <a:gd name="T3" fmla="*/ 22 h 44"/>
                  <a:gd name="T4" fmla="*/ 22 w 44"/>
                  <a:gd name="T5" fmla="*/ 44 h 44"/>
                  <a:gd name="T6" fmla="*/ 0 w 44"/>
                  <a:gd name="T7" fmla="*/ 21 h 44"/>
                  <a:gd name="T8" fmla="*/ 22 w 44"/>
                  <a:gd name="T9" fmla="*/ 0 h 44"/>
                </a:gdLst>
                <a:ahLst/>
                <a:cxnLst>
                  <a:cxn ang="0">
                    <a:pos x="T0" y="T1"/>
                  </a:cxn>
                  <a:cxn ang="0">
                    <a:pos x="T2" y="T3"/>
                  </a:cxn>
                  <a:cxn ang="0">
                    <a:pos x="T4" y="T5"/>
                  </a:cxn>
                  <a:cxn ang="0">
                    <a:pos x="T6" y="T7"/>
                  </a:cxn>
                  <a:cxn ang="0">
                    <a:pos x="T8" y="T9"/>
                  </a:cxn>
                </a:cxnLst>
                <a:rect l="0" t="0" r="r" b="b"/>
                <a:pathLst>
                  <a:path w="44" h="44">
                    <a:moveTo>
                      <a:pt x="22" y="0"/>
                    </a:moveTo>
                    <a:cubicBezTo>
                      <a:pt x="34" y="0"/>
                      <a:pt x="44" y="10"/>
                      <a:pt x="44" y="22"/>
                    </a:cubicBezTo>
                    <a:cubicBezTo>
                      <a:pt x="44" y="34"/>
                      <a:pt x="34" y="43"/>
                      <a:pt x="22" y="44"/>
                    </a:cubicBezTo>
                    <a:cubicBezTo>
                      <a:pt x="10" y="44"/>
                      <a:pt x="0" y="34"/>
                      <a:pt x="0" y="21"/>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5" name="Freeform 110"/>
              <p:cNvSpPr>
                <a:spLocks/>
              </p:cNvSpPr>
              <p:nvPr/>
            </p:nvSpPr>
            <p:spPr bwMode="auto">
              <a:xfrm>
                <a:off x="6005" y="1627"/>
                <a:ext cx="61" cy="60"/>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10" y="43"/>
                      <a:pt x="0" y="34"/>
                      <a:pt x="0" y="21"/>
                    </a:cubicBezTo>
                    <a:cubicBezTo>
                      <a:pt x="0"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6" name="Freeform 111"/>
              <p:cNvSpPr>
                <a:spLocks/>
              </p:cNvSpPr>
              <p:nvPr/>
            </p:nvSpPr>
            <p:spPr bwMode="auto">
              <a:xfrm>
                <a:off x="5043" y="986"/>
                <a:ext cx="61" cy="61"/>
              </a:xfrm>
              <a:custGeom>
                <a:avLst/>
                <a:gdLst>
                  <a:gd name="T0" fmla="*/ 0 w 44"/>
                  <a:gd name="T1" fmla="*/ 22 h 44"/>
                  <a:gd name="T2" fmla="*/ 22 w 44"/>
                  <a:gd name="T3" fmla="*/ 1 h 44"/>
                  <a:gd name="T4" fmla="*/ 43 w 44"/>
                  <a:gd name="T5" fmla="*/ 22 h 44"/>
                  <a:gd name="T6" fmla="*/ 22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1"/>
                    </a:cubicBezTo>
                    <a:cubicBezTo>
                      <a:pt x="34" y="1"/>
                      <a:pt x="43" y="10"/>
                      <a:pt x="43" y="22"/>
                    </a:cubicBezTo>
                    <a:cubicBezTo>
                      <a:pt x="44" y="34"/>
                      <a:pt x="34" y="44"/>
                      <a:pt x="22"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7" name="Freeform 112"/>
              <p:cNvSpPr>
                <a:spLocks/>
              </p:cNvSpPr>
              <p:nvPr/>
            </p:nvSpPr>
            <p:spPr bwMode="auto">
              <a:xfrm>
                <a:off x="5791" y="1733"/>
                <a:ext cx="60" cy="60"/>
              </a:xfrm>
              <a:custGeom>
                <a:avLst/>
                <a:gdLst>
                  <a:gd name="T0" fmla="*/ 22 w 43"/>
                  <a:gd name="T1" fmla="*/ 43 h 43"/>
                  <a:gd name="T2" fmla="*/ 0 w 43"/>
                  <a:gd name="T3" fmla="*/ 22 h 43"/>
                  <a:gd name="T4" fmla="*/ 22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4"/>
                      <a:pt x="0" y="22"/>
                    </a:cubicBezTo>
                    <a:cubicBezTo>
                      <a:pt x="0" y="10"/>
                      <a:pt x="10" y="0"/>
                      <a:pt x="22" y="0"/>
                    </a:cubicBezTo>
                    <a:cubicBezTo>
                      <a:pt x="33" y="0"/>
                      <a:pt x="43" y="10"/>
                      <a:pt x="43" y="22"/>
                    </a:cubicBezTo>
                    <a:cubicBezTo>
                      <a:pt x="43" y="34"/>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8" name="Freeform 113"/>
              <p:cNvSpPr>
                <a:spLocks/>
              </p:cNvSpPr>
              <p:nvPr/>
            </p:nvSpPr>
            <p:spPr bwMode="auto">
              <a:xfrm>
                <a:off x="6218" y="880"/>
                <a:ext cx="60" cy="60"/>
              </a:xfrm>
              <a:custGeom>
                <a:avLst/>
                <a:gdLst>
                  <a:gd name="T0" fmla="*/ 22 w 43"/>
                  <a:gd name="T1" fmla="*/ 43 h 43"/>
                  <a:gd name="T2" fmla="*/ 0 w 43"/>
                  <a:gd name="T3" fmla="*/ 22 h 43"/>
                  <a:gd name="T4" fmla="*/ 21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3"/>
                      <a:pt x="0" y="22"/>
                    </a:cubicBezTo>
                    <a:cubicBezTo>
                      <a:pt x="0" y="10"/>
                      <a:pt x="10" y="0"/>
                      <a:pt x="21" y="0"/>
                    </a:cubicBezTo>
                    <a:cubicBezTo>
                      <a:pt x="33" y="0"/>
                      <a:pt x="43" y="10"/>
                      <a:pt x="43" y="22"/>
                    </a:cubicBezTo>
                    <a:cubicBezTo>
                      <a:pt x="43" y="34"/>
                      <a:pt x="33"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9" name="Freeform 114"/>
              <p:cNvSpPr>
                <a:spLocks/>
              </p:cNvSpPr>
              <p:nvPr/>
            </p:nvSpPr>
            <p:spPr bwMode="auto">
              <a:xfrm>
                <a:off x="5897" y="559"/>
                <a:ext cx="62" cy="60"/>
              </a:xfrm>
              <a:custGeom>
                <a:avLst/>
                <a:gdLst>
                  <a:gd name="T0" fmla="*/ 0 w 44"/>
                  <a:gd name="T1" fmla="*/ 22 h 43"/>
                  <a:gd name="T2" fmla="*/ 22 w 44"/>
                  <a:gd name="T3" fmla="*/ 0 h 43"/>
                  <a:gd name="T4" fmla="*/ 43 w 44"/>
                  <a:gd name="T5" fmla="*/ 21 h 43"/>
                  <a:gd name="T6" fmla="*/ 22 w 44"/>
                  <a:gd name="T7" fmla="*/ 43 h 43"/>
                  <a:gd name="T8" fmla="*/ 0 w 44"/>
                  <a:gd name="T9" fmla="*/ 22 h 43"/>
                </a:gdLst>
                <a:ahLst/>
                <a:cxnLst>
                  <a:cxn ang="0">
                    <a:pos x="T0" y="T1"/>
                  </a:cxn>
                  <a:cxn ang="0">
                    <a:pos x="T2" y="T3"/>
                  </a:cxn>
                  <a:cxn ang="0">
                    <a:pos x="T4" y="T5"/>
                  </a:cxn>
                  <a:cxn ang="0">
                    <a:pos x="T6" y="T7"/>
                  </a:cxn>
                  <a:cxn ang="0">
                    <a:pos x="T8" y="T9"/>
                  </a:cxn>
                </a:cxnLst>
                <a:rect l="0" t="0" r="r" b="b"/>
                <a:pathLst>
                  <a:path w="44" h="43">
                    <a:moveTo>
                      <a:pt x="0" y="22"/>
                    </a:moveTo>
                    <a:cubicBezTo>
                      <a:pt x="0" y="11"/>
                      <a:pt x="10" y="1"/>
                      <a:pt x="22" y="0"/>
                    </a:cubicBezTo>
                    <a:cubicBezTo>
                      <a:pt x="33" y="0"/>
                      <a:pt x="43" y="10"/>
                      <a:pt x="43" y="21"/>
                    </a:cubicBezTo>
                    <a:cubicBezTo>
                      <a:pt x="44" y="33"/>
                      <a:pt x="34" y="43"/>
                      <a:pt x="22" y="43"/>
                    </a:cubicBezTo>
                    <a:cubicBezTo>
                      <a:pt x="10" y="43"/>
                      <a:pt x="1"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0" name="Freeform 115"/>
              <p:cNvSpPr>
                <a:spLocks/>
              </p:cNvSpPr>
              <p:nvPr/>
            </p:nvSpPr>
            <p:spPr bwMode="auto">
              <a:xfrm>
                <a:off x="5043" y="1306"/>
                <a:ext cx="60" cy="60"/>
              </a:xfrm>
              <a:custGeom>
                <a:avLst/>
                <a:gdLst>
                  <a:gd name="T0" fmla="*/ 22 w 43"/>
                  <a:gd name="T1" fmla="*/ 0 h 43"/>
                  <a:gd name="T2" fmla="*/ 43 w 43"/>
                  <a:gd name="T3" fmla="*/ 22 h 43"/>
                  <a:gd name="T4" fmla="*/ 22 w 43"/>
                  <a:gd name="T5" fmla="*/ 43 h 43"/>
                  <a:gd name="T6" fmla="*/ 0 w 43"/>
                  <a:gd name="T7" fmla="*/ 22 h 43"/>
                  <a:gd name="T8" fmla="*/ 22 w 43"/>
                  <a:gd name="T9" fmla="*/ 0 h 43"/>
                </a:gdLst>
                <a:ahLst/>
                <a:cxnLst>
                  <a:cxn ang="0">
                    <a:pos x="T0" y="T1"/>
                  </a:cxn>
                  <a:cxn ang="0">
                    <a:pos x="T2" y="T3"/>
                  </a:cxn>
                  <a:cxn ang="0">
                    <a:pos x="T4" y="T5"/>
                  </a:cxn>
                  <a:cxn ang="0">
                    <a:pos x="T6" y="T7"/>
                  </a:cxn>
                  <a:cxn ang="0">
                    <a:pos x="T8" y="T9"/>
                  </a:cxn>
                </a:cxnLst>
                <a:rect l="0" t="0" r="r" b="b"/>
                <a:pathLst>
                  <a:path w="43" h="43">
                    <a:moveTo>
                      <a:pt x="22" y="0"/>
                    </a:moveTo>
                    <a:cubicBezTo>
                      <a:pt x="33" y="0"/>
                      <a:pt x="43" y="10"/>
                      <a:pt x="43" y="22"/>
                    </a:cubicBezTo>
                    <a:cubicBezTo>
                      <a:pt x="43" y="33"/>
                      <a:pt x="34" y="43"/>
                      <a:pt x="22" y="43"/>
                    </a:cubicBezTo>
                    <a:cubicBezTo>
                      <a:pt x="10" y="43"/>
                      <a:pt x="0" y="34"/>
                      <a:pt x="0" y="22"/>
                    </a:cubicBezTo>
                    <a:cubicBezTo>
                      <a:pt x="0" y="10"/>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1" name="Freeform 116"/>
              <p:cNvSpPr>
                <a:spLocks/>
              </p:cNvSpPr>
              <p:nvPr/>
            </p:nvSpPr>
            <p:spPr bwMode="auto">
              <a:xfrm>
                <a:off x="5470" y="1733"/>
                <a:ext cx="60" cy="60"/>
              </a:xfrm>
              <a:custGeom>
                <a:avLst/>
                <a:gdLst>
                  <a:gd name="T0" fmla="*/ 1 w 43"/>
                  <a:gd name="T1" fmla="*/ 22 h 43"/>
                  <a:gd name="T2" fmla="*/ 22 w 43"/>
                  <a:gd name="T3" fmla="*/ 0 h 43"/>
                  <a:gd name="T4" fmla="*/ 43 w 43"/>
                  <a:gd name="T5" fmla="*/ 22 h 43"/>
                  <a:gd name="T6" fmla="*/ 22 w 43"/>
                  <a:gd name="T7" fmla="*/ 43 h 43"/>
                  <a:gd name="T8" fmla="*/ 1 w 43"/>
                  <a:gd name="T9" fmla="*/ 22 h 43"/>
                </a:gdLst>
                <a:ahLst/>
                <a:cxnLst>
                  <a:cxn ang="0">
                    <a:pos x="T0" y="T1"/>
                  </a:cxn>
                  <a:cxn ang="0">
                    <a:pos x="T2" y="T3"/>
                  </a:cxn>
                  <a:cxn ang="0">
                    <a:pos x="T4" y="T5"/>
                  </a:cxn>
                  <a:cxn ang="0">
                    <a:pos x="T6" y="T7"/>
                  </a:cxn>
                  <a:cxn ang="0">
                    <a:pos x="T8" y="T9"/>
                  </a:cxn>
                </a:cxnLst>
                <a:rect l="0" t="0" r="r" b="b"/>
                <a:pathLst>
                  <a:path w="43" h="43">
                    <a:moveTo>
                      <a:pt x="1" y="22"/>
                    </a:moveTo>
                    <a:cubicBezTo>
                      <a:pt x="1" y="10"/>
                      <a:pt x="10" y="0"/>
                      <a:pt x="22" y="0"/>
                    </a:cubicBezTo>
                    <a:cubicBezTo>
                      <a:pt x="34" y="1"/>
                      <a:pt x="43" y="10"/>
                      <a:pt x="43" y="22"/>
                    </a:cubicBezTo>
                    <a:cubicBezTo>
                      <a:pt x="43" y="34"/>
                      <a:pt x="34" y="43"/>
                      <a:pt x="22" y="43"/>
                    </a:cubicBezTo>
                    <a:cubicBezTo>
                      <a:pt x="10" y="43"/>
                      <a:pt x="0" y="34"/>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2" name="Oval 117"/>
              <p:cNvSpPr>
                <a:spLocks noChangeArrowheads="1"/>
              </p:cNvSpPr>
              <p:nvPr/>
            </p:nvSpPr>
            <p:spPr bwMode="auto">
              <a:xfrm>
                <a:off x="5150" y="1519"/>
                <a:ext cx="59" cy="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3" name="Freeform 118"/>
              <p:cNvSpPr>
                <a:spLocks/>
              </p:cNvSpPr>
              <p:nvPr/>
            </p:nvSpPr>
            <p:spPr bwMode="auto">
              <a:xfrm>
                <a:off x="5258" y="1627"/>
                <a:ext cx="58" cy="60"/>
              </a:xfrm>
              <a:custGeom>
                <a:avLst/>
                <a:gdLst>
                  <a:gd name="T0" fmla="*/ 21 w 42"/>
                  <a:gd name="T1" fmla="*/ 0 h 43"/>
                  <a:gd name="T2" fmla="*/ 42 w 42"/>
                  <a:gd name="T3" fmla="*/ 21 h 43"/>
                  <a:gd name="T4" fmla="*/ 21 w 42"/>
                  <a:gd name="T5" fmla="*/ 43 h 43"/>
                  <a:gd name="T6" fmla="*/ 0 w 42"/>
                  <a:gd name="T7" fmla="*/ 22 h 43"/>
                  <a:gd name="T8" fmla="*/ 21 w 42"/>
                  <a:gd name="T9" fmla="*/ 0 h 43"/>
                </a:gdLst>
                <a:ahLst/>
                <a:cxnLst>
                  <a:cxn ang="0">
                    <a:pos x="T0" y="T1"/>
                  </a:cxn>
                  <a:cxn ang="0">
                    <a:pos x="T2" y="T3"/>
                  </a:cxn>
                  <a:cxn ang="0">
                    <a:pos x="T4" y="T5"/>
                  </a:cxn>
                  <a:cxn ang="0">
                    <a:pos x="T6" y="T7"/>
                  </a:cxn>
                  <a:cxn ang="0">
                    <a:pos x="T8" y="T9"/>
                  </a:cxn>
                </a:cxnLst>
                <a:rect l="0" t="0" r="r" b="b"/>
                <a:pathLst>
                  <a:path w="42" h="43">
                    <a:moveTo>
                      <a:pt x="21" y="0"/>
                    </a:moveTo>
                    <a:cubicBezTo>
                      <a:pt x="33" y="0"/>
                      <a:pt x="42" y="10"/>
                      <a:pt x="42" y="21"/>
                    </a:cubicBezTo>
                    <a:cubicBezTo>
                      <a:pt x="42" y="33"/>
                      <a:pt x="33" y="43"/>
                      <a:pt x="21" y="43"/>
                    </a:cubicBezTo>
                    <a:cubicBezTo>
                      <a:pt x="9" y="43"/>
                      <a:pt x="0" y="33"/>
                      <a:pt x="0" y="22"/>
                    </a:cubicBezTo>
                    <a:cubicBezTo>
                      <a:pt x="0" y="10"/>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4" name="Freeform 119"/>
              <p:cNvSpPr>
                <a:spLocks/>
              </p:cNvSpPr>
              <p:nvPr/>
            </p:nvSpPr>
            <p:spPr bwMode="auto">
              <a:xfrm>
                <a:off x="6218" y="1414"/>
                <a:ext cx="60" cy="58"/>
              </a:xfrm>
              <a:custGeom>
                <a:avLst/>
                <a:gdLst>
                  <a:gd name="T0" fmla="*/ 21 w 43"/>
                  <a:gd name="T1" fmla="*/ 0 h 42"/>
                  <a:gd name="T2" fmla="*/ 43 w 43"/>
                  <a:gd name="T3" fmla="*/ 21 h 42"/>
                  <a:gd name="T4" fmla="*/ 22 w 43"/>
                  <a:gd name="T5" fmla="*/ 42 h 42"/>
                  <a:gd name="T6" fmla="*/ 1 w 43"/>
                  <a:gd name="T7" fmla="*/ 21 h 42"/>
                  <a:gd name="T8" fmla="*/ 21 w 43"/>
                  <a:gd name="T9" fmla="*/ 0 h 42"/>
                </a:gdLst>
                <a:ahLst/>
                <a:cxnLst>
                  <a:cxn ang="0">
                    <a:pos x="T0" y="T1"/>
                  </a:cxn>
                  <a:cxn ang="0">
                    <a:pos x="T2" y="T3"/>
                  </a:cxn>
                  <a:cxn ang="0">
                    <a:pos x="T4" y="T5"/>
                  </a:cxn>
                  <a:cxn ang="0">
                    <a:pos x="T6" y="T7"/>
                  </a:cxn>
                  <a:cxn ang="0">
                    <a:pos x="T8" y="T9"/>
                  </a:cxn>
                </a:cxnLst>
                <a:rect l="0" t="0" r="r" b="b"/>
                <a:pathLst>
                  <a:path w="43" h="42">
                    <a:moveTo>
                      <a:pt x="21" y="0"/>
                    </a:moveTo>
                    <a:cubicBezTo>
                      <a:pt x="33" y="0"/>
                      <a:pt x="43" y="9"/>
                      <a:pt x="43" y="21"/>
                    </a:cubicBezTo>
                    <a:cubicBezTo>
                      <a:pt x="43" y="32"/>
                      <a:pt x="33" y="42"/>
                      <a:pt x="22" y="42"/>
                    </a:cubicBezTo>
                    <a:cubicBezTo>
                      <a:pt x="10" y="42"/>
                      <a:pt x="1" y="33"/>
                      <a:pt x="1" y="21"/>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5" name="Oval 120"/>
              <p:cNvSpPr>
                <a:spLocks noChangeArrowheads="1"/>
              </p:cNvSpPr>
              <p:nvPr/>
            </p:nvSpPr>
            <p:spPr bwMode="auto">
              <a:xfrm>
                <a:off x="5364" y="560"/>
                <a:ext cx="60" cy="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6" name="Freeform 121"/>
              <p:cNvSpPr>
                <a:spLocks/>
              </p:cNvSpPr>
              <p:nvPr/>
            </p:nvSpPr>
            <p:spPr bwMode="auto">
              <a:xfrm>
                <a:off x="5899" y="1734"/>
                <a:ext cx="58" cy="59"/>
              </a:xfrm>
              <a:custGeom>
                <a:avLst/>
                <a:gdLst>
                  <a:gd name="T0" fmla="*/ 0 w 42"/>
                  <a:gd name="T1" fmla="*/ 21 h 42"/>
                  <a:gd name="T2" fmla="*/ 21 w 42"/>
                  <a:gd name="T3" fmla="*/ 0 h 42"/>
                  <a:gd name="T4" fmla="*/ 42 w 42"/>
                  <a:gd name="T5" fmla="*/ 21 h 42"/>
                  <a:gd name="T6" fmla="*/ 21 w 42"/>
                  <a:gd name="T7" fmla="*/ 41 h 42"/>
                  <a:gd name="T8" fmla="*/ 0 w 42"/>
                  <a:gd name="T9" fmla="*/ 21 h 42"/>
                </a:gdLst>
                <a:ahLst/>
                <a:cxnLst>
                  <a:cxn ang="0">
                    <a:pos x="T0" y="T1"/>
                  </a:cxn>
                  <a:cxn ang="0">
                    <a:pos x="T2" y="T3"/>
                  </a:cxn>
                  <a:cxn ang="0">
                    <a:pos x="T4" y="T5"/>
                  </a:cxn>
                  <a:cxn ang="0">
                    <a:pos x="T6" y="T7"/>
                  </a:cxn>
                  <a:cxn ang="0">
                    <a:pos x="T8" y="T9"/>
                  </a:cxn>
                </a:cxnLst>
                <a:rect l="0" t="0" r="r" b="b"/>
                <a:pathLst>
                  <a:path w="42" h="42">
                    <a:moveTo>
                      <a:pt x="0" y="21"/>
                    </a:moveTo>
                    <a:cubicBezTo>
                      <a:pt x="0" y="9"/>
                      <a:pt x="9" y="0"/>
                      <a:pt x="21" y="0"/>
                    </a:cubicBezTo>
                    <a:cubicBezTo>
                      <a:pt x="32" y="0"/>
                      <a:pt x="42" y="9"/>
                      <a:pt x="42" y="21"/>
                    </a:cubicBezTo>
                    <a:cubicBezTo>
                      <a:pt x="41" y="33"/>
                      <a:pt x="32" y="42"/>
                      <a:pt x="21" y="41"/>
                    </a:cubicBezTo>
                    <a:cubicBezTo>
                      <a:pt x="9" y="41"/>
                      <a:pt x="0" y="32"/>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7" name="Freeform 122"/>
              <p:cNvSpPr>
                <a:spLocks/>
              </p:cNvSpPr>
              <p:nvPr/>
            </p:nvSpPr>
            <p:spPr bwMode="auto">
              <a:xfrm>
                <a:off x="5044" y="881"/>
                <a:ext cx="57" cy="57"/>
              </a:xfrm>
              <a:custGeom>
                <a:avLst/>
                <a:gdLst>
                  <a:gd name="T0" fmla="*/ 21 w 41"/>
                  <a:gd name="T1" fmla="*/ 0 h 41"/>
                  <a:gd name="T2" fmla="*/ 41 w 41"/>
                  <a:gd name="T3" fmla="*/ 20 h 41"/>
                  <a:gd name="T4" fmla="*/ 21 w 41"/>
                  <a:gd name="T5" fmla="*/ 41 h 41"/>
                  <a:gd name="T6" fmla="*/ 0 w 41"/>
                  <a:gd name="T7" fmla="*/ 21 h 41"/>
                  <a:gd name="T8" fmla="*/ 21 w 41"/>
                  <a:gd name="T9" fmla="*/ 0 h 41"/>
                </a:gdLst>
                <a:ahLst/>
                <a:cxnLst>
                  <a:cxn ang="0">
                    <a:pos x="T0" y="T1"/>
                  </a:cxn>
                  <a:cxn ang="0">
                    <a:pos x="T2" y="T3"/>
                  </a:cxn>
                  <a:cxn ang="0">
                    <a:pos x="T4" y="T5"/>
                  </a:cxn>
                  <a:cxn ang="0">
                    <a:pos x="T6" y="T7"/>
                  </a:cxn>
                  <a:cxn ang="0">
                    <a:pos x="T8" y="T9"/>
                  </a:cxn>
                </a:cxnLst>
                <a:rect l="0" t="0" r="r" b="b"/>
                <a:pathLst>
                  <a:path w="41" h="41">
                    <a:moveTo>
                      <a:pt x="21" y="0"/>
                    </a:moveTo>
                    <a:cubicBezTo>
                      <a:pt x="32" y="0"/>
                      <a:pt x="41" y="9"/>
                      <a:pt x="41" y="20"/>
                    </a:cubicBezTo>
                    <a:cubicBezTo>
                      <a:pt x="41" y="32"/>
                      <a:pt x="32" y="41"/>
                      <a:pt x="21" y="41"/>
                    </a:cubicBezTo>
                    <a:cubicBezTo>
                      <a:pt x="9" y="41"/>
                      <a:pt x="0" y="32"/>
                      <a:pt x="0" y="21"/>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8" name="Freeform 123"/>
              <p:cNvSpPr>
                <a:spLocks/>
              </p:cNvSpPr>
              <p:nvPr/>
            </p:nvSpPr>
            <p:spPr bwMode="auto">
              <a:xfrm>
                <a:off x="6114" y="668"/>
                <a:ext cx="57" cy="57"/>
              </a:xfrm>
              <a:custGeom>
                <a:avLst/>
                <a:gdLst>
                  <a:gd name="T0" fmla="*/ 20 w 41"/>
                  <a:gd name="T1" fmla="*/ 0 h 41"/>
                  <a:gd name="T2" fmla="*/ 41 w 41"/>
                  <a:gd name="T3" fmla="*/ 20 h 41"/>
                  <a:gd name="T4" fmla="*/ 20 w 41"/>
                  <a:gd name="T5" fmla="*/ 41 h 41"/>
                  <a:gd name="T6" fmla="*/ 0 w 41"/>
                  <a:gd name="T7" fmla="*/ 21 h 41"/>
                  <a:gd name="T8" fmla="*/ 20 w 41"/>
                  <a:gd name="T9" fmla="*/ 0 h 41"/>
                </a:gdLst>
                <a:ahLst/>
                <a:cxnLst>
                  <a:cxn ang="0">
                    <a:pos x="T0" y="T1"/>
                  </a:cxn>
                  <a:cxn ang="0">
                    <a:pos x="T2" y="T3"/>
                  </a:cxn>
                  <a:cxn ang="0">
                    <a:pos x="T4" y="T5"/>
                  </a:cxn>
                  <a:cxn ang="0">
                    <a:pos x="T6" y="T7"/>
                  </a:cxn>
                  <a:cxn ang="0">
                    <a:pos x="T8" y="T9"/>
                  </a:cxn>
                </a:cxnLst>
                <a:rect l="0" t="0" r="r" b="b"/>
                <a:pathLst>
                  <a:path w="41" h="41">
                    <a:moveTo>
                      <a:pt x="20" y="0"/>
                    </a:moveTo>
                    <a:cubicBezTo>
                      <a:pt x="31" y="0"/>
                      <a:pt x="41" y="9"/>
                      <a:pt x="41" y="20"/>
                    </a:cubicBezTo>
                    <a:cubicBezTo>
                      <a:pt x="41" y="32"/>
                      <a:pt x="31" y="41"/>
                      <a:pt x="20" y="41"/>
                    </a:cubicBezTo>
                    <a:cubicBezTo>
                      <a:pt x="9" y="41"/>
                      <a:pt x="0" y="32"/>
                      <a:pt x="0" y="21"/>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9" name="Freeform 124"/>
              <p:cNvSpPr>
                <a:spLocks/>
              </p:cNvSpPr>
              <p:nvPr/>
            </p:nvSpPr>
            <p:spPr bwMode="auto">
              <a:xfrm>
                <a:off x="5365" y="1734"/>
                <a:ext cx="58" cy="57"/>
              </a:xfrm>
              <a:custGeom>
                <a:avLst/>
                <a:gdLst>
                  <a:gd name="T0" fmla="*/ 21 w 41"/>
                  <a:gd name="T1" fmla="*/ 41 h 41"/>
                  <a:gd name="T2" fmla="*/ 0 w 41"/>
                  <a:gd name="T3" fmla="*/ 21 h 41"/>
                  <a:gd name="T4" fmla="*/ 21 w 41"/>
                  <a:gd name="T5" fmla="*/ 0 h 41"/>
                  <a:gd name="T6" fmla="*/ 41 w 41"/>
                  <a:gd name="T7" fmla="*/ 21 h 41"/>
                  <a:gd name="T8" fmla="*/ 21 w 41"/>
                  <a:gd name="T9" fmla="*/ 41 h 41"/>
                </a:gdLst>
                <a:ahLst/>
                <a:cxnLst>
                  <a:cxn ang="0">
                    <a:pos x="T0" y="T1"/>
                  </a:cxn>
                  <a:cxn ang="0">
                    <a:pos x="T2" y="T3"/>
                  </a:cxn>
                  <a:cxn ang="0">
                    <a:pos x="T4" y="T5"/>
                  </a:cxn>
                  <a:cxn ang="0">
                    <a:pos x="T6" y="T7"/>
                  </a:cxn>
                  <a:cxn ang="0">
                    <a:pos x="T8" y="T9"/>
                  </a:cxn>
                </a:cxnLst>
                <a:rect l="0" t="0" r="r" b="b"/>
                <a:pathLst>
                  <a:path w="41" h="41">
                    <a:moveTo>
                      <a:pt x="21" y="41"/>
                    </a:moveTo>
                    <a:cubicBezTo>
                      <a:pt x="9" y="41"/>
                      <a:pt x="0" y="32"/>
                      <a:pt x="0" y="21"/>
                    </a:cubicBezTo>
                    <a:cubicBezTo>
                      <a:pt x="0" y="10"/>
                      <a:pt x="9" y="0"/>
                      <a:pt x="21" y="0"/>
                    </a:cubicBezTo>
                    <a:cubicBezTo>
                      <a:pt x="32" y="1"/>
                      <a:pt x="41" y="10"/>
                      <a:pt x="41" y="21"/>
                    </a:cubicBezTo>
                    <a:cubicBezTo>
                      <a:pt x="41" y="32"/>
                      <a:pt x="32" y="41"/>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0" name="Freeform 125"/>
              <p:cNvSpPr>
                <a:spLocks/>
              </p:cNvSpPr>
              <p:nvPr/>
            </p:nvSpPr>
            <p:spPr bwMode="auto">
              <a:xfrm>
                <a:off x="5044" y="1415"/>
                <a:ext cx="57" cy="57"/>
              </a:xfrm>
              <a:custGeom>
                <a:avLst/>
                <a:gdLst>
                  <a:gd name="T0" fmla="*/ 21 w 41"/>
                  <a:gd name="T1" fmla="*/ 40 h 41"/>
                  <a:gd name="T2" fmla="*/ 0 w 41"/>
                  <a:gd name="T3" fmla="*/ 20 h 41"/>
                  <a:gd name="T4" fmla="*/ 21 w 41"/>
                  <a:gd name="T5" fmla="*/ 0 h 41"/>
                  <a:gd name="T6" fmla="*/ 41 w 41"/>
                  <a:gd name="T7" fmla="*/ 21 h 41"/>
                  <a:gd name="T8" fmla="*/ 21 w 41"/>
                  <a:gd name="T9" fmla="*/ 40 h 41"/>
                </a:gdLst>
                <a:ahLst/>
                <a:cxnLst>
                  <a:cxn ang="0">
                    <a:pos x="T0" y="T1"/>
                  </a:cxn>
                  <a:cxn ang="0">
                    <a:pos x="T2" y="T3"/>
                  </a:cxn>
                  <a:cxn ang="0">
                    <a:pos x="T4" y="T5"/>
                  </a:cxn>
                  <a:cxn ang="0">
                    <a:pos x="T6" y="T7"/>
                  </a:cxn>
                  <a:cxn ang="0">
                    <a:pos x="T8" y="T9"/>
                  </a:cxn>
                </a:cxnLst>
                <a:rect l="0" t="0" r="r" b="b"/>
                <a:pathLst>
                  <a:path w="41" h="41">
                    <a:moveTo>
                      <a:pt x="21" y="40"/>
                    </a:moveTo>
                    <a:cubicBezTo>
                      <a:pt x="9" y="40"/>
                      <a:pt x="0" y="31"/>
                      <a:pt x="0" y="20"/>
                    </a:cubicBezTo>
                    <a:cubicBezTo>
                      <a:pt x="0" y="9"/>
                      <a:pt x="10" y="0"/>
                      <a:pt x="21" y="0"/>
                    </a:cubicBezTo>
                    <a:cubicBezTo>
                      <a:pt x="32" y="0"/>
                      <a:pt x="41" y="9"/>
                      <a:pt x="41" y="21"/>
                    </a:cubicBezTo>
                    <a:cubicBezTo>
                      <a:pt x="41" y="32"/>
                      <a:pt x="32" y="41"/>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1" name="Oval 126"/>
              <p:cNvSpPr>
                <a:spLocks noChangeArrowheads="1"/>
              </p:cNvSpPr>
              <p:nvPr/>
            </p:nvSpPr>
            <p:spPr bwMode="auto">
              <a:xfrm>
                <a:off x="6008" y="562"/>
                <a:ext cx="55" cy="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2" name="Freeform 127"/>
              <p:cNvSpPr>
                <a:spLocks/>
              </p:cNvSpPr>
              <p:nvPr/>
            </p:nvSpPr>
            <p:spPr bwMode="auto">
              <a:xfrm>
                <a:off x="6221" y="775"/>
                <a:ext cx="56" cy="56"/>
              </a:xfrm>
              <a:custGeom>
                <a:avLst/>
                <a:gdLst>
                  <a:gd name="T0" fmla="*/ 20 w 40"/>
                  <a:gd name="T1" fmla="*/ 0 h 40"/>
                  <a:gd name="T2" fmla="*/ 40 w 40"/>
                  <a:gd name="T3" fmla="*/ 19 h 40"/>
                  <a:gd name="T4" fmla="*/ 19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19"/>
                    </a:cubicBezTo>
                    <a:cubicBezTo>
                      <a:pt x="40" y="31"/>
                      <a:pt x="31" y="40"/>
                      <a:pt x="19" y="40"/>
                    </a:cubicBezTo>
                    <a:cubicBezTo>
                      <a:pt x="9" y="40"/>
                      <a:pt x="0" y="31"/>
                      <a:pt x="0" y="20"/>
                    </a:cubicBezTo>
                    <a:cubicBezTo>
                      <a:pt x="0" y="9"/>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3" name="Freeform 128"/>
              <p:cNvSpPr>
                <a:spLocks/>
              </p:cNvSpPr>
              <p:nvPr/>
            </p:nvSpPr>
            <p:spPr bwMode="auto">
              <a:xfrm>
                <a:off x="5152" y="668"/>
                <a:ext cx="56" cy="55"/>
              </a:xfrm>
              <a:custGeom>
                <a:avLst/>
                <a:gdLst>
                  <a:gd name="T0" fmla="*/ 40 w 40"/>
                  <a:gd name="T1" fmla="*/ 21 h 40"/>
                  <a:gd name="T2" fmla="*/ 20 w 40"/>
                  <a:gd name="T3" fmla="*/ 40 h 40"/>
                  <a:gd name="T4" fmla="*/ 0 w 40"/>
                  <a:gd name="T5" fmla="*/ 20 h 40"/>
                  <a:gd name="T6" fmla="*/ 20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4" name="Freeform 129"/>
              <p:cNvSpPr>
                <a:spLocks/>
              </p:cNvSpPr>
              <p:nvPr/>
            </p:nvSpPr>
            <p:spPr bwMode="auto">
              <a:xfrm>
                <a:off x="6114" y="1628"/>
                <a:ext cx="56" cy="56"/>
              </a:xfrm>
              <a:custGeom>
                <a:avLst/>
                <a:gdLst>
                  <a:gd name="T0" fmla="*/ 40 w 40"/>
                  <a:gd name="T1" fmla="*/ 21 h 40"/>
                  <a:gd name="T2" fmla="*/ 20 w 40"/>
                  <a:gd name="T3" fmla="*/ 40 h 40"/>
                  <a:gd name="T4" fmla="*/ 0 w 40"/>
                  <a:gd name="T5" fmla="*/ 20 h 40"/>
                  <a:gd name="T6" fmla="*/ 20 w 40"/>
                  <a:gd name="T7" fmla="*/ 1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1"/>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5" name="Freeform 130"/>
              <p:cNvSpPr>
                <a:spLocks/>
              </p:cNvSpPr>
              <p:nvPr/>
            </p:nvSpPr>
            <p:spPr bwMode="auto">
              <a:xfrm>
                <a:off x="6329" y="1096"/>
                <a:ext cx="56" cy="54"/>
              </a:xfrm>
              <a:custGeom>
                <a:avLst/>
                <a:gdLst>
                  <a:gd name="T0" fmla="*/ 20 w 40"/>
                  <a:gd name="T1" fmla="*/ 0 h 39"/>
                  <a:gd name="T2" fmla="*/ 40 w 40"/>
                  <a:gd name="T3" fmla="*/ 19 h 39"/>
                  <a:gd name="T4" fmla="*/ 20 w 40"/>
                  <a:gd name="T5" fmla="*/ 39 h 39"/>
                  <a:gd name="T6" fmla="*/ 0 w 40"/>
                  <a:gd name="T7" fmla="*/ 19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8"/>
                      <a:pt x="40" y="19"/>
                    </a:cubicBezTo>
                    <a:cubicBezTo>
                      <a:pt x="40" y="30"/>
                      <a:pt x="30" y="39"/>
                      <a:pt x="20" y="39"/>
                    </a:cubicBezTo>
                    <a:cubicBezTo>
                      <a:pt x="9" y="39"/>
                      <a:pt x="0" y="30"/>
                      <a:pt x="0" y="19"/>
                    </a:cubicBezTo>
                    <a:cubicBezTo>
                      <a:pt x="0" y="8"/>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6" name="Oval 131"/>
              <p:cNvSpPr>
                <a:spLocks noChangeArrowheads="1"/>
              </p:cNvSpPr>
              <p:nvPr/>
            </p:nvSpPr>
            <p:spPr bwMode="auto">
              <a:xfrm>
                <a:off x="5686" y="454"/>
                <a:ext cx="56"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7" name="Freeform 132"/>
              <p:cNvSpPr>
                <a:spLocks/>
              </p:cNvSpPr>
              <p:nvPr/>
            </p:nvSpPr>
            <p:spPr bwMode="auto">
              <a:xfrm>
                <a:off x="5580" y="454"/>
                <a:ext cx="56" cy="56"/>
              </a:xfrm>
              <a:custGeom>
                <a:avLst/>
                <a:gdLst>
                  <a:gd name="T0" fmla="*/ 20 w 40"/>
                  <a:gd name="T1" fmla="*/ 0 h 40"/>
                  <a:gd name="T2" fmla="*/ 40 w 40"/>
                  <a:gd name="T3" fmla="*/ 20 h 40"/>
                  <a:gd name="T4" fmla="*/ 20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20"/>
                    </a:cubicBezTo>
                    <a:cubicBezTo>
                      <a:pt x="39" y="31"/>
                      <a:pt x="31" y="40"/>
                      <a:pt x="20" y="40"/>
                    </a:cubicBezTo>
                    <a:cubicBezTo>
                      <a:pt x="9" y="40"/>
                      <a:pt x="0" y="31"/>
                      <a:pt x="0" y="20"/>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8" name="Freeform 133"/>
              <p:cNvSpPr>
                <a:spLocks/>
              </p:cNvSpPr>
              <p:nvPr/>
            </p:nvSpPr>
            <p:spPr bwMode="auto">
              <a:xfrm>
                <a:off x="6329" y="1202"/>
                <a:ext cx="56" cy="55"/>
              </a:xfrm>
              <a:custGeom>
                <a:avLst/>
                <a:gdLst>
                  <a:gd name="T0" fmla="*/ 20 w 40"/>
                  <a:gd name="T1" fmla="*/ 40 h 40"/>
                  <a:gd name="T2" fmla="*/ 0 w 40"/>
                  <a:gd name="T3" fmla="*/ 20 h 40"/>
                  <a:gd name="T4" fmla="*/ 20 w 40"/>
                  <a:gd name="T5" fmla="*/ 0 h 40"/>
                  <a:gd name="T6" fmla="*/ 39 w 40"/>
                  <a:gd name="T7" fmla="*/ 20 h 40"/>
                  <a:gd name="T8" fmla="*/ 20 w 40"/>
                  <a:gd name="T9" fmla="*/ 40 h 40"/>
                </a:gdLst>
                <a:ahLst/>
                <a:cxnLst>
                  <a:cxn ang="0">
                    <a:pos x="T0" y="T1"/>
                  </a:cxn>
                  <a:cxn ang="0">
                    <a:pos x="T2" y="T3"/>
                  </a:cxn>
                  <a:cxn ang="0">
                    <a:pos x="T4" y="T5"/>
                  </a:cxn>
                  <a:cxn ang="0">
                    <a:pos x="T6" y="T7"/>
                  </a:cxn>
                  <a:cxn ang="0">
                    <a:pos x="T8" y="T9"/>
                  </a:cxn>
                </a:cxnLst>
                <a:rect l="0" t="0" r="r" b="b"/>
                <a:pathLst>
                  <a:path w="40" h="40">
                    <a:moveTo>
                      <a:pt x="20" y="40"/>
                    </a:moveTo>
                    <a:cubicBezTo>
                      <a:pt x="9" y="40"/>
                      <a:pt x="0" y="31"/>
                      <a:pt x="0" y="20"/>
                    </a:cubicBezTo>
                    <a:cubicBezTo>
                      <a:pt x="0" y="9"/>
                      <a:pt x="9" y="0"/>
                      <a:pt x="20" y="0"/>
                    </a:cubicBezTo>
                    <a:cubicBezTo>
                      <a:pt x="31" y="0"/>
                      <a:pt x="39" y="9"/>
                      <a:pt x="39" y="20"/>
                    </a:cubicBezTo>
                    <a:cubicBezTo>
                      <a:pt x="40" y="31"/>
                      <a:pt x="31"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9" name="Freeform 134"/>
              <p:cNvSpPr>
                <a:spLocks/>
              </p:cNvSpPr>
              <p:nvPr/>
            </p:nvSpPr>
            <p:spPr bwMode="auto">
              <a:xfrm>
                <a:off x="6221" y="1522"/>
                <a:ext cx="55" cy="55"/>
              </a:xfrm>
              <a:custGeom>
                <a:avLst/>
                <a:gdLst>
                  <a:gd name="T0" fmla="*/ 0 w 39"/>
                  <a:gd name="T1" fmla="*/ 20 h 39"/>
                  <a:gd name="T2" fmla="*/ 19 w 39"/>
                  <a:gd name="T3" fmla="*/ 0 h 39"/>
                  <a:gd name="T4" fmla="*/ 39 w 39"/>
                  <a:gd name="T5" fmla="*/ 20 h 39"/>
                  <a:gd name="T6" fmla="*/ 20 w 39"/>
                  <a:gd name="T7" fmla="*/ 39 h 39"/>
                  <a:gd name="T8" fmla="*/ 0 w 39"/>
                  <a:gd name="T9" fmla="*/ 20 h 39"/>
                </a:gdLst>
                <a:ahLst/>
                <a:cxnLst>
                  <a:cxn ang="0">
                    <a:pos x="T0" y="T1"/>
                  </a:cxn>
                  <a:cxn ang="0">
                    <a:pos x="T2" y="T3"/>
                  </a:cxn>
                  <a:cxn ang="0">
                    <a:pos x="T4" y="T5"/>
                  </a:cxn>
                  <a:cxn ang="0">
                    <a:pos x="T6" y="T7"/>
                  </a:cxn>
                  <a:cxn ang="0">
                    <a:pos x="T8" y="T9"/>
                  </a:cxn>
                </a:cxnLst>
                <a:rect l="0" t="0" r="r" b="b"/>
                <a:pathLst>
                  <a:path w="39" h="39">
                    <a:moveTo>
                      <a:pt x="0" y="20"/>
                    </a:moveTo>
                    <a:cubicBezTo>
                      <a:pt x="0" y="9"/>
                      <a:pt x="9" y="0"/>
                      <a:pt x="19" y="0"/>
                    </a:cubicBezTo>
                    <a:cubicBezTo>
                      <a:pt x="30" y="0"/>
                      <a:pt x="39" y="9"/>
                      <a:pt x="39" y="20"/>
                    </a:cubicBezTo>
                    <a:cubicBezTo>
                      <a:pt x="39" y="31"/>
                      <a:pt x="30" y="39"/>
                      <a:pt x="20" y="39"/>
                    </a:cubicBezTo>
                    <a:cubicBezTo>
                      <a:pt x="9" y="39"/>
                      <a:pt x="0" y="3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0" name="Freeform 135"/>
              <p:cNvSpPr>
                <a:spLocks/>
              </p:cNvSpPr>
              <p:nvPr/>
            </p:nvSpPr>
            <p:spPr bwMode="auto">
              <a:xfrm>
                <a:off x="5259" y="562"/>
                <a:ext cx="56" cy="55"/>
              </a:xfrm>
              <a:custGeom>
                <a:avLst/>
                <a:gdLst>
                  <a:gd name="T0" fmla="*/ 40 w 40"/>
                  <a:gd name="T1" fmla="*/ 21 h 40"/>
                  <a:gd name="T2" fmla="*/ 19 w 40"/>
                  <a:gd name="T3" fmla="*/ 39 h 40"/>
                  <a:gd name="T4" fmla="*/ 1 w 40"/>
                  <a:gd name="T5" fmla="*/ 19 h 40"/>
                  <a:gd name="T6" fmla="*/ 21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39" y="31"/>
                      <a:pt x="30" y="40"/>
                      <a:pt x="19" y="39"/>
                    </a:cubicBezTo>
                    <a:cubicBezTo>
                      <a:pt x="9" y="39"/>
                      <a:pt x="0" y="30"/>
                      <a:pt x="1" y="19"/>
                    </a:cubicBezTo>
                    <a:cubicBezTo>
                      <a:pt x="1" y="9"/>
                      <a:pt x="10" y="0"/>
                      <a:pt x="21"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1" name="Freeform 136"/>
              <p:cNvSpPr>
                <a:spLocks/>
              </p:cNvSpPr>
              <p:nvPr/>
            </p:nvSpPr>
            <p:spPr bwMode="auto">
              <a:xfrm>
                <a:off x="6329" y="990"/>
                <a:ext cx="54" cy="54"/>
              </a:xfrm>
              <a:custGeom>
                <a:avLst/>
                <a:gdLst>
                  <a:gd name="T0" fmla="*/ 19 w 39"/>
                  <a:gd name="T1" fmla="*/ 0 h 39"/>
                  <a:gd name="T2" fmla="*/ 39 w 39"/>
                  <a:gd name="T3" fmla="*/ 19 h 39"/>
                  <a:gd name="T4" fmla="*/ 20 w 39"/>
                  <a:gd name="T5" fmla="*/ 39 h 39"/>
                  <a:gd name="T6" fmla="*/ 0 w 39"/>
                  <a:gd name="T7" fmla="*/ 19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8"/>
                      <a:pt x="39" y="19"/>
                    </a:cubicBezTo>
                    <a:cubicBezTo>
                      <a:pt x="39" y="30"/>
                      <a:pt x="30" y="39"/>
                      <a:pt x="20" y="39"/>
                    </a:cubicBezTo>
                    <a:cubicBezTo>
                      <a:pt x="9" y="38"/>
                      <a:pt x="0" y="30"/>
                      <a:pt x="0" y="19"/>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2" name="Freeform 137"/>
              <p:cNvSpPr>
                <a:spLocks/>
              </p:cNvSpPr>
              <p:nvPr/>
            </p:nvSpPr>
            <p:spPr bwMode="auto">
              <a:xfrm>
                <a:off x="5794" y="454"/>
                <a:ext cx="54" cy="55"/>
              </a:xfrm>
              <a:custGeom>
                <a:avLst/>
                <a:gdLst>
                  <a:gd name="T0" fmla="*/ 20 w 39"/>
                  <a:gd name="T1" fmla="*/ 39 h 39"/>
                  <a:gd name="T2" fmla="*/ 0 w 39"/>
                  <a:gd name="T3" fmla="*/ 20 h 39"/>
                  <a:gd name="T4" fmla="*/ 20 w 39"/>
                  <a:gd name="T5" fmla="*/ 1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0" y="31"/>
                      <a:pt x="0" y="20"/>
                    </a:cubicBezTo>
                    <a:cubicBezTo>
                      <a:pt x="0" y="9"/>
                      <a:pt x="9" y="0"/>
                      <a:pt x="20" y="1"/>
                    </a:cubicBezTo>
                    <a:cubicBezTo>
                      <a:pt x="30" y="1"/>
                      <a:pt x="39" y="9"/>
                      <a:pt x="39" y="20"/>
                    </a:cubicBezTo>
                    <a:cubicBezTo>
                      <a:pt x="39" y="30"/>
                      <a:pt x="30"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3" name="Freeform 138"/>
              <p:cNvSpPr>
                <a:spLocks/>
              </p:cNvSpPr>
              <p:nvPr/>
            </p:nvSpPr>
            <p:spPr bwMode="auto">
              <a:xfrm>
                <a:off x="5153" y="1630"/>
                <a:ext cx="55" cy="54"/>
              </a:xfrm>
              <a:custGeom>
                <a:avLst/>
                <a:gdLst>
                  <a:gd name="T0" fmla="*/ 19 w 39"/>
                  <a:gd name="T1" fmla="*/ 0 h 39"/>
                  <a:gd name="T2" fmla="*/ 38 w 39"/>
                  <a:gd name="T3" fmla="*/ 20 h 39"/>
                  <a:gd name="T4" fmla="*/ 19 w 39"/>
                  <a:gd name="T5" fmla="*/ 39 h 39"/>
                  <a:gd name="T6" fmla="*/ 0 w 39"/>
                  <a:gd name="T7" fmla="*/ 20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9"/>
                      <a:pt x="38" y="20"/>
                    </a:cubicBezTo>
                    <a:cubicBezTo>
                      <a:pt x="38" y="30"/>
                      <a:pt x="30" y="39"/>
                      <a:pt x="19" y="39"/>
                    </a:cubicBezTo>
                    <a:cubicBezTo>
                      <a:pt x="9" y="39"/>
                      <a:pt x="0" y="30"/>
                      <a:pt x="0" y="20"/>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4" name="Freeform 139"/>
              <p:cNvSpPr>
                <a:spLocks/>
              </p:cNvSpPr>
              <p:nvPr/>
            </p:nvSpPr>
            <p:spPr bwMode="auto">
              <a:xfrm>
                <a:off x="6009" y="1736"/>
                <a:ext cx="53" cy="54"/>
              </a:xfrm>
              <a:custGeom>
                <a:avLst/>
                <a:gdLst>
                  <a:gd name="T0" fmla="*/ 19 w 38"/>
                  <a:gd name="T1" fmla="*/ 39 h 39"/>
                  <a:gd name="T2" fmla="*/ 0 w 38"/>
                  <a:gd name="T3" fmla="*/ 20 h 39"/>
                  <a:gd name="T4" fmla="*/ 19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8" y="39"/>
                      <a:pt x="0" y="31"/>
                      <a:pt x="0" y="20"/>
                    </a:cubicBezTo>
                    <a:cubicBezTo>
                      <a:pt x="0" y="9"/>
                      <a:pt x="8" y="0"/>
                      <a:pt x="19" y="1"/>
                    </a:cubicBezTo>
                    <a:cubicBezTo>
                      <a:pt x="30" y="1"/>
                      <a:pt x="38" y="10"/>
                      <a:pt x="38" y="20"/>
                    </a:cubicBezTo>
                    <a:cubicBezTo>
                      <a:pt x="38" y="31"/>
                      <a:pt x="29"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5" name="Freeform 140"/>
              <p:cNvSpPr>
                <a:spLocks/>
              </p:cNvSpPr>
              <p:nvPr/>
            </p:nvSpPr>
            <p:spPr bwMode="auto">
              <a:xfrm>
                <a:off x="5046" y="775"/>
                <a:ext cx="54" cy="54"/>
              </a:xfrm>
              <a:custGeom>
                <a:avLst/>
                <a:gdLst>
                  <a:gd name="T0" fmla="*/ 39 w 39"/>
                  <a:gd name="T1" fmla="*/ 20 h 39"/>
                  <a:gd name="T2" fmla="*/ 19 w 39"/>
                  <a:gd name="T3" fmla="*/ 39 h 39"/>
                  <a:gd name="T4" fmla="*/ 1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9" y="39"/>
                      <a:pt x="0" y="30"/>
                      <a:pt x="1" y="19"/>
                    </a:cubicBezTo>
                    <a:cubicBezTo>
                      <a:pt x="1" y="9"/>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6" name="Freeform 141"/>
              <p:cNvSpPr>
                <a:spLocks/>
              </p:cNvSpPr>
              <p:nvPr/>
            </p:nvSpPr>
            <p:spPr bwMode="auto">
              <a:xfrm>
                <a:off x="6329" y="1310"/>
                <a:ext cx="54" cy="53"/>
              </a:xfrm>
              <a:custGeom>
                <a:avLst/>
                <a:gdLst>
                  <a:gd name="T0" fmla="*/ 20 w 39"/>
                  <a:gd name="T1" fmla="*/ 0 h 38"/>
                  <a:gd name="T2" fmla="*/ 39 w 39"/>
                  <a:gd name="T3" fmla="*/ 19 h 38"/>
                  <a:gd name="T4" fmla="*/ 19 w 39"/>
                  <a:gd name="T5" fmla="*/ 38 h 38"/>
                  <a:gd name="T6" fmla="*/ 0 w 39"/>
                  <a:gd name="T7" fmla="*/ 19 h 38"/>
                  <a:gd name="T8" fmla="*/ 20 w 39"/>
                  <a:gd name="T9" fmla="*/ 0 h 38"/>
                </a:gdLst>
                <a:ahLst/>
                <a:cxnLst>
                  <a:cxn ang="0">
                    <a:pos x="T0" y="T1"/>
                  </a:cxn>
                  <a:cxn ang="0">
                    <a:pos x="T2" y="T3"/>
                  </a:cxn>
                  <a:cxn ang="0">
                    <a:pos x="T4" y="T5"/>
                  </a:cxn>
                  <a:cxn ang="0">
                    <a:pos x="T6" y="T7"/>
                  </a:cxn>
                  <a:cxn ang="0">
                    <a:pos x="T8" y="T9"/>
                  </a:cxn>
                </a:cxnLst>
                <a:rect l="0" t="0" r="r" b="b"/>
                <a:pathLst>
                  <a:path w="39" h="38">
                    <a:moveTo>
                      <a:pt x="20" y="0"/>
                    </a:moveTo>
                    <a:cubicBezTo>
                      <a:pt x="30" y="0"/>
                      <a:pt x="39" y="8"/>
                      <a:pt x="39" y="19"/>
                    </a:cubicBezTo>
                    <a:cubicBezTo>
                      <a:pt x="39" y="29"/>
                      <a:pt x="30" y="38"/>
                      <a:pt x="19" y="38"/>
                    </a:cubicBezTo>
                    <a:cubicBezTo>
                      <a:pt x="9" y="38"/>
                      <a:pt x="0" y="29"/>
                      <a:pt x="0" y="19"/>
                    </a:cubicBezTo>
                    <a:cubicBezTo>
                      <a:pt x="0" y="8"/>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7" name="Oval 142"/>
              <p:cNvSpPr>
                <a:spLocks noChangeArrowheads="1"/>
              </p:cNvSpPr>
              <p:nvPr/>
            </p:nvSpPr>
            <p:spPr bwMode="auto">
              <a:xfrm>
                <a:off x="5474" y="456"/>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8" name="Freeform 143"/>
              <p:cNvSpPr>
                <a:spLocks/>
              </p:cNvSpPr>
              <p:nvPr/>
            </p:nvSpPr>
            <p:spPr bwMode="auto">
              <a:xfrm>
                <a:off x="5688" y="1843"/>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30" y="0"/>
                      <a:pt x="38" y="9"/>
                      <a:pt x="38" y="19"/>
                    </a:cubicBezTo>
                    <a:cubicBezTo>
                      <a:pt x="38" y="30"/>
                      <a:pt x="29"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9" name="Freeform 144"/>
              <p:cNvSpPr>
                <a:spLocks/>
              </p:cNvSpPr>
              <p:nvPr/>
            </p:nvSpPr>
            <p:spPr bwMode="auto">
              <a:xfrm>
                <a:off x="4939" y="1096"/>
                <a:ext cx="54" cy="54"/>
              </a:xfrm>
              <a:custGeom>
                <a:avLst/>
                <a:gdLst>
                  <a:gd name="T0" fmla="*/ 38 w 38"/>
                  <a:gd name="T1" fmla="*/ 20 h 39"/>
                  <a:gd name="T2" fmla="*/ 19 w 38"/>
                  <a:gd name="T3" fmla="*/ 38 h 39"/>
                  <a:gd name="T4" fmla="*/ 0 w 38"/>
                  <a:gd name="T5" fmla="*/ 19 h 39"/>
                  <a:gd name="T6" fmla="*/ 19 w 38"/>
                  <a:gd name="T7" fmla="*/ 0 h 39"/>
                  <a:gd name="T8" fmla="*/ 38 w 38"/>
                  <a:gd name="T9" fmla="*/ 20 h 39"/>
                </a:gdLst>
                <a:ahLst/>
                <a:cxnLst>
                  <a:cxn ang="0">
                    <a:pos x="T0" y="T1"/>
                  </a:cxn>
                  <a:cxn ang="0">
                    <a:pos x="T2" y="T3"/>
                  </a:cxn>
                  <a:cxn ang="0">
                    <a:pos x="T4" y="T5"/>
                  </a:cxn>
                  <a:cxn ang="0">
                    <a:pos x="T6" y="T7"/>
                  </a:cxn>
                  <a:cxn ang="0">
                    <a:pos x="T8" y="T9"/>
                  </a:cxn>
                </a:cxnLst>
                <a:rect l="0" t="0" r="r" b="b"/>
                <a:pathLst>
                  <a:path w="38" h="39">
                    <a:moveTo>
                      <a:pt x="38" y="20"/>
                    </a:moveTo>
                    <a:cubicBezTo>
                      <a:pt x="38" y="30"/>
                      <a:pt x="30" y="39"/>
                      <a:pt x="19" y="38"/>
                    </a:cubicBezTo>
                    <a:cubicBezTo>
                      <a:pt x="8" y="38"/>
                      <a:pt x="0" y="30"/>
                      <a:pt x="0" y="19"/>
                    </a:cubicBezTo>
                    <a:cubicBezTo>
                      <a:pt x="1" y="9"/>
                      <a:pt x="9" y="0"/>
                      <a:pt x="19" y="0"/>
                    </a:cubicBezTo>
                    <a:cubicBezTo>
                      <a:pt x="30" y="0"/>
                      <a:pt x="38" y="9"/>
                      <a:pt x="3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0" name="Oval 145"/>
              <p:cNvSpPr>
                <a:spLocks noChangeArrowheads="1"/>
              </p:cNvSpPr>
              <p:nvPr/>
            </p:nvSpPr>
            <p:spPr bwMode="auto">
              <a:xfrm>
                <a:off x="5582" y="1843"/>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1" name="Freeform 146"/>
              <p:cNvSpPr>
                <a:spLocks/>
              </p:cNvSpPr>
              <p:nvPr/>
            </p:nvSpPr>
            <p:spPr bwMode="auto">
              <a:xfrm>
                <a:off x="4939" y="1203"/>
                <a:ext cx="54" cy="53"/>
              </a:xfrm>
              <a:custGeom>
                <a:avLst/>
                <a:gdLst>
                  <a:gd name="T0" fmla="*/ 38 w 38"/>
                  <a:gd name="T1" fmla="*/ 19 h 38"/>
                  <a:gd name="T2" fmla="*/ 19 w 38"/>
                  <a:gd name="T3" fmla="*/ 38 h 38"/>
                  <a:gd name="T4" fmla="*/ 1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29"/>
                      <a:pt x="1" y="19"/>
                    </a:cubicBezTo>
                    <a:cubicBezTo>
                      <a:pt x="1" y="8"/>
                      <a:pt x="9" y="0"/>
                      <a:pt x="19" y="0"/>
                    </a:cubicBezTo>
                    <a:cubicBezTo>
                      <a:pt x="30"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2" name="Freeform 147"/>
              <p:cNvSpPr>
                <a:spLocks/>
              </p:cNvSpPr>
              <p:nvPr/>
            </p:nvSpPr>
            <p:spPr bwMode="auto">
              <a:xfrm>
                <a:off x="5047" y="1524"/>
                <a:ext cx="53" cy="51"/>
              </a:xfrm>
              <a:custGeom>
                <a:avLst/>
                <a:gdLst>
                  <a:gd name="T0" fmla="*/ 0 w 38"/>
                  <a:gd name="T1" fmla="*/ 18 h 37"/>
                  <a:gd name="T2" fmla="*/ 19 w 38"/>
                  <a:gd name="T3" fmla="*/ 0 h 37"/>
                  <a:gd name="T4" fmla="*/ 38 w 38"/>
                  <a:gd name="T5" fmla="*/ 19 h 37"/>
                  <a:gd name="T6" fmla="*/ 18 w 38"/>
                  <a:gd name="T7" fmla="*/ 37 h 37"/>
                  <a:gd name="T8" fmla="*/ 0 w 38"/>
                  <a:gd name="T9" fmla="*/ 18 h 37"/>
                </a:gdLst>
                <a:ahLst/>
                <a:cxnLst>
                  <a:cxn ang="0">
                    <a:pos x="T0" y="T1"/>
                  </a:cxn>
                  <a:cxn ang="0">
                    <a:pos x="T2" y="T3"/>
                  </a:cxn>
                  <a:cxn ang="0">
                    <a:pos x="T4" y="T5"/>
                  </a:cxn>
                  <a:cxn ang="0">
                    <a:pos x="T6" y="T7"/>
                  </a:cxn>
                  <a:cxn ang="0">
                    <a:pos x="T8" y="T9"/>
                  </a:cxn>
                </a:cxnLst>
                <a:rect l="0" t="0" r="r" b="b"/>
                <a:pathLst>
                  <a:path w="38" h="37">
                    <a:moveTo>
                      <a:pt x="0" y="18"/>
                    </a:moveTo>
                    <a:cubicBezTo>
                      <a:pt x="0" y="8"/>
                      <a:pt x="9" y="0"/>
                      <a:pt x="19" y="0"/>
                    </a:cubicBezTo>
                    <a:cubicBezTo>
                      <a:pt x="29" y="0"/>
                      <a:pt x="38" y="9"/>
                      <a:pt x="38" y="19"/>
                    </a:cubicBezTo>
                    <a:cubicBezTo>
                      <a:pt x="37" y="29"/>
                      <a:pt x="29" y="37"/>
                      <a:pt x="18" y="37"/>
                    </a:cubicBezTo>
                    <a:cubicBezTo>
                      <a:pt x="8" y="37"/>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3" name="Freeform 148"/>
              <p:cNvSpPr>
                <a:spLocks/>
              </p:cNvSpPr>
              <p:nvPr/>
            </p:nvSpPr>
            <p:spPr bwMode="auto">
              <a:xfrm>
                <a:off x="5261" y="1737"/>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9"/>
                    </a:cubicBezTo>
                    <a:cubicBezTo>
                      <a:pt x="38" y="29"/>
                      <a:pt x="30" y="38"/>
                      <a:pt x="19" y="38"/>
                    </a:cubicBezTo>
                    <a:cubicBezTo>
                      <a:pt x="9"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4" name="Freeform 149"/>
              <p:cNvSpPr>
                <a:spLocks/>
              </p:cNvSpPr>
              <p:nvPr/>
            </p:nvSpPr>
            <p:spPr bwMode="auto">
              <a:xfrm>
                <a:off x="5795" y="1844"/>
                <a:ext cx="52" cy="52"/>
              </a:xfrm>
              <a:custGeom>
                <a:avLst/>
                <a:gdLst>
                  <a:gd name="T0" fmla="*/ 19 w 37"/>
                  <a:gd name="T1" fmla="*/ 37 h 37"/>
                  <a:gd name="T2" fmla="*/ 0 w 37"/>
                  <a:gd name="T3" fmla="*/ 18 h 37"/>
                  <a:gd name="T4" fmla="*/ 18 w 37"/>
                  <a:gd name="T5" fmla="*/ 0 h 37"/>
                  <a:gd name="T6" fmla="*/ 37 w 37"/>
                  <a:gd name="T7" fmla="*/ 18 h 37"/>
                  <a:gd name="T8" fmla="*/ 19 w 37"/>
                  <a:gd name="T9" fmla="*/ 37 h 37"/>
                </a:gdLst>
                <a:ahLst/>
                <a:cxnLst>
                  <a:cxn ang="0">
                    <a:pos x="T0" y="T1"/>
                  </a:cxn>
                  <a:cxn ang="0">
                    <a:pos x="T2" y="T3"/>
                  </a:cxn>
                  <a:cxn ang="0">
                    <a:pos x="T4" y="T5"/>
                  </a:cxn>
                  <a:cxn ang="0">
                    <a:pos x="T6" y="T7"/>
                  </a:cxn>
                  <a:cxn ang="0">
                    <a:pos x="T8" y="T9"/>
                  </a:cxn>
                </a:cxnLst>
                <a:rect l="0" t="0" r="r" b="b"/>
                <a:pathLst>
                  <a:path w="37" h="37">
                    <a:moveTo>
                      <a:pt x="19" y="37"/>
                    </a:moveTo>
                    <a:cubicBezTo>
                      <a:pt x="8" y="37"/>
                      <a:pt x="0" y="28"/>
                      <a:pt x="0" y="18"/>
                    </a:cubicBezTo>
                    <a:cubicBezTo>
                      <a:pt x="0" y="8"/>
                      <a:pt x="8" y="0"/>
                      <a:pt x="18" y="0"/>
                    </a:cubicBezTo>
                    <a:cubicBezTo>
                      <a:pt x="29" y="0"/>
                      <a:pt x="37" y="8"/>
                      <a:pt x="37" y="18"/>
                    </a:cubicBezTo>
                    <a:cubicBezTo>
                      <a:pt x="37" y="29"/>
                      <a:pt x="29"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5" name="Oval 150"/>
              <p:cNvSpPr>
                <a:spLocks noChangeArrowheads="1"/>
              </p:cNvSpPr>
              <p:nvPr/>
            </p:nvSpPr>
            <p:spPr bwMode="auto">
              <a:xfrm>
                <a:off x="4941" y="990"/>
                <a:ext cx="52"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6" name="Freeform 151"/>
              <p:cNvSpPr>
                <a:spLocks/>
              </p:cNvSpPr>
              <p:nvPr/>
            </p:nvSpPr>
            <p:spPr bwMode="auto">
              <a:xfrm>
                <a:off x="5901" y="456"/>
                <a:ext cx="52" cy="53"/>
              </a:xfrm>
              <a:custGeom>
                <a:avLst/>
                <a:gdLst>
                  <a:gd name="T0" fmla="*/ 37 w 37"/>
                  <a:gd name="T1" fmla="*/ 19 h 38"/>
                  <a:gd name="T2" fmla="*/ 19 w 37"/>
                  <a:gd name="T3" fmla="*/ 38 h 38"/>
                  <a:gd name="T4" fmla="*/ 1 w 37"/>
                  <a:gd name="T5" fmla="*/ 19 h 38"/>
                  <a:gd name="T6" fmla="*/ 19 w 37"/>
                  <a:gd name="T7" fmla="*/ 1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cubicBezTo>
                      <a:pt x="37" y="29"/>
                      <a:pt x="29" y="38"/>
                      <a:pt x="19" y="38"/>
                    </a:cubicBezTo>
                    <a:cubicBezTo>
                      <a:pt x="9" y="38"/>
                      <a:pt x="0" y="29"/>
                      <a:pt x="1" y="19"/>
                    </a:cubicBezTo>
                    <a:cubicBezTo>
                      <a:pt x="1" y="8"/>
                      <a:pt x="9" y="0"/>
                      <a:pt x="19" y="1"/>
                    </a:cubicBezTo>
                    <a:cubicBezTo>
                      <a:pt x="29" y="1"/>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7" name="Freeform 152"/>
              <p:cNvSpPr>
                <a:spLocks/>
              </p:cNvSpPr>
              <p:nvPr/>
            </p:nvSpPr>
            <p:spPr bwMode="auto">
              <a:xfrm>
                <a:off x="6330" y="884"/>
                <a:ext cx="52" cy="51"/>
              </a:xfrm>
              <a:custGeom>
                <a:avLst/>
                <a:gdLst>
                  <a:gd name="T0" fmla="*/ 37 w 37"/>
                  <a:gd name="T1" fmla="*/ 19 h 37"/>
                  <a:gd name="T2" fmla="*/ 19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9" y="37"/>
                      <a:pt x="19" y="37"/>
                    </a:cubicBezTo>
                    <a:cubicBezTo>
                      <a:pt x="8" y="37"/>
                      <a:pt x="0" y="29"/>
                      <a:pt x="0" y="18"/>
                    </a:cubicBezTo>
                    <a:cubicBezTo>
                      <a:pt x="0" y="8"/>
                      <a:pt x="9" y="0"/>
                      <a:pt x="19" y="0"/>
                    </a:cubicBezTo>
                    <a:cubicBezTo>
                      <a:pt x="29" y="0"/>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8" name="Oval 153"/>
              <p:cNvSpPr>
                <a:spLocks noChangeArrowheads="1"/>
              </p:cNvSpPr>
              <p:nvPr/>
            </p:nvSpPr>
            <p:spPr bwMode="auto">
              <a:xfrm>
                <a:off x="5474" y="1844"/>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9" name="Oval 154"/>
              <p:cNvSpPr>
                <a:spLocks noChangeArrowheads="1"/>
              </p:cNvSpPr>
              <p:nvPr/>
            </p:nvSpPr>
            <p:spPr bwMode="auto">
              <a:xfrm>
                <a:off x="4941" y="1310"/>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0" name="Freeform 155"/>
              <p:cNvSpPr>
                <a:spLocks/>
              </p:cNvSpPr>
              <p:nvPr/>
            </p:nvSpPr>
            <p:spPr bwMode="auto">
              <a:xfrm>
                <a:off x="5368" y="457"/>
                <a:ext cx="52" cy="50"/>
              </a:xfrm>
              <a:custGeom>
                <a:avLst/>
                <a:gdLst>
                  <a:gd name="T0" fmla="*/ 18 w 37"/>
                  <a:gd name="T1" fmla="*/ 36 h 36"/>
                  <a:gd name="T2" fmla="*/ 0 w 37"/>
                  <a:gd name="T3" fmla="*/ 18 h 36"/>
                  <a:gd name="T4" fmla="*/ 19 w 37"/>
                  <a:gd name="T5" fmla="*/ 0 h 36"/>
                  <a:gd name="T6" fmla="*/ 37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9" y="0"/>
                      <a:pt x="19" y="0"/>
                    </a:cubicBezTo>
                    <a:cubicBezTo>
                      <a:pt x="29" y="0"/>
                      <a:pt x="37" y="8"/>
                      <a:pt x="37"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1" name="Freeform 156"/>
              <p:cNvSpPr>
                <a:spLocks/>
              </p:cNvSpPr>
              <p:nvPr/>
            </p:nvSpPr>
            <p:spPr bwMode="auto">
              <a:xfrm>
                <a:off x="6330" y="1418"/>
                <a:ext cx="52" cy="50"/>
              </a:xfrm>
              <a:custGeom>
                <a:avLst/>
                <a:gdLst>
                  <a:gd name="T0" fmla="*/ 37 w 37"/>
                  <a:gd name="T1" fmla="*/ 18 h 36"/>
                  <a:gd name="T2" fmla="*/ 18 w 37"/>
                  <a:gd name="T3" fmla="*/ 36 h 36"/>
                  <a:gd name="T4" fmla="*/ 0 w 37"/>
                  <a:gd name="T5" fmla="*/ 18 h 36"/>
                  <a:gd name="T6" fmla="*/ 19 w 37"/>
                  <a:gd name="T7" fmla="*/ 0 h 36"/>
                  <a:gd name="T8" fmla="*/ 37 w 37"/>
                  <a:gd name="T9" fmla="*/ 18 h 36"/>
                </a:gdLst>
                <a:ahLst/>
                <a:cxnLst>
                  <a:cxn ang="0">
                    <a:pos x="T0" y="T1"/>
                  </a:cxn>
                  <a:cxn ang="0">
                    <a:pos x="T2" y="T3"/>
                  </a:cxn>
                  <a:cxn ang="0">
                    <a:pos x="T4" y="T5"/>
                  </a:cxn>
                  <a:cxn ang="0">
                    <a:pos x="T6" y="T7"/>
                  </a:cxn>
                  <a:cxn ang="0">
                    <a:pos x="T8" y="T9"/>
                  </a:cxn>
                </a:cxnLst>
                <a:rect l="0" t="0" r="r" b="b"/>
                <a:pathLst>
                  <a:path w="37" h="36">
                    <a:moveTo>
                      <a:pt x="37" y="18"/>
                    </a:moveTo>
                    <a:cubicBezTo>
                      <a:pt x="37" y="28"/>
                      <a:pt x="29" y="36"/>
                      <a:pt x="18" y="36"/>
                    </a:cubicBezTo>
                    <a:cubicBezTo>
                      <a:pt x="8" y="36"/>
                      <a:pt x="1" y="28"/>
                      <a:pt x="0" y="18"/>
                    </a:cubicBezTo>
                    <a:cubicBezTo>
                      <a:pt x="0" y="8"/>
                      <a:pt x="9"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2" name="Freeform 157"/>
              <p:cNvSpPr>
                <a:spLocks/>
              </p:cNvSpPr>
              <p:nvPr/>
            </p:nvSpPr>
            <p:spPr bwMode="auto">
              <a:xfrm>
                <a:off x="6223" y="670"/>
                <a:ext cx="51" cy="52"/>
              </a:xfrm>
              <a:custGeom>
                <a:avLst/>
                <a:gdLst>
                  <a:gd name="T0" fmla="*/ 19 w 37"/>
                  <a:gd name="T1" fmla="*/ 0 h 37"/>
                  <a:gd name="T2" fmla="*/ 37 w 37"/>
                  <a:gd name="T3" fmla="*/ 18 h 37"/>
                  <a:gd name="T4" fmla="*/ 19 w 37"/>
                  <a:gd name="T5" fmla="*/ 36 h 37"/>
                  <a:gd name="T6" fmla="*/ 1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29" y="0"/>
                      <a:pt x="37" y="8"/>
                      <a:pt x="37" y="18"/>
                    </a:cubicBezTo>
                    <a:cubicBezTo>
                      <a:pt x="37" y="28"/>
                      <a:pt x="29" y="36"/>
                      <a:pt x="19" y="36"/>
                    </a:cubicBezTo>
                    <a:cubicBezTo>
                      <a:pt x="9" y="37"/>
                      <a:pt x="0" y="28"/>
                      <a:pt x="1" y="18"/>
                    </a:cubicBezTo>
                    <a:cubicBezTo>
                      <a:pt x="1"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3" name="Freeform 158"/>
              <p:cNvSpPr>
                <a:spLocks/>
              </p:cNvSpPr>
              <p:nvPr/>
            </p:nvSpPr>
            <p:spPr bwMode="auto">
              <a:xfrm>
                <a:off x="6117" y="564"/>
                <a:ext cx="51" cy="51"/>
              </a:xfrm>
              <a:custGeom>
                <a:avLst/>
                <a:gdLst>
                  <a:gd name="T0" fmla="*/ 18 w 37"/>
                  <a:gd name="T1" fmla="*/ 36 h 36"/>
                  <a:gd name="T2" fmla="*/ 0 w 37"/>
                  <a:gd name="T3" fmla="*/ 18 h 36"/>
                  <a:gd name="T4" fmla="*/ 18 w 37"/>
                  <a:gd name="T5" fmla="*/ 0 h 36"/>
                  <a:gd name="T6" fmla="*/ 36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8" y="0"/>
                      <a:pt x="18" y="0"/>
                    </a:cubicBezTo>
                    <a:cubicBezTo>
                      <a:pt x="28" y="0"/>
                      <a:pt x="37" y="8"/>
                      <a:pt x="36"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4" name="Freeform 159"/>
              <p:cNvSpPr>
                <a:spLocks/>
              </p:cNvSpPr>
              <p:nvPr/>
            </p:nvSpPr>
            <p:spPr bwMode="auto">
              <a:xfrm>
                <a:off x="4942" y="885"/>
                <a:ext cx="49" cy="49"/>
              </a:xfrm>
              <a:custGeom>
                <a:avLst/>
                <a:gdLst>
                  <a:gd name="T0" fmla="*/ 35 w 35"/>
                  <a:gd name="T1" fmla="*/ 18 h 35"/>
                  <a:gd name="T2" fmla="*/ 17 w 35"/>
                  <a:gd name="T3" fmla="*/ 35 h 35"/>
                  <a:gd name="T4" fmla="*/ 0 w 35"/>
                  <a:gd name="T5" fmla="*/ 17 h 35"/>
                  <a:gd name="T6" fmla="*/ 18 w 35"/>
                  <a:gd name="T7" fmla="*/ 0 h 35"/>
                  <a:gd name="T8" fmla="*/ 35 w 35"/>
                  <a:gd name="T9" fmla="*/ 18 h 35"/>
                </a:gdLst>
                <a:ahLst/>
                <a:cxnLst>
                  <a:cxn ang="0">
                    <a:pos x="T0" y="T1"/>
                  </a:cxn>
                  <a:cxn ang="0">
                    <a:pos x="T2" y="T3"/>
                  </a:cxn>
                  <a:cxn ang="0">
                    <a:pos x="T4" y="T5"/>
                  </a:cxn>
                  <a:cxn ang="0">
                    <a:pos x="T6" y="T7"/>
                  </a:cxn>
                  <a:cxn ang="0">
                    <a:pos x="T8" y="T9"/>
                  </a:cxn>
                </a:cxnLst>
                <a:rect l="0" t="0" r="r" b="b"/>
                <a:pathLst>
                  <a:path w="35" h="35">
                    <a:moveTo>
                      <a:pt x="35" y="18"/>
                    </a:moveTo>
                    <a:cubicBezTo>
                      <a:pt x="35" y="28"/>
                      <a:pt x="27" y="35"/>
                      <a:pt x="17" y="35"/>
                    </a:cubicBezTo>
                    <a:cubicBezTo>
                      <a:pt x="7" y="35"/>
                      <a:pt x="0" y="27"/>
                      <a:pt x="0" y="17"/>
                    </a:cubicBezTo>
                    <a:cubicBezTo>
                      <a:pt x="0" y="8"/>
                      <a:pt x="8" y="0"/>
                      <a:pt x="18" y="0"/>
                    </a:cubicBezTo>
                    <a:cubicBezTo>
                      <a:pt x="27" y="0"/>
                      <a:pt x="35" y="8"/>
                      <a:pt x="3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5" name="Freeform 160"/>
              <p:cNvSpPr>
                <a:spLocks/>
              </p:cNvSpPr>
              <p:nvPr/>
            </p:nvSpPr>
            <p:spPr bwMode="auto">
              <a:xfrm>
                <a:off x="5903" y="1844"/>
                <a:ext cx="50" cy="50"/>
              </a:xfrm>
              <a:custGeom>
                <a:avLst/>
                <a:gdLst>
                  <a:gd name="T0" fmla="*/ 0 w 36"/>
                  <a:gd name="T1" fmla="*/ 18 h 36"/>
                  <a:gd name="T2" fmla="*/ 18 w 36"/>
                  <a:gd name="T3" fmla="*/ 1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9"/>
                      <a:pt x="8" y="1"/>
                      <a:pt x="18" y="1"/>
                    </a:cubicBezTo>
                    <a:cubicBezTo>
                      <a:pt x="28" y="0"/>
                      <a:pt x="36" y="9"/>
                      <a:pt x="36" y="18"/>
                    </a:cubicBezTo>
                    <a:cubicBezTo>
                      <a:pt x="36" y="28"/>
                      <a:pt x="28" y="36"/>
                      <a:pt x="18" y="36"/>
                    </a:cubicBezTo>
                    <a:cubicBezTo>
                      <a:pt x="8" y="36"/>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6" name="Freeform 161"/>
              <p:cNvSpPr>
                <a:spLocks/>
              </p:cNvSpPr>
              <p:nvPr/>
            </p:nvSpPr>
            <p:spPr bwMode="auto">
              <a:xfrm>
                <a:off x="6224" y="1632"/>
                <a:ext cx="49" cy="49"/>
              </a:xfrm>
              <a:custGeom>
                <a:avLst/>
                <a:gdLst>
                  <a:gd name="T0" fmla="*/ 0 w 35"/>
                  <a:gd name="T1" fmla="*/ 18 h 35"/>
                  <a:gd name="T2" fmla="*/ 18 w 35"/>
                  <a:gd name="T3" fmla="*/ 0 h 35"/>
                  <a:gd name="T4" fmla="*/ 35 w 35"/>
                  <a:gd name="T5" fmla="*/ 18 h 35"/>
                  <a:gd name="T6" fmla="*/ 18 w 35"/>
                  <a:gd name="T7" fmla="*/ 35 h 35"/>
                  <a:gd name="T8" fmla="*/ 0 w 35"/>
                  <a:gd name="T9" fmla="*/ 18 h 35"/>
                </a:gdLst>
                <a:ahLst/>
                <a:cxnLst>
                  <a:cxn ang="0">
                    <a:pos x="T0" y="T1"/>
                  </a:cxn>
                  <a:cxn ang="0">
                    <a:pos x="T2" y="T3"/>
                  </a:cxn>
                  <a:cxn ang="0">
                    <a:pos x="T4" y="T5"/>
                  </a:cxn>
                  <a:cxn ang="0">
                    <a:pos x="T6" y="T7"/>
                  </a:cxn>
                  <a:cxn ang="0">
                    <a:pos x="T8" y="T9"/>
                  </a:cxn>
                </a:cxnLst>
                <a:rect l="0" t="0" r="r" b="b"/>
                <a:pathLst>
                  <a:path w="35" h="35">
                    <a:moveTo>
                      <a:pt x="0" y="18"/>
                    </a:moveTo>
                    <a:cubicBezTo>
                      <a:pt x="0" y="8"/>
                      <a:pt x="8" y="0"/>
                      <a:pt x="18" y="0"/>
                    </a:cubicBezTo>
                    <a:cubicBezTo>
                      <a:pt x="27" y="0"/>
                      <a:pt x="35" y="8"/>
                      <a:pt x="35" y="18"/>
                    </a:cubicBezTo>
                    <a:cubicBezTo>
                      <a:pt x="35" y="27"/>
                      <a:pt x="28" y="35"/>
                      <a:pt x="18" y="35"/>
                    </a:cubicBezTo>
                    <a:cubicBezTo>
                      <a:pt x="8" y="35"/>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7" name="Freeform 162"/>
              <p:cNvSpPr>
                <a:spLocks/>
              </p:cNvSpPr>
              <p:nvPr/>
            </p:nvSpPr>
            <p:spPr bwMode="auto">
              <a:xfrm>
                <a:off x="5156" y="566"/>
                <a:ext cx="49" cy="49"/>
              </a:xfrm>
              <a:custGeom>
                <a:avLst/>
                <a:gdLst>
                  <a:gd name="T0" fmla="*/ 17 w 35"/>
                  <a:gd name="T1" fmla="*/ 0 h 35"/>
                  <a:gd name="T2" fmla="*/ 35 w 35"/>
                  <a:gd name="T3" fmla="*/ 17 h 35"/>
                  <a:gd name="T4" fmla="*/ 17 w 35"/>
                  <a:gd name="T5" fmla="*/ 34 h 35"/>
                  <a:gd name="T6" fmla="*/ 0 w 35"/>
                  <a:gd name="T7" fmla="*/ 17 h 35"/>
                  <a:gd name="T8" fmla="*/ 17 w 35"/>
                  <a:gd name="T9" fmla="*/ 0 h 35"/>
                </a:gdLst>
                <a:ahLst/>
                <a:cxnLst>
                  <a:cxn ang="0">
                    <a:pos x="T0" y="T1"/>
                  </a:cxn>
                  <a:cxn ang="0">
                    <a:pos x="T2" y="T3"/>
                  </a:cxn>
                  <a:cxn ang="0">
                    <a:pos x="T4" y="T5"/>
                  </a:cxn>
                  <a:cxn ang="0">
                    <a:pos x="T6" y="T7"/>
                  </a:cxn>
                  <a:cxn ang="0">
                    <a:pos x="T8" y="T9"/>
                  </a:cxn>
                </a:cxnLst>
                <a:rect l="0" t="0" r="r" b="b"/>
                <a:pathLst>
                  <a:path w="35" h="35">
                    <a:moveTo>
                      <a:pt x="17" y="0"/>
                    </a:moveTo>
                    <a:cubicBezTo>
                      <a:pt x="27" y="0"/>
                      <a:pt x="35" y="8"/>
                      <a:pt x="35" y="17"/>
                    </a:cubicBezTo>
                    <a:cubicBezTo>
                      <a:pt x="34" y="27"/>
                      <a:pt x="27" y="34"/>
                      <a:pt x="17" y="34"/>
                    </a:cubicBezTo>
                    <a:cubicBezTo>
                      <a:pt x="8" y="35"/>
                      <a:pt x="0" y="27"/>
                      <a:pt x="0" y="17"/>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8" name="Freeform 163"/>
              <p:cNvSpPr>
                <a:spLocks/>
              </p:cNvSpPr>
              <p:nvPr/>
            </p:nvSpPr>
            <p:spPr bwMode="auto">
              <a:xfrm>
                <a:off x="6118" y="1740"/>
                <a:ext cx="49" cy="47"/>
              </a:xfrm>
              <a:custGeom>
                <a:avLst/>
                <a:gdLst>
                  <a:gd name="T0" fmla="*/ 17 w 35"/>
                  <a:gd name="T1" fmla="*/ 0 h 34"/>
                  <a:gd name="T2" fmla="*/ 35 w 35"/>
                  <a:gd name="T3" fmla="*/ 16 h 34"/>
                  <a:gd name="T4" fmla="*/ 17 w 35"/>
                  <a:gd name="T5" fmla="*/ 34 h 34"/>
                  <a:gd name="T6" fmla="*/ 0 w 35"/>
                  <a:gd name="T7" fmla="*/ 17 h 34"/>
                  <a:gd name="T8" fmla="*/ 17 w 35"/>
                  <a:gd name="T9" fmla="*/ 0 h 34"/>
                </a:gdLst>
                <a:ahLst/>
                <a:cxnLst>
                  <a:cxn ang="0">
                    <a:pos x="T0" y="T1"/>
                  </a:cxn>
                  <a:cxn ang="0">
                    <a:pos x="T2" y="T3"/>
                  </a:cxn>
                  <a:cxn ang="0">
                    <a:pos x="T4" y="T5"/>
                  </a:cxn>
                  <a:cxn ang="0">
                    <a:pos x="T6" y="T7"/>
                  </a:cxn>
                  <a:cxn ang="0">
                    <a:pos x="T8" y="T9"/>
                  </a:cxn>
                </a:cxnLst>
                <a:rect l="0" t="0" r="r" b="b"/>
                <a:pathLst>
                  <a:path w="35" h="34">
                    <a:moveTo>
                      <a:pt x="17" y="0"/>
                    </a:moveTo>
                    <a:cubicBezTo>
                      <a:pt x="27" y="0"/>
                      <a:pt x="34" y="7"/>
                      <a:pt x="35" y="16"/>
                    </a:cubicBezTo>
                    <a:cubicBezTo>
                      <a:pt x="35" y="26"/>
                      <a:pt x="27" y="34"/>
                      <a:pt x="17" y="34"/>
                    </a:cubicBezTo>
                    <a:cubicBezTo>
                      <a:pt x="8" y="34"/>
                      <a:pt x="0" y="26"/>
                      <a:pt x="0" y="17"/>
                    </a:cubicBezTo>
                    <a:cubicBezTo>
                      <a:pt x="0"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9" name="Freeform 164"/>
              <p:cNvSpPr>
                <a:spLocks/>
              </p:cNvSpPr>
              <p:nvPr/>
            </p:nvSpPr>
            <p:spPr bwMode="auto">
              <a:xfrm>
                <a:off x="4942" y="1419"/>
                <a:ext cx="49" cy="49"/>
              </a:xfrm>
              <a:custGeom>
                <a:avLst/>
                <a:gdLst>
                  <a:gd name="T0" fmla="*/ 35 w 35"/>
                  <a:gd name="T1" fmla="*/ 17 h 35"/>
                  <a:gd name="T2" fmla="*/ 18 w 35"/>
                  <a:gd name="T3" fmla="*/ 35 h 35"/>
                  <a:gd name="T4" fmla="*/ 0 w 35"/>
                  <a:gd name="T5" fmla="*/ 17 h 35"/>
                  <a:gd name="T6" fmla="*/ 18 w 35"/>
                  <a:gd name="T7" fmla="*/ 0 h 35"/>
                  <a:gd name="T8" fmla="*/ 35 w 35"/>
                  <a:gd name="T9" fmla="*/ 17 h 35"/>
                </a:gdLst>
                <a:ahLst/>
                <a:cxnLst>
                  <a:cxn ang="0">
                    <a:pos x="T0" y="T1"/>
                  </a:cxn>
                  <a:cxn ang="0">
                    <a:pos x="T2" y="T3"/>
                  </a:cxn>
                  <a:cxn ang="0">
                    <a:pos x="T4" y="T5"/>
                  </a:cxn>
                  <a:cxn ang="0">
                    <a:pos x="T6" y="T7"/>
                  </a:cxn>
                  <a:cxn ang="0">
                    <a:pos x="T8" y="T9"/>
                  </a:cxn>
                </a:cxnLst>
                <a:rect l="0" t="0" r="r" b="b"/>
                <a:pathLst>
                  <a:path w="35" h="35">
                    <a:moveTo>
                      <a:pt x="35" y="17"/>
                    </a:moveTo>
                    <a:cubicBezTo>
                      <a:pt x="35" y="27"/>
                      <a:pt x="27" y="34"/>
                      <a:pt x="18" y="35"/>
                    </a:cubicBezTo>
                    <a:cubicBezTo>
                      <a:pt x="8" y="35"/>
                      <a:pt x="0" y="26"/>
                      <a:pt x="0" y="17"/>
                    </a:cubicBezTo>
                    <a:cubicBezTo>
                      <a:pt x="0" y="7"/>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0" name="Freeform 165"/>
              <p:cNvSpPr>
                <a:spLocks/>
              </p:cNvSpPr>
              <p:nvPr/>
            </p:nvSpPr>
            <p:spPr bwMode="auto">
              <a:xfrm>
                <a:off x="5370" y="1846"/>
                <a:ext cx="48" cy="47"/>
              </a:xfrm>
              <a:custGeom>
                <a:avLst/>
                <a:gdLst>
                  <a:gd name="T0" fmla="*/ 35 w 35"/>
                  <a:gd name="T1" fmla="*/ 17 h 34"/>
                  <a:gd name="T2" fmla="*/ 17 w 35"/>
                  <a:gd name="T3" fmla="*/ 34 h 34"/>
                  <a:gd name="T4" fmla="*/ 0 w 35"/>
                  <a:gd name="T5" fmla="*/ 17 h 34"/>
                  <a:gd name="T6" fmla="*/ 18 w 35"/>
                  <a:gd name="T7" fmla="*/ 0 h 34"/>
                  <a:gd name="T8" fmla="*/ 35 w 35"/>
                  <a:gd name="T9" fmla="*/ 17 h 34"/>
                </a:gdLst>
                <a:ahLst/>
                <a:cxnLst>
                  <a:cxn ang="0">
                    <a:pos x="T0" y="T1"/>
                  </a:cxn>
                  <a:cxn ang="0">
                    <a:pos x="T2" y="T3"/>
                  </a:cxn>
                  <a:cxn ang="0">
                    <a:pos x="T4" y="T5"/>
                  </a:cxn>
                  <a:cxn ang="0">
                    <a:pos x="T6" y="T7"/>
                  </a:cxn>
                  <a:cxn ang="0">
                    <a:pos x="T8" y="T9"/>
                  </a:cxn>
                </a:cxnLst>
                <a:rect l="0" t="0" r="r" b="b"/>
                <a:pathLst>
                  <a:path w="35" h="34">
                    <a:moveTo>
                      <a:pt x="35" y="17"/>
                    </a:moveTo>
                    <a:cubicBezTo>
                      <a:pt x="35" y="27"/>
                      <a:pt x="27" y="34"/>
                      <a:pt x="17" y="34"/>
                    </a:cubicBezTo>
                    <a:cubicBezTo>
                      <a:pt x="8" y="34"/>
                      <a:pt x="0" y="27"/>
                      <a:pt x="0" y="17"/>
                    </a:cubicBezTo>
                    <a:cubicBezTo>
                      <a:pt x="0" y="8"/>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1" name="Freeform 166"/>
              <p:cNvSpPr>
                <a:spLocks/>
              </p:cNvSpPr>
              <p:nvPr/>
            </p:nvSpPr>
            <p:spPr bwMode="auto">
              <a:xfrm>
                <a:off x="5048" y="672"/>
                <a:ext cx="49" cy="49"/>
              </a:xfrm>
              <a:custGeom>
                <a:avLst/>
                <a:gdLst>
                  <a:gd name="T0" fmla="*/ 1 w 35"/>
                  <a:gd name="T1" fmla="*/ 17 h 35"/>
                  <a:gd name="T2" fmla="*/ 18 w 35"/>
                  <a:gd name="T3" fmla="*/ 0 h 35"/>
                  <a:gd name="T4" fmla="*/ 35 w 35"/>
                  <a:gd name="T5" fmla="*/ 18 h 35"/>
                  <a:gd name="T6" fmla="*/ 17 w 35"/>
                  <a:gd name="T7" fmla="*/ 35 h 35"/>
                  <a:gd name="T8" fmla="*/ 1 w 35"/>
                  <a:gd name="T9" fmla="*/ 17 h 35"/>
                </a:gdLst>
                <a:ahLst/>
                <a:cxnLst>
                  <a:cxn ang="0">
                    <a:pos x="T0" y="T1"/>
                  </a:cxn>
                  <a:cxn ang="0">
                    <a:pos x="T2" y="T3"/>
                  </a:cxn>
                  <a:cxn ang="0">
                    <a:pos x="T4" y="T5"/>
                  </a:cxn>
                  <a:cxn ang="0">
                    <a:pos x="T6" y="T7"/>
                  </a:cxn>
                  <a:cxn ang="0">
                    <a:pos x="T8" y="T9"/>
                  </a:cxn>
                </a:cxnLst>
                <a:rect l="0" t="0" r="r" b="b"/>
                <a:pathLst>
                  <a:path w="35" h="35">
                    <a:moveTo>
                      <a:pt x="1" y="17"/>
                    </a:moveTo>
                    <a:cubicBezTo>
                      <a:pt x="1" y="8"/>
                      <a:pt x="8" y="0"/>
                      <a:pt x="18" y="0"/>
                    </a:cubicBezTo>
                    <a:cubicBezTo>
                      <a:pt x="27" y="0"/>
                      <a:pt x="35" y="8"/>
                      <a:pt x="35" y="18"/>
                    </a:cubicBezTo>
                    <a:cubicBezTo>
                      <a:pt x="35" y="27"/>
                      <a:pt x="27" y="35"/>
                      <a:pt x="17" y="35"/>
                    </a:cubicBezTo>
                    <a:cubicBezTo>
                      <a:pt x="8" y="34"/>
                      <a:pt x="0" y="27"/>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2" name="Freeform 167"/>
              <p:cNvSpPr>
                <a:spLocks/>
              </p:cNvSpPr>
              <p:nvPr/>
            </p:nvSpPr>
            <p:spPr bwMode="auto">
              <a:xfrm>
                <a:off x="6012" y="459"/>
                <a:ext cx="47" cy="47"/>
              </a:xfrm>
              <a:custGeom>
                <a:avLst/>
                <a:gdLst>
                  <a:gd name="T0" fmla="*/ 34 w 34"/>
                  <a:gd name="T1" fmla="*/ 17 h 34"/>
                  <a:gd name="T2" fmla="*/ 17 w 34"/>
                  <a:gd name="T3" fmla="*/ 34 h 34"/>
                  <a:gd name="T4" fmla="*/ 0 w 34"/>
                  <a:gd name="T5" fmla="*/ 17 h 34"/>
                  <a:gd name="T6" fmla="*/ 17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4" y="26"/>
                      <a:pt x="27" y="34"/>
                      <a:pt x="17" y="34"/>
                    </a:cubicBezTo>
                    <a:cubicBezTo>
                      <a:pt x="7" y="34"/>
                      <a:pt x="0" y="27"/>
                      <a:pt x="0" y="17"/>
                    </a:cubicBezTo>
                    <a:cubicBezTo>
                      <a:pt x="0" y="8"/>
                      <a:pt x="7" y="0"/>
                      <a:pt x="17" y="0"/>
                    </a:cubicBezTo>
                    <a:cubicBezTo>
                      <a:pt x="26" y="0"/>
                      <a:pt x="34" y="8"/>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3" name="Freeform 168"/>
              <p:cNvSpPr>
                <a:spLocks/>
              </p:cNvSpPr>
              <p:nvPr/>
            </p:nvSpPr>
            <p:spPr bwMode="auto">
              <a:xfrm>
                <a:off x="6333" y="779"/>
                <a:ext cx="47" cy="48"/>
              </a:xfrm>
              <a:custGeom>
                <a:avLst/>
                <a:gdLst>
                  <a:gd name="T0" fmla="*/ 34 w 34"/>
                  <a:gd name="T1" fmla="*/ 17 h 34"/>
                  <a:gd name="T2" fmla="*/ 17 w 34"/>
                  <a:gd name="T3" fmla="*/ 34 h 34"/>
                  <a:gd name="T4" fmla="*/ 0 w 34"/>
                  <a:gd name="T5" fmla="*/ 17 h 34"/>
                  <a:gd name="T6" fmla="*/ 16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3" y="26"/>
                      <a:pt x="26" y="34"/>
                      <a:pt x="17" y="34"/>
                    </a:cubicBezTo>
                    <a:cubicBezTo>
                      <a:pt x="7" y="34"/>
                      <a:pt x="0" y="26"/>
                      <a:pt x="0" y="17"/>
                    </a:cubicBezTo>
                    <a:cubicBezTo>
                      <a:pt x="0" y="7"/>
                      <a:pt x="7" y="0"/>
                      <a:pt x="16" y="0"/>
                    </a:cubicBezTo>
                    <a:cubicBezTo>
                      <a:pt x="26"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4" name="Freeform 169"/>
              <p:cNvSpPr>
                <a:spLocks/>
              </p:cNvSpPr>
              <p:nvPr/>
            </p:nvSpPr>
            <p:spPr bwMode="auto">
              <a:xfrm>
                <a:off x="5050" y="1634"/>
                <a:ext cx="47" cy="46"/>
              </a:xfrm>
              <a:custGeom>
                <a:avLst/>
                <a:gdLst>
                  <a:gd name="T0" fmla="*/ 17 w 34"/>
                  <a:gd name="T1" fmla="*/ 0 h 33"/>
                  <a:gd name="T2" fmla="*/ 33 w 34"/>
                  <a:gd name="T3" fmla="*/ 17 h 33"/>
                  <a:gd name="T4" fmla="*/ 17 w 34"/>
                  <a:gd name="T5" fmla="*/ 33 h 33"/>
                  <a:gd name="T6" fmla="*/ 0 w 34"/>
                  <a:gd name="T7" fmla="*/ 17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26" y="0"/>
                      <a:pt x="34" y="8"/>
                      <a:pt x="33" y="17"/>
                    </a:cubicBezTo>
                    <a:cubicBezTo>
                      <a:pt x="33" y="26"/>
                      <a:pt x="26" y="33"/>
                      <a:pt x="17" y="33"/>
                    </a:cubicBezTo>
                    <a:cubicBezTo>
                      <a:pt x="8" y="33"/>
                      <a:pt x="0" y="26"/>
                      <a:pt x="0" y="17"/>
                    </a:cubicBezTo>
                    <a:cubicBezTo>
                      <a:pt x="0" y="8"/>
                      <a:pt x="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5" name="Freeform 170"/>
              <p:cNvSpPr>
                <a:spLocks/>
              </p:cNvSpPr>
              <p:nvPr/>
            </p:nvSpPr>
            <p:spPr bwMode="auto">
              <a:xfrm>
                <a:off x="5157" y="1740"/>
                <a:ext cx="46" cy="47"/>
              </a:xfrm>
              <a:custGeom>
                <a:avLst/>
                <a:gdLst>
                  <a:gd name="T0" fmla="*/ 33 w 33"/>
                  <a:gd name="T1" fmla="*/ 17 h 34"/>
                  <a:gd name="T2" fmla="*/ 16 w 33"/>
                  <a:gd name="T3" fmla="*/ 33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5" y="34"/>
                      <a:pt x="16" y="33"/>
                    </a:cubicBezTo>
                    <a:cubicBezTo>
                      <a:pt x="7" y="33"/>
                      <a:pt x="0" y="26"/>
                      <a:pt x="0" y="17"/>
                    </a:cubicBezTo>
                    <a:cubicBezTo>
                      <a:pt x="0" y="8"/>
                      <a:pt x="7" y="0"/>
                      <a:pt x="16" y="0"/>
                    </a:cubicBezTo>
                    <a:cubicBezTo>
                      <a:pt x="25"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6" name="Freeform 171"/>
              <p:cNvSpPr>
                <a:spLocks/>
              </p:cNvSpPr>
              <p:nvPr/>
            </p:nvSpPr>
            <p:spPr bwMode="auto">
              <a:xfrm>
                <a:off x="5263" y="459"/>
                <a:ext cx="48" cy="47"/>
              </a:xfrm>
              <a:custGeom>
                <a:avLst/>
                <a:gdLst>
                  <a:gd name="T0" fmla="*/ 17 w 34"/>
                  <a:gd name="T1" fmla="*/ 0 h 34"/>
                  <a:gd name="T2" fmla="*/ 34 w 34"/>
                  <a:gd name="T3" fmla="*/ 17 h 34"/>
                  <a:gd name="T4" fmla="*/ 17 w 34"/>
                  <a:gd name="T5" fmla="*/ 34 h 34"/>
                  <a:gd name="T6" fmla="*/ 1 w 34"/>
                  <a:gd name="T7" fmla="*/ 17 h 34"/>
                  <a:gd name="T8" fmla="*/ 17 w 34"/>
                  <a:gd name="T9" fmla="*/ 0 h 34"/>
                </a:gdLst>
                <a:ahLst/>
                <a:cxnLst>
                  <a:cxn ang="0">
                    <a:pos x="T0" y="T1"/>
                  </a:cxn>
                  <a:cxn ang="0">
                    <a:pos x="T2" y="T3"/>
                  </a:cxn>
                  <a:cxn ang="0">
                    <a:pos x="T4" y="T5"/>
                  </a:cxn>
                  <a:cxn ang="0">
                    <a:pos x="T6" y="T7"/>
                  </a:cxn>
                  <a:cxn ang="0">
                    <a:pos x="T8" y="T9"/>
                  </a:cxn>
                </a:cxnLst>
                <a:rect l="0" t="0" r="r" b="b"/>
                <a:pathLst>
                  <a:path w="34" h="34">
                    <a:moveTo>
                      <a:pt x="17" y="0"/>
                    </a:moveTo>
                    <a:cubicBezTo>
                      <a:pt x="26" y="0"/>
                      <a:pt x="34" y="8"/>
                      <a:pt x="34" y="17"/>
                    </a:cubicBezTo>
                    <a:cubicBezTo>
                      <a:pt x="33" y="27"/>
                      <a:pt x="26" y="34"/>
                      <a:pt x="17" y="34"/>
                    </a:cubicBezTo>
                    <a:cubicBezTo>
                      <a:pt x="8" y="34"/>
                      <a:pt x="0" y="26"/>
                      <a:pt x="1" y="17"/>
                    </a:cubicBezTo>
                    <a:cubicBezTo>
                      <a:pt x="1"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7" name="Freeform 172"/>
              <p:cNvSpPr>
                <a:spLocks/>
              </p:cNvSpPr>
              <p:nvPr/>
            </p:nvSpPr>
            <p:spPr bwMode="auto">
              <a:xfrm>
                <a:off x="6333" y="1526"/>
                <a:ext cx="46" cy="46"/>
              </a:xfrm>
              <a:custGeom>
                <a:avLst/>
                <a:gdLst>
                  <a:gd name="T0" fmla="*/ 17 w 33"/>
                  <a:gd name="T1" fmla="*/ 0 h 33"/>
                  <a:gd name="T2" fmla="*/ 33 w 33"/>
                  <a:gd name="T3" fmla="*/ 17 h 33"/>
                  <a:gd name="T4" fmla="*/ 17 w 33"/>
                  <a:gd name="T5" fmla="*/ 33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7"/>
                    </a:cubicBezTo>
                    <a:cubicBezTo>
                      <a:pt x="33" y="26"/>
                      <a:pt x="26" y="33"/>
                      <a:pt x="17" y="33"/>
                    </a:cubicBezTo>
                    <a:cubicBezTo>
                      <a:pt x="7" y="33"/>
                      <a:pt x="0" y="25"/>
                      <a:pt x="0" y="16"/>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8" name="Freeform 173"/>
              <p:cNvSpPr>
                <a:spLocks/>
              </p:cNvSpPr>
              <p:nvPr/>
            </p:nvSpPr>
            <p:spPr bwMode="auto">
              <a:xfrm>
                <a:off x="5692" y="353"/>
                <a:ext cx="46" cy="46"/>
              </a:xfrm>
              <a:custGeom>
                <a:avLst/>
                <a:gdLst>
                  <a:gd name="T0" fmla="*/ 0 w 33"/>
                  <a:gd name="T1" fmla="*/ 17 h 33"/>
                  <a:gd name="T2" fmla="*/ 16 w 33"/>
                  <a:gd name="T3" fmla="*/ 0 h 33"/>
                  <a:gd name="T4" fmla="*/ 33 w 33"/>
                  <a:gd name="T5" fmla="*/ 17 h 33"/>
                  <a:gd name="T6" fmla="*/ 17 w 33"/>
                  <a:gd name="T7" fmla="*/ 33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0" y="8"/>
                      <a:pt x="7" y="0"/>
                      <a:pt x="16" y="0"/>
                    </a:cubicBezTo>
                    <a:cubicBezTo>
                      <a:pt x="25" y="0"/>
                      <a:pt x="33" y="8"/>
                      <a:pt x="33" y="17"/>
                    </a:cubicBezTo>
                    <a:cubicBezTo>
                      <a:pt x="33" y="25"/>
                      <a:pt x="25" y="33"/>
                      <a:pt x="17"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9" name="Freeform 174"/>
              <p:cNvSpPr>
                <a:spLocks/>
              </p:cNvSpPr>
              <p:nvPr/>
            </p:nvSpPr>
            <p:spPr bwMode="auto">
              <a:xfrm>
                <a:off x="6440" y="1100"/>
                <a:ext cx="45" cy="46"/>
              </a:xfrm>
              <a:custGeom>
                <a:avLst/>
                <a:gdLst>
                  <a:gd name="T0" fmla="*/ 16 w 32"/>
                  <a:gd name="T1" fmla="*/ 0 h 33"/>
                  <a:gd name="T2" fmla="*/ 32 w 32"/>
                  <a:gd name="T3" fmla="*/ 17 h 33"/>
                  <a:gd name="T4" fmla="*/ 16 w 32"/>
                  <a:gd name="T5" fmla="*/ 33 h 33"/>
                  <a:gd name="T6" fmla="*/ 0 w 32"/>
                  <a:gd name="T7" fmla="*/ 16 h 33"/>
                  <a:gd name="T8" fmla="*/ 16 w 32"/>
                  <a:gd name="T9" fmla="*/ 0 h 33"/>
                </a:gdLst>
                <a:ahLst/>
                <a:cxnLst>
                  <a:cxn ang="0">
                    <a:pos x="T0" y="T1"/>
                  </a:cxn>
                  <a:cxn ang="0">
                    <a:pos x="T2" y="T3"/>
                  </a:cxn>
                  <a:cxn ang="0">
                    <a:pos x="T4" y="T5"/>
                  </a:cxn>
                  <a:cxn ang="0">
                    <a:pos x="T6" y="T7"/>
                  </a:cxn>
                  <a:cxn ang="0">
                    <a:pos x="T8" y="T9"/>
                  </a:cxn>
                </a:cxnLst>
                <a:rect l="0" t="0" r="r" b="b"/>
                <a:pathLst>
                  <a:path w="32" h="33">
                    <a:moveTo>
                      <a:pt x="16" y="0"/>
                    </a:moveTo>
                    <a:cubicBezTo>
                      <a:pt x="25" y="0"/>
                      <a:pt x="32" y="8"/>
                      <a:pt x="32" y="17"/>
                    </a:cubicBezTo>
                    <a:cubicBezTo>
                      <a:pt x="32" y="26"/>
                      <a:pt x="25" y="33"/>
                      <a:pt x="16" y="33"/>
                    </a:cubicBezTo>
                    <a:cubicBezTo>
                      <a:pt x="7" y="33"/>
                      <a:pt x="0" y="25"/>
                      <a:pt x="0" y="16"/>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0" name="Freeform 175"/>
              <p:cNvSpPr>
                <a:spLocks/>
              </p:cNvSpPr>
              <p:nvPr/>
            </p:nvSpPr>
            <p:spPr bwMode="auto">
              <a:xfrm>
                <a:off x="5585" y="353"/>
                <a:ext cx="46" cy="46"/>
              </a:xfrm>
              <a:custGeom>
                <a:avLst/>
                <a:gdLst>
                  <a:gd name="T0" fmla="*/ 33 w 33"/>
                  <a:gd name="T1" fmla="*/ 16 h 33"/>
                  <a:gd name="T2" fmla="*/ 17 w 33"/>
                  <a:gd name="T3" fmla="*/ 33 h 33"/>
                  <a:gd name="T4" fmla="*/ 1 w 33"/>
                  <a:gd name="T5" fmla="*/ 17 h 33"/>
                  <a:gd name="T6" fmla="*/ 17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5"/>
                      <a:pt x="26" y="33"/>
                      <a:pt x="17" y="33"/>
                    </a:cubicBezTo>
                    <a:cubicBezTo>
                      <a:pt x="8" y="33"/>
                      <a:pt x="1" y="26"/>
                      <a:pt x="1" y="17"/>
                    </a:cubicBezTo>
                    <a:cubicBezTo>
                      <a:pt x="0" y="8"/>
                      <a:pt x="8" y="0"/>
                      <a:pt x="17" y="0"/>
                    </a:cubicBezTo>
                    <a:cubicBezTo>
                      <a:pt x="26" y="0"/>
                      <a:pt x="33" y="8"/>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1" name="Freeform 176"/>
              <p:cNvSpPr>
                <a:spLocks/>
              </p:cNvSpPr>
              <p:nvPr/>
            </p:nvSpPr>
            <p:spPr bwMode="auto">
              <a:xfrm>
                <a:off x="6440" y="1206"/>
                <a:ext cx="45" cy="46"/>
              </a:xfrm>
              <a:custGeom>
                <a:avLst/>
                <a:gdLst>
                  <a:gd name="T0" fmla="*/ 0 w 32"/>
                  <a:gd name="T1" fmla="*/ 17 h 33"/>
                  <a:gd name="T2" fmla="*/ 16 w 32"/>
                  <a:gd name="T3" fmla="*/ 0 h 33"/>
                  <a:gd name="T4" fmla="*/ 32 w 32"/>
                  <a:gd name="T5" fmla="*/ 17 h 33"/>
                  <a:gd name="T6" fmla="*/ 16 w 32"/>
                  <a:gd name="T7" fmla="*/ 33 h 33"/>
                  <a:gd name="T8" fmla="*/ 0 w 32"/>
                  <a:gd name="T9" fmla="*/ 17 h 33"/>
                </a:gdLst>
                <a:ahLst/>
                <a:cxnLst>
                  <a:cxn ang="0">
                    <a:pos x="T0" y="T1"/>
                  </a:cxn>
                  <a:cxn ang="0">
                    <a:pos x="T2" y="T3"/>
                  </a:cxn>
                  <a:cxn ang="0">
                    <a:pos x="T4" y="T5"/>
                  </a:cxn>
                  <a:cxn ang="0">
                    <a:pos x="T6" y="T7"/>
                  </a:cxn>
                  <a:cxn ang="0">
                    <a:pos x="T8" y="T9"/>
                  </a:cxn>
                </a:cxnLst>
                <a:rect l="0" t="0" r="r" b="b"/>
                <a:pathLst>
                  <a:path w="32" h="33">
                    <a:moveTo>
                      <a:pt x="0" y="17"/>
                    </a:moveTo>
                    <a:cubicBezTo>
                      <a:pt x="0" y="8"/>
                      <a:pt x="7" y="1"/>
                      <a:pt x="16" y="0"/>
                    </a:cubicBezTo>
                    <a:cubicBezTo>
                      <a:pt x="25" y="0"/>
                      <a:pt x="32" y="8"/>
                      <a:pt x="32" y="17"/>
                    </a:cubicBezTo>
                    <a:cubicBezTo>
                      <a:pt x="32" y="26"/>
                      <a:pt x="25" y="33"/>
                      <a:pt x="16"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2" name="Freeform 177"/>
              <p:cNvSpPr>
                <a:spLocks/>
              </p:cNvSpPr>
              <p:nvPr/>
            </p:nvSpPr>
            <p:spPr bwMode="auto">
              <a:xfrm>
                <a:off x="4944" y="781"/>
                <a:ext cx="46" cy="44"/>
              </a:xfrm>
              <a:custGeom>
                <a:avLst/>
                <a:gdLst>
                  <a:gd name="T0" fmla="*/ 0 w 33"/>
                  <a:gd name="T1" fmla="*/ 16 h 32"/>
                  <a:gd name="T2" fmla="*/ 16 w 33"/>
                  <a:gd name="T3" fmla="*/ 0 h 32"/>
                  <a:gd name="T4" fmla="*/ 33 w 33"/>
                  <a:gd name="T5" fmla="*/ 16 h 32"/>
                  <a:gd name="T6" fmla="*/ 16 w 33"/>
                  <a:gd name="T7" fmla="*/ 32 h 32"/>
                  <a:gd name="T8" fmla="*/ 0 w 33"/>
                  <a:gd name="T9" fmla="*/ 16 h 32"/>
                </a:gdLst>
                <a:ahLst/>
                <a:cxnLst>
                  <a:cxn ang="0">
                    <a:pos x="T0" y="T1"/>
                  </a:cxn>
                  <a:cxn ang="0">
                    <a:pos x="T2" y="T3"/>
                  </a:cxn>
                  <a:cxn ang="0">
                    <a:pos x="T4" y="T5"/>
                  </a:cxn>
                  <a:cxn ang="0">
                    <a:pos x="T6" y="T7"/>
                  </a:cxn>
                  <a:cxn ang="0">
                    <a:pos x="T8" y="T9"/>
                  </a:cxn>
                </a:cxnLst>
                <a:rect l="0" t="0" r="r" b="b"/>
                <a:pathLst>
                  <a:path w="33" h="32">
                    <a:moveTo>
                      <a:pt x="0" y="16"/>
                    </a:moveTo>
                    <a:cubicBezTo>
                      <a:pt x="0" y="7"/>
                      <a:pt x="8" y="0"/>
                      <a:pt x="16" y="0"/>
                    </a:cubicBezTo>
                    <a:cubicBezTo>
                      <a:pt x="26" y="0"/>
                      <a:pt x="33" y="7"/>
                      <a:pt x="33" y="16"/>
                    </a:cubicBezTo>
                    <a:cubicBezTo>
                      <a:pt x="32" y="25"/>
                      <a:pt x="25" y="32"/>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3" name="Freeform 178"/>
              <p:cNvSpPr>
                <a:spLocks/>
              </p:cNvSpPr>
              <p:nvPr/>
            </p:nvSpPr>
            <p:spPr bwMode="auto">
              <a:xfrm>
                <a:off x="6013" y="1847"/>
                <a:ext cx="45" cy="45"/>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5"/>
                      <a:pt x="25" y="32"/>
                      <a:pt x="16" y="32"/>
                    </a:cubicBezTo>
                    <a:cubicBezTo>
                      <a:pt x="7" y="32"/>
                      <a:pt x="0" y="25"/>
                      <a:pt x="0" y="16"/>
                    </a:cubicBezTo>
                    <a:cubicBezTo>
                      <a:pt x="0" y="7"/>
                      <a:pt x="7" y="0"/>
                      <a:pt x="16" y="0"/>
                    </a:cubicBezTo>
                    <a:cubicBezTo>
                      <a:pt x="25" y="0"/>
                      <a:pt x="32" y="8"/>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4" name="Freeform 179"/>
              <p:cNvSpPr>
                <a:spLocks/>
              </p:cNvSpPr>
              <p:nvPr/>
            </p:nvSpPr>
            <p:spPr bwMode="auto">
              <a:xfrm>
                <a:off x="6440" y="994"/>
                <a:ext cx="45" cy="44"/>
              </a:xfrm>
              <a:custGeom>
                <a:avLst/>
                <a:gdLst>
                  <a:gd name="T0" fmla="*/ 16 w 32"/>
                  <a:gd name="T1" fmla="*/ 0 h 32"/>
                  <a:gd name="T2" fmla="*/ 32 w 32"/>
                  <a:gd name="T3" fmla="*/ 16 h 32"/>
                  <a:gd name="T4" fmla="*/ 17 w 32"/>
                  <a:gd name="T5" fmla="*/ 32 h 32"/>
                  <a:gd name="T6" fmla="*/ 0 w 32"/>
                  <a:gd name="T7" fmla="*/ 16 h 32"/>
                  <a:gd name="T8" fmla="*/ 16 w 32"/>
                  <a:gd name="T9" fmla="*/ 0 h 32"/>
                </a:gdLst>
                <a:ahLst/>
                <a:cxnLst>
                  <a:cxn ang="0">
                    <a:pos x="T0" y="T1"/>
                  </a:cxn>
                  <a:cxn ang="0">
                    <a:pos x="T2" y="T3"/>
                  </a:cxn>
                  <a:cxn ang="0">
                    <a:pos x="T4" y="T5"/>
                  </a:cxn>
                  <a:cxn ang="0">
                    <a:pos x="T6" y="T7"/>
                  </a:cxn>
                  <a:cxn ang="0">
                    <a:pos x="T8" y="T9"/>
                  </a:cxn>
                </a:cxnLst>
                <a:rect l="0" t="0" r="r" b="b"/>
                <a:pathLst>
                  <a:path w="32" h="32">
                    <a:moveTo>
                      <a:pt x="16" y="0"/>
                    </a:moveTo>
                    <a:cubicBezTo>
                      <a:pt x="25" y="0"/>
                      <a:pt x="32" y="7"/>
                      <a:pt x="32" y="16"/>
                    </a:cubicBezTo>
                    <a:cubicBezTo>
                      <a:pt x="32" y="24"/>
                      <a:pt x="25" y="32"/>
                      <a:pt x="17" y="32"/>
                    </a:cubicBezTo>
                    <a:cubicBezTo>
                      <a:pt x="8" y="32"/>
                      <a:pt x="0" y="25"/>
                      <a:pt x="0" y="16"/>
                    </a:cubicBezTo>
                    <a:cubicBezTo>
                      <a:pt x="0" y="8"/>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5" name="Freeform 180"/>
              <p:cNvSpPr>
                <a:spLocks/>
              </p:cNvSpPr>
              <p:nvPr/>
            </p:nvSpPr>
            <p:spPr bwMode="auto">
              <a:xfrm>
                <a:off x="5798" y="354"/>
                <a:ext cx="46" cy="45"/>
              </a:xfrm>
              <a:custGeom>
                <a:avLst/>
                <a:gdLst>
                  <a:gd name="T0" fmla="*/ 16 w 33"/>
                  <a:gd name="T1" fmla="*/ 0 h 32"/>
                  <a:gd name="T2" fmla="*/ 33 w 33"/>
                  <a:gd name="T3" fmla="*/ 16 h 32"/>
                  <a:gd name="T4" fmla="*/ 17 w 33"/>
                  <a:gd name="T5" fmla="*/ 32 h 32"/>
                  <a:gd name="T6" fmla="*/ 1 w 33"/>
                  <a:gd name="T7" fmla="*/ 16 h 32"/>
                  <a:gd name="T8" fmla="*/ 16 w 33"/>
                  <a:gd name="T9" fmla="*/ 0 h 32"/>
                </a:gdLst>
                <a:ahLst/>
                <a:cxnLst>
                  <a:cxn ang="0">
                    <a:pos x="T0" y="T1"/>
                  </a:cxn>
                  <a:cxn ang="0">
                    <a:pos x="T2" y="T3"/>
                  </a:cxn>
                  <a:cxn ang="0">
                    <a:pos x="T4" y="T5"/>
                  </a:cxn>
                  <a:cxn ang="0">
                    <a:pos x="T6" y="T7"/>
                  </a:cxn>
                  <a:cxn ang="0">
                    <a:pos x="T8" y="T9"/>
                  </a:cxn>
                </a:cxnLst>
                <a:rect l="0" t="0" r="r" b="b"/>
                <a:pathLst>
                  <a:path w="33" h="32">
                    <a:moveTo>
                      <a:pt x="16" y="0"/>
                    </a:moveTo>
                    <a:cubicBezTo>
                      <a:pt x="25" y="0"/>
                      <a:pt x="33" y="7"/>
                      <a:pt x="33" y="16"/>
                    </a:cubicBezTo>
                    <a:cubicBezTo>
                      <a:pt x="33" y="24"/>
                      <a:pt x="26" y="31"/>
                      <a:pt x="17" y="32"/>
                    </a:cubicBezTo>
                    <a:cubicBezTo>
                      <a:pt x="8" y="32"/>
                      <a:pt x="1" y="25"/>
                      <a:pt x="1" y="16"/>
                    </a:cubicBezTo>
                    <a:cubicBezTo>
                      <a:pt x="0" y="7"/>
                      <a:pt x="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6" name="Freeform 181"/>
              <p:cNvSpPr>
                <a:spLocks/>
              </p:cNvSpPr>
              <p:nvPr/>
            </p:nvSpPr>
            <p:spPr bwMode="auto">
              <a:xfrm>
                <a:off x="6440" y="1315"/>
                <a:ext cx="45" cy="44"/>
              </a:xfrm>
              <a:custGeom>
                <a:avLst/>
                <a:gdLst>
                  <a:gd name="T0" fmla="*/ 0 w 32"/>
                  <a:gd name="T1" fmla="*/ 16 h 32"/>
                  <a:gd name="T2" fmla="*/ 16 w 32"/>
                  <a:gd name="T3" fmla="*/ 0 h 32"/>
                  <a:gd name="T4" fmla="*/ 32 w 32"/>
                  <a:gd name="T5" fmla="*/ 16 h 32"/>
                  <a:gd name="T6" fmla="*/ 16 w 32"/>
                  <a:gd name="T7" fmla="*/ 32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7"/>
                      <a:pt x="7" y="0"/>
                      <a:pt x="16" y="0"/>
                    </a:cubicBezTo>
                    <a:cubicBezTo>
                      <a:pt x="25" y="0"/>
                      <a:pt x="32" y="7"/>
                      <a:pt x="32" y="16"/>
                    </a:cubicBezTo>
                    <a:cubicBezTo>
                      <a:pt x="32" y="24"/>
                      <a:pt x="25" y="31"/>
                      <a:pt x="16" y="32"/>
                    </a:cubicBezTo>
                    <a:cubicBezTo>
                      <a:pt x="8" y="32"/>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7" name="Freeform 182"/>
              <p:cNvSpPr>
                <a:spLocks/>
              </p:cNvSpPr>
              <p:nvPr/>
            </p:nvSpPr>
            <p:spPr bwMode="auto">
              <a:xfrm>
                <a:off x="5478" y="354"/>
                <a:ext cx="45" cy="45"/>
              </a:xfrm>
              <a:custGeom>
                <a:avLst/>
                <a:gdLst>
                  <a:gd name="T0" fmla="*/ 0 w 32"/>
                  <a:gd name="T1" fmla="*/ 15 h 32"/>
                  <a:gd name="T2" fmla="*/ 16 w 32"/>
                  <a:gd name="T3" fmla="*/ 0 h 32"/>
                  <a:gd name="T4" fmla="*/ 32 w 32"/>
                  <a:gd name="T5" fmla="*/ 16 h 32"/>
                  <a:gd name="T6" fmla="*/ 16 w 32"/>
                  <a:gd name="T7" fmla="*/ 31 h 32"/>
                  <a:gd name="T8" fmla="*/ 0 w 32"/>
                  <a:gd name="T9" fmla="*/ 15 h 32"/>
                </a:gdLst>
                <a:ahLst/>
                <a:cxnLst>
                  <a:cxn ang="0">
                    <a:pos x="T0" y="T1"/>
                  </a:cxn>
                  <a:cxn ang="0">
                    <a:pos x="T2" y="T3"/>
                  </a:cxn>
                  <a:cxn ang="0">
                    <a:pos x="T4" y="T5"/>
                  </a:cxn>
                  <a:cxn ang="0">
                    <a:pos x="T6" y="T7"/>
                  </a:cxn>
                  <a:cxn ang="0">
                    <a:pos x="T8" y="T9"/>
                  </a:cxn>
                </a:cxnLst>
                <a:rect l="0" t="0" r="r" b="b"/>
                <a:pathLst>
                  <a:path w="32" h="32">
                    <a:moveTo>
                      <a:pt x="0" y="15"/>
                    </a:moveTo>
                    <a:cubicBezTo>
                      <a:pt x="0" y="7"/>
                      <a:pt x="7" y="0"/>
                      <a:pt x="16" y="0"/>
                    </a:cubicBezTo>
                    <a:cubicBezTo>
                      <a:pt x="25" y="0"/>
                      <a:pt x="32" y="7"/>
                      <a:pt x="32" y="16"/>
                    </a:cubicBezTo>
                    <a:cubicBezTo>
                      <a:pt x="31" y="24"/>
                      <a:pt x="24" y="32"/>
                      <a:pt x="16" y="31"/>
                    </a:cubicBezTo>
                    <a:cubicBezTo>
                      <a:pt x="7" y="31"/>
                      <a:pt x="0" y="2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8" name="Freeform 183"/>
              <p:cNvSpPr>
                <a:spLocks/>
              </p:cNvSpPr>
              <p:nvPr/>
            </p:nvSpPr>
            <p:spPr bwMode="auto">
              <a:xfrm>
                <a:off x="4945" y="1528"/>
                <a:ext cx="43" cy="43"/>
              </a:xfrm>
              <a:custGeom>
                <a:avLst/>
                <a:gdLst>
                  <a:gd name="T0" fmla="*/ 15 w 31"/>
                  <a:gd name="T1" fmla="*/ 0 h 31"/>
                  <a:gd name="T2" fmla="*/ 31 w 31"/>
                  <a:gd name="T3" fmla="*/ 16 h 31"/>
                  <a:gd name="T4" fmla="*/ 15 w 31"/>
                  <a:gd name="T5" fmla="*/ 31 h 31"/>
                  <a:gd name="T6" fmla="*/ 0 w 31"/>
                  <a:gd name="T7" fmla="*/ 15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1" y="24"/>
                      <a:pt x="24" y="31"/>
                      <a:pt x="15" y="31"/>
                    </a:cubicBezTo>
                    <a:cubicBezTo>
                      <a:pt x="7" y="31"/>
                      <a:pt x="0" y="24"/>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9" name="Freeform 184"/>
              <p:cNvSpPr>
                <a:spLocks/>
              </p:cNvSpPr>
              <p:nvPr/>
            </p:nvSpPr>
            <p:spPr bwMode="auto">
              <a:xfrm>
                <a:off x="5265" y="1848"/>
                <a:ext cx="44" cy="44"/>
              </a:xfrm>
              <a:custGeom>
                <a:avLst/>
                <a:gdLst>
                  <a:gd name="T0" fmla="*/ 16 w 32"/>
                  <a:gd name="T1" fmla="*/ 0 h 31"/>
                  <a:gd name="T2" fmla="*/ 32 w 32"/>
                  <a:gd name="T3" fmla="*/ 15 h 31"/>
                  <a:gd name="T4" fmla="*/ 16 w 32"/>
                  <a:gd name="T5" fmla="*/ 31 h 31"/>
                  <a:gd name="T6" fmla="*/ 0 w 32"/>
                  <a:gd name="T7" fmla="*/ 15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6"/>
                      <a:pt x="32" y="15"/>
                    </a:cubicBezTo>
                    <a:cubicBezTo>
                      <a:pt x="32" y="24"/>
                      <a:pt x="25" y="31"/>
                      <a:pt x="16" y="31"/>
                    </a:cubicBezTo>
                    <a:cubicBezTo>
                      <a:pt x="8" y="31"/>
                      <a:pt x="1" y="24"/>
                      <a:pt x="0" y="15"/>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0" name="Freeform 185"/>
              <p:cNvSpPr>
                <a:spLocks/>
              </p:cNvSpPr>
              <p:nvPr/>
            </p:nvSpPr>
            <p:spPr bwMode="auto">
              <a:xfrm>
                <a:off x="6227" y="567"/>
                <a:ext cx="43" cy="43"/>
              </a:xfrm>
              <a:custGeom>
                <a:avLst/>
                <a:gdLst>
                  <a:gd name="T0" fmla="*/ 31 w 31"/>
                  <a:gd name="T1" fmla="*/ 16 h 31"/>
                  <a:gd name="T2" fmla="*/ 16 w 31"/>
                  <a:gd name="T3" fmla="*/ 31 h 31"/>
                  <a:gd name="T4" fmla="*/ 0 w 31"/>
                  <a:gd name="T5" fmla="*/ 16 h 31"/>
                  <a:gd name="T6" fmla="*/ 15 w 31"/>
                  <a:gd name="T7" fmla="*/ 0 h 31"/>
                  <a:gd name="T8" fmla="*/ 31 w 31"/>
                  <a:gd name="T9" fmla="*/ 16 h 31"/>
                </a:gdLst>
                <a:ahLst/>
                <a:cxnLst>
                  <a:cxn ang="0">
                    <a:pos x="T0" y="T1"/>
                  </a:cxn>
                  <a:cxn ang="0">
                    <a:pos x="T2" y="T3"/>
                  </a:cxn>
                  <a:cxn ang="0">
                    <a:pos x="T4" y="T5"/>
                  </a:cxn>
                  <a:cxn ang="0">
                    <a:pos x="T6" y="T7"/>
                  </a:cxn>
                  <a:cxn ang="0">
                    <a:pos x="T8" y="T9"/>
                  </a:cxn>
                </a:cxnLst>
                <a:rect l="0" t="0" r="r" b="b"/>
                <a:pathLst>
                  <a:path w="31" h="31">
                    <a:moveTo>
                      <a:pt x="31" y="16"/>
                    </a:moveTo>
                    <a:cubicBezTo>
                      <a:pt x="31" y="25"/>
                      <a:pt x="24" y="31"/>
                      <a:pt x="16" y="31"/>
                    </a:cubicBezTo>
                    <a:cubicBezTo>
                      <a:pt x="7" y="31"/>
                      <a:pt x="0" y="24"/>
                      <a:pt x="0" y="16"/>
                    </a:cubicBezTo>
                    <a:cubicBezTo>
                      <a:pt x="0" y="7"/>
                      <a:pt x="7" y="1"/>
                      <a:pt x="15" y="0"/>
                    </a:cubicBezTo>
                    <a:cubicBezTo>
                      <a:pt x="24" y="0"/>
                      <a:pt x="31" y="7"/>
                      <a:pt x="3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1" name="Freeform 186"/>
              <p:cNvSpPr>
                <a:spLocks/>
              </p:cNvSpPr>
              <p:nvPr/>
            </p:nvSpPr>
            <p:spPr bwMode="auto">
              <a:xfrm>
                <a:off x="5693" y="1954"/>
                <a:ext cx="44" cy="44"/>
              </a:xfrm>
              <a:custGeom>
                <a:avLst/>
                <a:gdLst>
                  <a:gd name="T0" fmla="*/ 15 w 31"/>
                  <a:gd name="T1" fmla="*/ 0 h 31"/>
                  <a:gd name="T2" fmla="*/ 31 w 31"/>
                  <a:gd name="T3" fmla="*/ 16 h 31"/>
                  <a:gd name="T4" fmla="*/ 15 w 31"/>
                  <a:gd name="T5" fmla="*/ 31 h 31"/>
                  <a:gd name="T6" fmla="*/ 0 w 31"/>
                  <a:gd name="T7" fmla="*/ 16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0" y="24"/>
                      <a:pt x="23" y="31"/>
                      <a:pt x="15" y="31"/>
                    </a:cubicBezTo>
                    <a:cubicBezTo>
                      <a:pt x="7" y="31"/>
                      <a:pt x="0" y="24"/>
                      <a:pt x="0" y="16"/>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2" name="Freeform 187"/>
              <p:cNvSpPr>
                <a:spLocks/>
              </p:cNvSpPr>
              <p:nvPr/>
            </p:nvSpPr>
            <p:spPr bwMode="auto">
              <a:xfrm>
                <a:off x="4839" y="1101"/>
                <a:ext cx="43" cy="43"/>
              </a:xfrm>
              <a:custGeom>
                <a:avLst/>
                <a:gdLst>
                  <a:gd name="T0" fmla="*/ 15 w 31"/>
                  <a:gd name="T1" fmla="*/ 31 h 31"/>
                  <a:gd name="T2" fmla="*/ 0 w 31"/>
                  <a:gd name="T3" fmla="*/ 15 h 31"/>
                  <a:gd name="T4" fmla="*/ 15 w 31"/>
                  <a:gd name="T5" fmla="*/ 0 h 31"/>
                  <a:gd name="T6" fmla="*/ 30 w 31"/>
                  <a:gd name="T7" fmla="*/ 16 h 31"/>
                  <a:gd name="T8" fmla="*/ 15 w 31"/>
                  <a:gd name="T9" fmla="*/ 31 h 31"/>
                </a:gdLst>
                <a:ahLst/>
                <a:cxnLst>
                  <a:cxn ang="0">
                    <a:pos x="T0" y="T1"/>
                  </a:cxn>
                  <a:cxn ang="0">
                    <a:pos x="T2" y="T3"/>
                  </a:cxn>
                  <a:cxn ang="0">
                    <a:pos x="T4" y="T5"/>
                  </a:cxn>
                  <a:cxn ang="0">
                    <a:pos x="T6" y="T7"/>
                  </a:cxn>
                  <a:cxn ang="0">
                    <a:pos x="T8" y="T9"/>
                  </a:cxn>
                </a:cxnLst>
                <a:rect l="0" t="0" r="r" b="b"/>
                <a:pathLst>
                  <a:path w="31" h="31">
                    <a:moveTo>
                      <a:pt x="15" y="31"/>
                    </a:moveTo>
                    <a:cubicBezTo>
                      <a:pt x="6" y="31"/>
                      <a:pt x="0" y="24"/>
                      <a:pt x="0" y="15"/>
                    </a:cubicBezTo>
                    <a:cubicBezTo>
                      <a:pt x="0" y="7"/>
                      <a:pt x="7" y="0"/>
                      <a:pt x="15" y="0"/>
                    </a:cubicBezTo>
                    <a:cubicBezTo>
                      <a:pt x="24" y="0"/>
                      <a:pt x="31"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3" name="Oval 188"/>
              <p:cNvSpPr>
                <a:spLocks noChangeArrowheads="1"/>
              </p:cNvSpPr>
              <p:nvPr/>
            </p:nvSpPr>
            <p:spPr bwMode="auto">
              <a:xfrm>
                <a:off x="5587" y="1954"/>
                <a:ext cx="42"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4" name="Freeform 189"/>
              <p:cNvSpPr>
                <a:spLocks/>
              </p:cNvSpPr>
              <p:nvPr/>
            </p:nvSpPr>
            <p:spPr bwMode="auto">
              <a:xfrm>
                <a:off x="4839" y="1207"/>
                <a:ext cx="42" cy="43"/>
              </a:xfrm>
              <a:custGeom>
                <a:avLst/>
                <a:gdLst>
                  <a:gd name="T0" fmla="*/ 15 w 30"/>
                  <a:gd name="T1" fmla="*/ 31 h 31"/>
                  <a:gd name="T2" fmla="*/ 0 w 30"/>
                  <a:gd name="T3" fmla="*/ 16 h 31"/>
                  <a:gd name="T4" fmla="*/ 15 w 30"/>
                  <a:gd name="T5" fmla="*/ 1 h 31"/>
                  <a:gd name="T6" fmla="*/ 30 w 30"/>
                  <a:gd name="T7" fmla="*/ 16 h 31"/>
                  <a:gd name="T8" fmla="*/ 15 w 30"/>
                  <a:gd name="T9" fmla="*/ 31 h 31"/>
                </a:gdLst>
                <a:ahLst/>
                <a:cxnLst>
                  <a:cxn ang="0">
                    <a:pos x="T0" y="T1"/>
                  </a:cxn>
                  <a:cxn ang="0">
                    <a:pos x="T2" y="T3"/>
                  </a:cxn>
                  <a:cxn ang="0">
                    <a:pos x="T4" y="T5"/>
                  </a:cxn>
                  <a:cxn ang="0">
                    <a:pos x="T6" y="T7"/>
                  </a:cxn>
                  <a:cxn ang="0">
                    <a:pos x="T8" y="T9"/>
                  </a:cxn>
                </a:cxnLst>
                <a:rect l="0" t="0" r="r" b="b"/>
                <a:pathLst>
                  <a:path w="30" h="31">
                    <a:moveTo>
                      <a:pt x="15" y="31"/>
                    </a:moveTo>
                    <a:cubicBezTo>
                      <a:pt x="7" y="31"/>
                      <a:pt x="0" y="24"/>
                      <a:pt x="0" y="16"/>
                    </a:cubicBezTo>
                    <a:cubicBezTo>
                      <a:pt x="0" y="8"/>
                      <a:pt x="7" y="1"/>
                      <a:pt x="15" y="1"/>
                    </a:cubicBezTo>
                    <a:cubicBezTo>
                      <a:pt x="23" y="0"/>
                      <a:pt x="30"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5" name="Freeform 190"/>
              <p:cNvSpPr>
                <a:spLocks/>
              </p:cNvSpPr>
              <p:nvPr/>
            </p:nvSpPr>
            <p:spPr bwMode="auto">
              <a:xfrm>
                <a:off x="6121" y="461"/>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6"/>
                      <a:pt x="30" y="15"/>
                    </a:cubicBezTo>
                    <a:cubicBezTo>
                      <a:pt x="30" y="23"/>
                      <a:pt x="24"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6" name="Freeform 191"/>
              <p:cNvSpPr>
                <a:spLocks/>
              </p:cNvSpPr>
              <p:nvPr/>
            </p:nvSpPr>
            <p:spPr bwMode="auto">
              <a:xfrm>
                <a:off x="6336" y="675"/>
                <a:ext cx="42" cy="41"/>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29" y="24"/>
                      <a:pt x="23" y="30"/>
                      <a:pt x="15" y="30"/>
                    </a:cubicBezTo>
                    <a:cubicBezTo>
                      <a:pt x="6" y="30"/>
                      <a:pt x="0" y="23"/>
                      <a:pt x="0" y="15"/>
                    </a:cubicBezTo>
                    <a:cubicBezTo>
                      <a:pt x="0" y="7"/>
                      <a:pt x="7" y="0"/>
                      <a:pt x="15" y="0"/>
                    </a:cubicBezTo>
                    <a:cubicBezTo>
                      <a:pt x="23" y="1"/>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7" name="Freeform 192"/>
              <p:cNvSpPr>
                <a:spLocks/>
              </p:cNvSpPr>
              <p:nvPr/>
            </p:nvSpPr>
            <p:spPr bwMode="auto">
              <a:xfrm>
                <a:off x="6442" y="889"/>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3"/>
                      <a:pt x="23" y="30"/>
                      <a:pt x="15" y="30"/>
                    </a:cubicBezTo>
                    <a:cubicBezTo>
                      <a:pt x="7" y="29"/>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8" name="Freeform 193"/>
              <p:cNvSpPr>
                <a:spLocks/>
              </p:cNvSpPr>
              <p:nvPr/>
            </p:nvSpPr>
            <p:spPr bwMode="auto">
              <a:xfrm>
                <a:off x="5907" y="355"/>
                <a:ext cx="42" cy="42"/>
              </a:xfrm>
              <a:custGeom>
                <a:avLst/>
                <a:gdLst>
                  <a:gd name="T0" fmla="*/ 30 w 30"/>
                  <a:gd name="T1" fmla="*/ 15 h 30"/>
                  <a:gd name="T2" fmla="*/ 14 w 30"/>
                  <a:gd name="T3" fmla="*/ 29 h 30"/>
                  <a:gd name="T4" fmla="*/ 0 w 30"/>
                  <a:gd name="T5" fmla="*/ 14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4" y="29"/>
                    </a:cubicBezTo>
                    <a:cubicBezTo>
                      <a:pt x="6" y="29"/>
                      <a:pt x="0" y="22"/>
                      <a:pt x="0" y="14"/>
                    </a:cubicBezTo>
                    <a:cubicBezTo>
                      <a:pt x="0" y="6"/>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9" name="Freeform 194"/>
              <p:cNvSpPr>
                <a:spLocks/>
              </p:cNvSpPr>
              <p:nvPr/>
            </p:nvSpPr>
            <p:spPr bwMode="auto">
              <a:xfrm>
                <a:off x="5801" y="1956"/>
                <a:ext cx="40" cy="42"/>
              </a:xfrm>
              <a:custGeom>
                <a:avLst/>
                <a:gdLst>
                  <a:gd name="T0" fmla="*/ 14 w 29"/>
                  <a:gd name="T1" fmla="*/ 0 h 30"/>
                  <a:gd name="T2" fmla="*/ 29 w 29"/>
                  <a:gd name="T3" fmla="*/ 15 h 30"/>
                  <a:gd name="T4" fmla="*/ 14 w 29"/>
                  <a:gd name="T5" fmla="*/ 29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3" y="0"/>
                      <a:pt x="29" y="6"/>
                      <a:pt x="29" y="15"/>
                    </a:cubicBezTo>
                    <a:cubicBezTo>
                      <a:pt x="29" y="23"/>
                      <a:pt x="22" y="30"/>
                      <a:pt x="14" y="29"/>
                    </a:cubicBezTo>
                    <a:cubicBezTo>
                      <a:pt x="6" y="29"/>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0" name="Oval 195"/>
              <p:cNvSpPr>
                <a:spLocks noChangeArrowheads="1"/>
              </p:cNvSpPr>
              <p:nvPr/>
            </p:nvSpPr>
            <p:spPr bwMode="auto">
              <a:xfrm>
                <a:off x="4839" y="995"/>
                <a:ext cx="42"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1" name="Freeform 196"/>
              <p:cNvSpPr>
                <a:spLocks/>
              </p:cNvSpPr>
              <p:nvPr/>
            </p:nvSpPr>
            <p:spPr bwMode="auto">
              <a:xfrm>
                <a:off x="5053" y="569"/>
                <a:ext cx="41" cy="41"/>
              </a:xfrm>
              <a:custGeom>
                <a:avLst/>
                <a:gdLst>
                  <a:gd name="T0" fmla="*/ 15 w 30"/>
                  <a:gd name="T1" fmla="*/ 0 h 30"/>
                  <a:gd name="T2" fmla="*/ 29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29" y="7"/>
                      <a:pt x="29" y="15"/>
                    </a:cubicBezTo>
                    <a:cubicBezTo>
                      <a:pt x="30" y="23"/>
                      <a:pt x="23" y="30"/>
                      <a:pt x="15" y="30"/>
                    </a:cubicBezTo>
                    <a:cubicBezTo>
                      <a:pt x="7" y="30"/>
                      <a:pt x="0" y="23"/>
                      <a:pt x="0" y="15"/>
                    </a:cubicBezTo>
                    <a:cubicBezTo>
                      <a:pt x="0" y="7"/>
                      <a:pt x="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2" name="Freeform 197"/>
              <p:cNvSpPr>
                <a:spLocks/>
              </p:cNvSpPr>
              <p:nvPr/>
            </p:nvSpPr>
            <p:spPr bwMode="auto">
              <a:xfrm>
                <a:off x="6228" y="1743"/>
                <a:ext cx="41" cy="41"/>
              </a:xfrm>
              <a:custGeom>
                <a:avLst/>
                <a:gdLst>
                  <a:gd name="T0" fmla="*/ 14 w 29"/>
                  <a:gd name="T1" fmla="*/ 0 h 30"/>
                  <a:gd name="T2" fmla="*/ 29 w 29"/>
                  <a:gd name="T3" fmla="*/ 14 h 30"/>
                  <a:gd name="T4" fmla="*/ 15 w 29"/>
                  <a:gd name="T5" fmla="*/ 30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2" y="0"/>
                      <a:pt x="29" y="6"/>
                      <a:pt x="29" y="14"/>
                    </a:cubicBezTo>
                    <a:cubicBezTo>
                      <a:pt x="29" y="23"/>
                      <a:pt x="23" y="29"/>
                      <a:pt x="15" y="30"/>
                    </a:cubicBezTo>
                    <a:cubicBezTo>
                      <a:pt x="7" y="30"/>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3" name="Freeform 198"/>
              <p:cNvSpPr>
                <a:spLocks/>
              </p:cNvSpPr>
              <p:nvPr/>
            </p:nvSpPr>
            <p:spPr bwMode="auto">
              <a:xfrm>
                <a:off x="5480" y="1956"/>
                <a:ext cx="42" cy="40"/>
              </a:xfrm>
              <a:custGeom>
                <a:avLst/>
                <a:gdLst>
                  <a:gd name="T0" fmla="*/ 15 w 30"/>
                  <a:gd name="T1" fmla="*/ 29 h 29"/>
                  <a:gd name="T2" fmla="*/ 0 w 30"/>
                  <a:gd name="T3" fmla="*/ 15 h 29"/>
                  <a:gd name="T4" fmla="*/ 15 w 30"/>
                  <a:gd name="T5" fmla="*/ 0 h 29"/>
                  <a:gd name="T6" fmla="*/ 29 w 30"/>
                  <a:gd name="T7" fmla="*/ 14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3"/>
                      <a:pt x="0" y="15"/>
                    </a:cubicBezTo>
                    <a:cubicBezTo>
                      <a:pt x="0" y="7"/>
                      <a:pt x="7" y="0"/>
                      <a:pt x="15" y="0"/>
                    </a:cubicBezTo>
                    <a:cubicBezTo>
                      <a:pt x="23" y="0"/>
                      <a:pt x="29" y="7"/>
                      <a:pt x="29" y="14"/>
                    </a:cubicBezTo>
                    <a:cubicBezTo>
                      <a:pt x="30" y="22"/>
                      <a:pt x="23"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4" name="Freeform 199"/>
              <p:cNvSpPr>
                <a:spLocks/>
              </p:cNvSpPr>
              <p:nvPr/>
            </p:nvSpPr>
            <p:spPr bwMode="auto">
              <a:xfrm>
                <a:off x="6442" y="1422"/>
                <a:ext cx="42" cy="42"/>
              </a:xfrm>
              <a:custGeom>
                <a:avLst/>
                <a:gdLst>
                  <a:gd name="T0" fmla="*/ 15 w 30"/>
                  <a:gd name="T1" fmla="*/ 30 h 30"/>
                  <a:gd name="T2" fmla="*/ 0 w 30"/>
                  <a:gd name="T3" fmla="*/ 15 h 30"/>
                  <a:gd name="T4" fmla="*/ 15 w 30"/>
                  <a:gd name="T5" fmla="*/ 1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3"/>
                      <a:pt x="0" y="15"/>
                    </a:cubicBezTo>
                    <a:cubicBezTo>
                      <a:pt x="1" y="7"/>
                      <a:pt x="7" y="0"/>
                      <a:pt x="15" y="1"/>
                    </a:cubicBezTo>
                    <a:cubicBezTo>
                      <a:pt x="23" y="1"/>
                      <a:pt x="30" y="8"/>
                      <a:pt x="30" y="15"/>
                    </a:cubicBezTo>
                    <a:cubicBezTo>
                      <a:pt x="29" y="23"/>
                      <a:pt x="23"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5" name="Freeform 200"/>
              <p:cNvSpPr>
                <a:spLocks/>
              </p:cNvSpPr>
              <p:nvPr/>
            </p:nvSpPr>
            <p:spPr bwMode="auto">
              <a:xfrm>
                <a:off x="4839" y="1316"/>
                <a:ext cx="42" cy="40"/>
              </a:xfrm>
              <a:custGeom>
                <a:avLst/>
                <a:gdLst>
                  <a:gd name="T0" fmla="*/ 15 w 30"/>
                  <a:gd name="T1" fmla="*/ 0 h 29"/>
                  <a:gd name="T2" fmla="*/ 29 w 30"/>
                  <a:gd name="T3" fmla="*/ 15 h 29"/>
                  <a:gd name="T4" fmla="*/ 15 w 30"/>
                  <a:gd name="T5" fmla="*/ 29 h 29"/>
                  <a:gd name="T6" fmla="*/ 1 w 30"/>
                  <a:gd name="T7" fmla="*/ 15 h 29"/>
                  <a:gd name="T8" fmla="*/ 15 w 30"/>
                  <a:gd name="T9" fmla="*/ 0 h 29"/>
                </a:gdLst>
                <a:ahLst/>
                <a:cxnLst>
                  <a:cxn ang="0">
                    <a:pos x="T0" y="T1"/>
                  </a:cxn>
                  <a:cxn ang="0">
                    <a:pos x="T2" y="T3"/>
                  </a:cxn>
                  <a:cxn ang="0">
                    <a:pos x="T4" y="T5"/>
                  </a:cxn>
                  <a:cxn ang="0">
                    <a:pos x="T6" y="T7"/>
                  </a:cxn>
                  <a:cxn ang="0">
                    <a:pos x="T8" y="T9"/>
                  </a:cxn>
                </a:cxnLst>
                <a:rect l="0" t="0" r="r" b="b"/>
                <a:pathLst>
                  <a:path w="30" h="29">
                    <a:moveTo>
                      <a:pt x="15" y="0"/>
                    </a:moveTo>
                    <a:cubicBezTo>
                      <a:pt x="23" y="0"/>
                      <a:pt x="30" y="7"/>
                      <a:pt x="29" y="15"/>
                    </a:cubicBezTo>
                    <a:cubicBezTo>
                      <a:pt x="29" y="23"/>
                      <a:pt x="23" y="29"/>
                      <a:pt x="15" y="29"/>
                    </a:cubicBezTo>
                    <a:cubicBezTo>
                      <a:pt x="7" y="29"/>
                      <a:pt x="0" y="23"/>
                      <a:pt x="1" y="15"/>
                    </a:cubicBezTo>
                    <a:cubicBezTo>
                      <a:pt x="1"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6" name="Freeform 201"/>
              <p:cNvSpPr>
                <a:spLocks/>
              </p:cNvSpPr>
              <p:nvPr/>
            </p:nvSpPr>
            <p:spPr bwMode="auto">
              <a:xfrm>
                <a:off x="5374" y="355"/>
                <a:ext cx="40" cy="41"/>
              </a:xfrm>
              <a:custGeom>
                <a:avLst/>
                <a:gdLst>
                  <a:gd name="T0" fmla="*/ 0 w 29"/>
                  <a:gd name="T1" fmla="*/ 15 h 29"/>
                  <a:gd name="T2" fmla="*/ 14 w 29"/>
                  <a:gd name="T3" fmla="*/ 0 h 29"/>
                  <a:gd name="T4" fmla="*/ 29 w 29"/>
                  <a:gd name="T5" fmla="*/ 15 h 29"/>
                  <a:gd name="T6" fmla="*/ 15 w 29"/>
                  <a:gd name="T7" fmla="*/ 29 h 29"/>
                  <a:gd name="T8" fmla="*/ 0 w 29"/>
                  <a:gd name="T9" fmla="*/ 15 h 29"/>
                </a:gdLst>
                <a:ahLst/>
                <a:cxnLst>
                  <a:cxn ang="0">
                    <a:pos x="T0" y="T1"/>
                  </a:cxn>
                  <a:cxn ang="0">
                    <a:pos x="T2" y="T3"/>
                  </a:cxn>
                  <a:cxn ang="0">
                    <a:pos x="T4" y="T5"/>
                  </a:cxn>
                  <a:cxn ang="0">
                    <a:pos x="T6" y="T7"/>
                  </a:cxn>
                  <a:cxn ang="0">
                    <a:pos x="T8" y="T9"/>
                  </a:cxn>
                </a:cxnLst>
                <a:rect l="0" t="0" r="r" b="b"/>
                <a:pathLst>
                  <a:path w="29" h="29">
                    <a:moveTo>
                      <a:pt x="0" y="15"/>
                    </a:moveTo>
                    <a:cubicBezTo>
                      <a:pt x="0" y="7"/>
                      <a:pt x="6" y="0"/>
                      <a:pt x="14" y="0"/>
                    </a:cubicBezTo>
                    <a:cubicBezTo>
                      <a:pt x="23" y="0"/>
                      <a:pt x="29" y="6"/>
                      <a:pt x="29" y="15"/>
                    </a:cubicBezTo>
                    <a:cubicBezTo>
                      <a:pt x="29" y="23"/>
                      <a:pt x="23" y="29"/>
                      <a:pt x="15" y="29"/>
                    </a:cubicBezTo>
                    <a:cubicBezTo>
                      <a:pt x="7" y="29"/>
                      <a:pt x="0" y="23"/>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7" name="Freeform 202"/>
              <p:cNvSpPr>
                <a:spLocks/>
              </p:cNvSpPr>
              <p:nvPr/>
            </p:nvSpPr>
            <p:spPr bwMode="auto">
              <a:xfrm>
                <a:off x="6336" y="1637"/>
                <a:ext cx="40" cy="40"/>
              </a:xfrm>
              <a:custGeom>
                <a:avLst/>
                <a:gdLst>
                  <a:gd name="T0" fmla="*/ 15 w 29"/>
                  <a:gd name="T1" fmla="*/ 0 h 29"/>
                  <a:gd name="T2" fmla="*/ 29 w 29"/>
                  <a:gd name="T3" fmla="*/ 15 h 29"/>
                  <a:gd name="T4" fmla="*/ 15 w 29"/>
                  <a:gd name="T5" fmla="*/ 29 h 29"/>
                  <a:gd name="T6" fmla="*/ 0 w 29"/>
                  <a:gd name="T7" fmla="*/ 15 h 29"/>
                  <a:gd name="T8" fmla="*/ 15 w 29"/>
                  <a:gd name="T9" fmla="*/ 0 h 29"/>
                </a:gdLst>
                <a:ahLst/>
                <a:cxnLst>
                  <a:cxn ang="0">
                    <a:pos x="T0" y="T1"/>
                  </a:cxn>
                  <a:cxn ang="0">
                    <a:pos x="T2" y="T3"/>
                  </a:cxn>
                  <a:cxn ang="0">
                    <a:pos x="T4" y="T5"/>
                  </a:cxn>
                  <a:cxn ang="0">
                    <a:pos x="T6" y="T7"/>
                  </a:cxn>
                  <a:cxn ang="0">
                    <a:pos x="T8" y="T9"/>
                  </a:cxn>
                </a:cxnLst>
                <a:rect l="0" t="0" r="r" b="b"/>
                <a:pathLst>
                  <a:path w="29" h="29">
                    <a:moveTo>
                      <a:pt x="15" y="0"/>
                    </a:moveTo>
                    <a:cubicBezTo>
                      <a:pt x="23" y="0"/>
                      <a:pt x="29" y="7"/>
                      <a:pt x="29" y="15"/>
                    </a:cubicBezTo>
                    <a:cubicBezTo>
                      <a:pt x="29" y="23"/>
                      <a:pt x="22" y="29"/>
                      <a:pt x="15" y="29"/>
                    </a:cubicBezTo>
                    <a:cubicBezTo>
                      <a:pt x="7" y="29"/>
                      <a:pt x="0" y="22"/>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8" name="Oval 203"/>
              <p:cNvSpPr>
                <a:spLocks noChangeArrowheads="1"/>
              </p:cNvSpPr>
              <p:nvPr/>
            </p:nvSpPr>
            <p:spPr bwMode="auto">
              <a:xfrm>
                <a:off x="5160" y="463"/>
                <a:ext cx="39"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9" name="Freeform 204"/>
              <p:cNvSpPr>
                <a:spLocks/>
              </p:cNvSpPr>
              <p:nvPr/>
            </p:nvSpPr>
            <p:spPr bwMode="auto">
              <a:xfrm>
                <a:off x="4946" y="676"/>
                <a:ext cx="40" cy="39"/>
              </a:xfrm>
              <a:custGeom>
                <a:avLst/>
                <a:gdLst>
                  <a:gd name="T0" fmla="*/ 28 w 28"/>
                  <a:gd name="T1" fmla="*/ 14 h 28"/>
                  <a:gd name="T2" fmla="*/ 14 w 28"/>
                  <a:gd name="T3" fmla="*/ 28 h 28"/>
                  <a:gd name="T4" fmla="*/ 0 w 28"/>
                  <a:gd name="T5" fmla="*/ 15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7" y="28"/>
                      <a:pt x="1" y="22"/>
                      <a:pt x="0" y="15"/>
                    </a:cubicBezTo>
                    <a:cubicBezTo>
                      <a:pt x="0" y="7"/>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5" name="Freeform 206"/>
            <p:cNvSpPr>
              <a:spLocks/>
            </p:cNvSpPr>
            <p:nvPr/>
          </p:nvSpPr>
          <p:spPr bwMode="auto">
            <a:xfrm>
              <a:off x="14990233" y="4364842"/>
              <a:ext cx="61913" cy="61913"/>
            </a:xfrm>
            <a:custGeom>
              <a:avLst/>
              <a:gdLst>
                <a:gd name="T0" fmla="*/ 0 w 28"/>
                <a:gd name="T1" fmla="*/ 14 h 28"/>
                <a:gd name="T2" fmla="*/ 14 w 28"/>
                <a:gd name="T3" fmla="*/ 0 h 28"/>
                <a:gd name="T4" fmla="*/ 28 w 28"/>
                <a:gd name="T5" fmla="*/ 15 h 28"/>
                <a:gd name="T6" fmla="*/ 14 w 28"/>
                <a:gd name="T7" fmla="*/ 28 h 28"/>
                <a:gd name="T8" fmla="*/ 0 w 28"/>
                <a:gd name="T9" fmla="*/ 14 h 28"/>
              </a:gdLst>
              <a:ahLst/>
              <a:cxnLst>
                <a:cxn ang="0">
                  <a:pos x="T0" y="T1"/>
                </a:cxn>
                <a:cxn ang="0">
                  <a:pos x="T2" y="T3"/>
                </a:cxn>
                <a:cxn ang="0">
                  <a:pos x="T4" y="T5"/>
                </a:cxn>
                <a:cxn ang="0">
                  <a:pos x="T6" y="T7"/>
                </a:cxn>
                <a:cxn ang="0">
                  <a:pos x="T8" y="T9"/>
                </a:cxn>
              </a:cxnLst>
              <a:rect l="0" t="0" r="r" b="b"/>
              <a:pathLst>
                <a:path w="28" h="28">
                  <a:moveTo>
                    <a:pt x="0" y="14"/>
                  </a:moveTo>
                  <a:cubicBezTo>
                    <a:pt x="0" y="6"/>
                    <a:pt x="7" y="0"/>
                    <a:pt x="14" y="0"/>
                  </a:cubicBezTo>
                  <a:cubicBezTo>
                    <a:pt x="22" y="0"/>
                    <a:pt x="28" y="7"/>
                    <a:pt x="28" y="15"/>
                  </a:cubicBezTo>
                  <a:cubicBezTo>
                    <a:pt x="28" y="22"/>
                    <a:pt x="22" y="28"/>
                    <a:pt x="14" y="28"/>
                  </a:cubicBezTo>
                  <a:cubicBezTo>
                    <a:pt x="7" y="28"/>
                    <a:pt x="0" y="22"/>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 name="Freeform 207"/>
            <p:cNvSpPr>
              <a:spLocks/>
            </p:cNvSpPr>
            <p:nvPr/>
          </p:nvSpPr>
          <p:spPr bwMode="auto">
            <a:xfrm>
              <a:off x="13294783" y="4196567"/>
              <a:ext cx="61913" cy="61913"/>
            </a:xfrm>
            <a:custGeom>
              <a:avLst/>
              <a:gdLst>
                <a:gd name="T0" fmla="*/ 13 w 28"/>
                <a:gd name="T1" fmla="*/ 0 h 28"/>
                <a:gd name="T2" fmla="*/ 28 w 28"/>
                <a:gd name="T3" fmla="*/ 13 h 28"/>
                <a:gd name="T4" fmla="*/ 14 w 28"/>
                <a:gd name="T5" fmla="*/ 28 h 28"/>
                <a:gd name="T6" fmla="*/ 0 w 28"/>
                <a:gd name="T7" fmla="*/ 14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cubicBezTo>
                    <a:pt x="21" y="0"/>
                    <a:pt x="27" y="6"/>
                    <a:pt x="28" y="13"/>
                  </a:cubicBezTo>
                  <a:cubicBezTo>
                    <a:pt x="28" y="21"/>
                    <a:pt x="21" y="28"/>
                    <a:pt x="14" y="28"/>
                  </a:cubicBezTo>
                  <a:cubicBezTo>
                    <a:pt x="6" y="28"/>
                    <a:pt x="0" y="22"/>
                    <a:pt x="0" y="14"/>
                  </a:cubicBezTo>
                  <a:cubicBezTo>
                    <a:pt x="0" y="6"/>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 name="Freeform 208"/>
            <p:cNvSpPr>
              <a:spLocks/>
            </p:cNvSpPr>
            <p:nvPr/>
          </p:nvSpPr>
          <p:spPr bwMode="auto">
            <a:xfrm>
              <a:off x="12955058" y="2842430"/>
              <a:ext cx="61913" cy="61913"/>
            </a:xfrm>
            <a:custGeom>
              <a:avLst/>
              <a:gdLst>
                <a:gd name="T0" fmla="*/ 14 w 28"/>
                <a:gd name="T1" fmla="*/ 0 h 28"/>
                <a:gd name="T2" fmla="*/ 28 w 28"/>
                <a:gd name="T3" fmla="*/ 14 h 28"/>
                <a:gd name="T4" fmla="*/ 14 w 28"/>
                <a:gd name="T5" fmla="*/ 28 h 28"/>
                <a:gd name="T6" fmla="*/ 0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cubicBezTo>
                    <a:pt x="22" y="0"/>
                    <a:pt x="28" y="6"/>
                    <a:pt x="28" y="14"/>
                  </a:cubicBezTo>
                  <a:cubicBezTo>
                    <a:pt x="28" y="21"/>
                    <a:pt x="22" y="27"/>
                    <a:pt x="14" y="28"/>
                  </a:cubicBezTo>
                  <a:cubicBezTo>
                    <a:pt x="7" y="28"/>
                    <a:pt x="0" y="21"/>
                    <a:pt x="0" y="14"/>
                  </a:cubicBezTo>
                  <a:cubicBezTo>
                    <a:pt x="0" y="6"/>
                    <a:pt x="6"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 name="Freeform 209"/>
            <p:cNvSpPr>
              <a:spLocks/>
            </p:cNvSpPr>
            <p:nvPr/>
          </p:nvSpPr>
          <p:spPr bwMode="auto">
            <a:xfrm>
              <a:off x="14650508" y="4534705"/>
              <a:ext cx="63500" cy="60325"/>
            </a:xfrm>
            <a:custGeom>
              <a:avLst/>
              <a:gdLst>
                <a:gd name="T0" fmla="*/ 28 w 28"/>
                <a:gd name="T1" fmla="*/ 14 h 27"/>
                <a:gd name="T2" fmla="*/ 14 w 28"/>
                <a:gd name="T3" fmla="*/ 27 h 27"/>
                <a:gd name="T4" fmla="*/ 0 w 28"/>
                <a:gd name="T5" fmla="*/ 14 h 27"/>
                <a:gd name="T6" fmla="*/ 14 w 28"/>
                <a:gd name="T7" fmla="*/ 0 h 27"/>
                <a:gd name="T8" fmla="*/ 28 w 28"/>
                <a:gd name="T9" fmla="*/ 14 h 27"/>
              </a:gdLst>
              <a:ahLst/>
              <a:cxnLst>
                <a:cxn ang="0">
                  <a:pos x="T0" y="T1"/>
                </a:cxn>
                <a:cxn ang="0">
                  <a:pos x="T2" y="T3"/>
                </a:cxn>
                <a:cxn ang="0">
                  <a:pos x="T4" y="T5"/>
                </a:cxn>
                <a:cxn ang="0">
                  <a:pos x="T6" y="T7"/>
                </a:cxn>
                <a:cxn ang="0">
                  <a:pos x="T8" y="T9"/>
                </a:cxn>
              </a:cxnLst>
              <a:rect l="0" t="0" r="r" b="b"/>
              <a:pathLst>
                <a:path w="28" h="27">
                  <a:moveTo>
                    <a:pt x="28" y="14"/>
                  </a:moveTo>
                  <a:cubicBezTo>
                    <a:pt x="28" y="21"/>
                    <a:pt x="21" y="27"/>
                    <a:pt x="14" y="27"/>
                  </a:cubicBezTo>
                  <a:cubicBezTo>
                    <a:pt x="6" y="27"/>
                    <a:pt x="0" y="21"/>
                    <a:pt x="0" y="14"/>
                  </a:cubicBezTo>
                  <a:cubicBezTo>
                    <a:pt x="0" y="6"/>
                    <a:pt x="6" y="0"/>
                    <a:pt x="14" y="0"/>
                  </a:cubicBezTo>
                  <a:cubicBezTo>
                    <a:pt x="22" y="0"/>
                    <a:pt x="28" y="6"/>
                    <a:pt x="28"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 name="Freeform 210"/>
            <p:cNvSpPr>
              <a:spLocks/>
            </p:cNvSpPr>
            <p:nvPr/>
          </p:nvSpPr>
          <p:spPr bwMode="auto">
            <a:xfrm>
              <a:off x="13804371" y="4534705"/>
              <a:ext cx="60325" cy="60325"/>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4"/>
                  </a:cubicBezTo>
                  <a:cubicBezTo>
                    <a:pt x="0" y="6"/>
                    <a:pt x="6" y="0"/>
                    <a:pt x="13" y="0"/>
                  </a:cubicBezTo>
                  <a:cubicBezTo>
                    <a:pt x="21" y="0"/>
                    <a:pt x="27" y="6"/>
                    <a:pt x="2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 name="Freeform 211"/>
            <p:cNvSpPr>
              <a:spLocks/>
            </p:cNvSpPr>
            <p:nvPr/>
          </p:nvSpPr>
          <p:spPr bwMode="auto">
            <a:xfrm>
              <a:off x="12955058" y="3686980"/>
              <a:ext cx="61913" cy="61913"/>
            </a:xfrm>
            <a:custGeom>
              <a:avLst/>
              <a:gdLst>
                <a:gd name="T0" fmla="*/ 27 w 28"/>
                <a:gd name="T1" fmla="*/ 15 h 28"/>
                <a:gd name="T2" fmla="*/ 13 w 28"/>
                <a:gd name="T3" fmla="*/ 27 h 28"/>
                <a:gd name="T4" fmla="*/ 1 w 28"/>
                <a:gd name="T5" fmla="*/ 14 h 28"/>
                <a:gd name="T6" fmla="*/ 15 w 28"/>
                <a:gd name="T7" fmla="*/ 1 h 28"/>
                <a:gd name="T8" fmla="*/ 27 w 28"/>
                <a:gd name="T9" fmla="*/ 15 h 28"/>
              </a:gdLst>
              <a:ahLst/>
              <a:cxnLst>
                <a:cxn ang="0">
                  <a:pos x="T0" y="T1"/>
                </a:cxn>
                <a:cxn ang="0">
                  <a:pos x="T2" y="T3"/>
                </a:cxn>
                <a:cxn ang="0">
                  <a:pos x="T4" y="T5"/>
                </a:cxn>
                <a:cxn ang="0">
                  <a:pos x="T6" y="T7"/>
                </a:cxn>
                <a:cxn ang="0">
                  <a:pos x="T8" y="T9"/>
                </a:cxn>
              </a:cxnLst>
              <a:rect l="0" t="0" r="r" b="b"/>
              <a:pathLst>
                <a:path w="28" h="28">
                  <a:moveTo>
                    <a:pt x="27" y="15"/>
                  </a:moveTo>
                  <a:cubicBezTo>
                    <a:pt x="27" y="22"/>
                    <a:pt x="21" y="28"/>
                    <a:pt x="13" y="27"/>
                  </a:cubicBezTo>
                  <a:cubicBezTo>
                    <a:pt x="6" y="27"/>
                    <a:pt x="0" y="21"/>
                    <a:pt x="1" y="14"/>
                  </a:cubicBezTo>
                  <a:cubicBezTo>
                    <a:pt x="1" y="6"/>
                    <a:pt x="7" y="0"/>
                    <a:pt x="15" y="1"/>
                  </a:cubicBezTo>
                  <a:cubicBezTo>
                    <a:pt x="22" y="1"/>
                    <a:pt x="28" y="7"/>
                    <a:pt x="27"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 name="Freeform 212"/>
            <p:cNvSpPr>
              <a:spLocks/>
            </p:cNvSpPr>
            <p:nvPr/>
          </p:nvSpPr>
          <p:spPr bwMode="auto">
            <a:xfrm>
              <a:off x="14823546" y="1994705"/>
              <a:ext cx="58738" cy="58738"/>
            </a:xfrm>
            <a:custGeom>
              <a:avLst/>
              <a:gdLst>
                <a:gd name="T0" fmla="*/ 26 w 26"/>
                <a:gd name="T1" fmla="*/ 14 h 27"/>
                <a:gd name="T2" fmla="*/ 13 w 26"/>
                <a:gd name="T3" fmla="*/ 27 h 27"/>
                <a:gd name="T4" fmla="*/ 0 w 26"/>
                <a:gd name="T5" fmla="*/ 13 h 27"/>
                <a:gd name="T6" fmla="*/ 13 w 26"/>
                <a:gd name="T7" fmla="*/ 1 h 27"/>
                <a:gd name="T8" fmla="*/ 26 w 26"/>
                <a:gd name="T9" fmla="*/ 14 h 27"/>
              </a:gdLst>
              <a:ahLst/>
              <a:cxnLst>
                <a:cxn ang="0">
                  <a:pos x="T0" y="T1"/>
                </a:cxn>
                <a:cxn ang="0">
                  <a:pos x="T2" y="T3"/>
                </a:cxn>
                <a:cxn ang="0">
                  <a:pos x="T4" y="T5"/>
                </a:cxn>
                <a:cxn ang="0">
                  <a:pos x="T6" y="T7"/>
                </a:cxn>
                <a:cxn ang="0">
                  <a:pos x="T8" y="T9"/>
                </a:cxn>
              </a:cxnLst>
              <a:rect l="0" t="0" r="r" b="b"/>
              <a:pathLst>
                <a:path w="26" h="27">
                  <a:moveTo>
                    <a:pt x="26" y="14"/>
                  </a:moveTo>
                  <a:cubicBezTo>
                    <a:pt x="26" y="21"/>
                    <a:pt x="20" y="27"/>
                    <a:pt x="13" y="27"/>
                  </a:cubicBezTo>
                  <a:cubicBezTo>
                    <a:pt x="6" y="27"/>
                    <a:pt x="0" y="21"/>
                    <a:pt x="0" y="13"/>
                  </a:cubicBezTo>
                  <a:cubicBezTo>
                    <a:pt x="0" y="6"/>
                    <a:pt x="6" y="1"/>
                    <a:pt x="13" y="1"/>
                  </a:cubicBezTo>
                  <a:cubicBezTo>
                    <a:pt x="20" y="0"/>
                    <a:pt x="26" y="6"/>
                    <a:pt x="26"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 name="Freeform 213"/>
            <p:cNvSpPr>
              <a:spLocks/>
            </p:cNvSpPr>
            <p:nvPr/>
          </p:nvSpPr>
          <p:spPr bwMode="auto">
            <a:xfrm>
              <a:off x="13126508" y="4028292"/>
              <a:ext cx="60325" cy="60325"/>
            </a:xfrm>
            <a:custGeom>
              <a:avLst/>
              <a:gdLst>
                <a:gd name="T0" fmla="*/ 0 w 27"/>
                <a:gd name="T1" fmla="*/ 13 h 27"/>
                <a:gd name="T2" fmla="*/ 14 w 27"/>
                <a:gd name="T3" fmla="*/ 0 h 27"/>
                <a:gd name="T4" fmla="*/ 27 w 27"/>
                <a:gd name="T5" fmla="*/ 14 h 27"/>
                <a:gd name="T6" fmla="*/ 13 w 27"/>
                <a:gd name="T7" fmla="*/ 27 h 27"/>
                <a:gd name="T8" fmla="*/ 0 w 27"/>
                <a:gd name="T9" fmla="*/ 13 h 27"/>
              </a:gdLst>
              <a:ahLst/>
              <a:cxnLst>
                <a:cxn ang="0">
                  <a:pos x="T0" y="T1"/>
                </a:cxn>
                <a:cxn ang="0">
                  <a:pos x="T2" y="T3"/>
                </a:cxn>
                <a:cxn ang="0">
                  <a:pos x="T4" y="T5"/>
                </a:cxn>
                <a:cxn ang="0">
                  <a:pos x="T6" y="T7"/>
                </a:cxn>
                <a:cxn ang="0">
                  <a:pos x="T8" y="T9"/>
                </a:cxn>
              </a:cxnLst>
              <a:rect l="0" t="0" r="r" b="b"/>
              <a:pathLst>
                <a:path w="27" h="27">
                  <a:moveTo>
                    <a:pt x="0" y="13"/>
                  </a:moveTo>
                  <a:cubicBezTo>
                    <a:pt x="0" y="6"/>
                    <a:pt x="6" y="0"/>
                    <a:pt x="14" y="0"/>
                  </a:cubicBezTo>
                  <a:cubicBezTo>
                    <a:pt x="21" y="1"/>
                    <a:pt x="27" y="7"/>
                    <a:pt x="27" y="14"/>
                  </a:cubicBezTo>
                  <a:cubicBezTo>
                    <a:pt x="26" y="21"/>
                    <a:pt x="20" y="27"/>
                    <a:pt x="13" y="27"/>
                  </a:cubicBezTo>
                  <a:cubicBezTo>
                    <a:pt x="6" y="27"/>
                    <a:pt x="0" y="21"/>
                    <a:pt x="0"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 name="Freeform 214"/>
            <p:cNvSpPr>
              <a:spLocks/>
            </p:cNvSpPr>
            <p:nvPr/>
          </p:nvSpPr>
          <p:spPr bwMode="auto">
            <a:xfrm>
              <a:off x="15502996" y="2670980"/>
              <a:ext cx="57150" cy="60325"/>
            </a:xfrm>
            <a:custGeom>
              <a:avLst/>
              <a:gdLst>
                <a:gd name="T0" fmla="*/ 13 w 26"/>
                <a:gd name="T1" fmla="*/ 27 h 27"/>
                <a:gd name="T2" fmla="*/ 0 w 26"/>
                <a:gd name="T3" fmla="*/ 14 h 27"/>
                <a:gd name="T4" fmla="*/ 13 w 26"/>
                <a:gd name="T5" fmla="*/ 0 h 27"/>
                <a:gd name="T6" fmla="*/ 26 w 26"/>
                <a:gd name="T7" fmla="*/ 14 h 27"/>
                <a:gd name="T8" fmla="*/ 13 w 26"/>
                <a:gd name="T9" fmla="*/ 27 h 27"/>
              </a:gdLst>
              <a:ahLst/>
              <a:cxnLst>
                <a:cxn ang="0">
                  <a:pos x="T0" y="T1"/>
                </a:cxn>
                <a:cxn ang="0">
                  <a:pos x="T2" y="T3"/>
                </a:cxn>
                <a:cxn ang="0">
                  <a:pos x="T4" y="T5"/>
                </a:cxn>
                <a:cxn ang="0">
                  <a:pos x="T6" y="T7"/>
                </a:cxn>
                <a:cxn ang="0">
                  <a:pos x="T8" y="T9"/>
                </a:cxn>
              </a:cxnLst>
              <a:rect l="0" t="0" r="r" b="b"/>
              <a:pathLst>
                <a:path w="26" h="27">
                  <a:moveTo>
                    <a:pt x="13" y="27"/>
                  </a:moveTo>
                  <a:cubicBezTo>
                    <a:pt x="6" y="27"/>
                    <a:pt x="0" y="21"/>
                    <a:pt x="0" y="14"/>
                  </a:cubicBezTo>
                  <a:cubicBezTo>
                    <a:pt x="0" y="6"/>
                    <a:pt x="6" y="1"/>
                    <a:pt x="13" y="0"/>
                  </a:cubicBezTo>
                  <a:cubicBezTo>
                    <a:pt x="20" y="0"/>
                    <a:pt x="26" y="7"/>
                    <a:pt x="26" y="14"/>
                  </a:cubicBezTo>
                  <a:cubicBezTo>
                    <a:pt x="26" y="21"/>
                    <a:pt x="20" y="27"/>
                    <a:pt x="13"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4" name="Freeform 215"/>
            <p:cNvSpPr>
              <a:spLocks/>
            </p:cNvSpPr>
            <p:nvPr/>
          </p:nvSpPr>
          <p:spPr bwMode="auto">
            <a:xfrm>
              <a:off x="13464646" y="4366430"/>
              <a:ext cx="58738" cy="60325"/>
            </a:xfrm>
            <a:custGeom>
              <a:avLst/>
              <a:gdLst>
                <a:gd name="T0" fmla="*/ 13 w 26"/>
                <a:gd name="T1" fmla="*/ 0 h 27"/>
                <a:gd name="T2" fmla="*/ 26 w 26"/>
                <a:gd name="T3" fmla="*/ 13 h 27"/>
                <a:gd name="T4" fmla="*/ 13 w 26"/>
                <a:gd name="T5" fmla="*/ 27 h 27"/>
                <a:gd name="T6" fmla="*/ 0 w 26"/>
                <a:gd name="T7" fmla="*/ 13 h 27"/>
                <a:gd name="T8" fmla="*/ 13 w 26"/>
                <a:gd name="T9" fmla="*/ 0 h 27"/>
              </a:gdLst>
              <a:ahLst/>
              <a:cxnLst>
                <a:cxn ang="0">
                  <a:pos x="T0" y="T1"/>
                </a:cxn>
                <a:cxn ang="0">
                  <a:pos x="T2" y="T3"/>
                </a:cxn>
                <a:cxn ang="0">
                  <a:pos x="T4" y="T5"/>
                </a:cxn>
                <a:cxn ang="0">
                  <a:pos x="T6" y="T7"/>
                </a:cxn>
                <a:cxn ang="0">
                  <a:pos x="T8" y="T9"/>
                </a:cxn>
              </a:cxnLst>
              <a:rect l="0" t="0" r="r" b="b"/>
              <a:pathLst>
                <a:path w="26" h="27">
                  <a:moveTo>
                    <a:pt x="13" y="0"/>
                  </a:moveTo>
                  <a:cubicBezTo>
                    <a:pt x="21" y="0"/>
                    <a:pt x="26" y="6"/>
                    <a:pt x="26" y="13"/>
                  </a:cubicBezTo>
                  <a:cubicBezTo>
                    <a:pt x="26" y="20"/>
                    <a:pt x="20" y="27"/>
                    <a:pt x="13" y="27"/>
                  </a:cubicBezTo>
                  <a:cubicBezTo>
                    <a:pt x="6" y="26"/>
                    <a:pt x="0" y="20"/>
                    <a:pt x="0" y="13"/>
                  </a:cubicBezTo>
                  <a:cubicBezTo>
                    <a:pt x="0" y="5"/>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5" name="Freeform 216"/>
            <p:cNvSpPr>
              <a:spLocks/>
            </p:cNvSpPr>
            <p:nvPr/>
          </p:nvSpPr>
          <p:spPr bwMode="auto">
            <a:xfrm>
              <a:off x="13636096" y="1996292"/>
              <a:ext cx="57150" cy="55563"/>
            </a:xfrm>
            <a:custGeom>
              <a:avLst/>
              <a:gdLst>
                <a:gd name="T0" fmla="*/ 26 w 26"/>
                <a:gd name="T1" fmla="*/ 13 h 25"/>
                <a:gd name="T2" fmla="*/ 13 w 26"/>
                <a:gd name="T3" fmla="*/ 25 h 25"/>
                <a:gd name="T4" fmla="*/ 0 w 26"/>
                <a:gd name="T5" fmla="*/ 12 h 25"/>
                <a:gd name="T6" fmla="*/ 14 w 26"/>
                <a:gd name="T7" fmla="*/ 0 h 25"/>
                <a:gd name="T8" fmla="*/ 26 w 26"/>
                <a:gd name="T9" fmla="*/ 13 h 25"/>
              </a:gdLst>
              <a:ahLst/>
              <a:cxnLst>
                <a:cxn ang="0">
                  <a:pos x="T0" y="T1"/>
                </a:cxn>
                <a:cxn ang="0">
                  <a:pos x="T2" y="T3"/>
                </a:cxn>
                <a:cxn ang="0">
                  <a:pos x="T4" y="T5"/>
                </a:cxn>
                <a:cxn ang="0">
                  <a:pos x="T6" y="T7"/>
                </a:cxn>
                <a:cxn ang="0">
                  <a:pos x="T8" y="T9"/>
                </a:cxn>
              </a:cxnLst>
              <a:rect l="0" t="0" r="r" b="b"/>
              <a:pathLst>
                <a:path w="26" h="25">
                  <a:moveTo>
                    <a:pt x="26" y="13"/>
                  </a:moveTo>
                  <a:cubicBezTo>
                    <a:pt x="25" y="20"/>
                    <a:pt x="20" y="25"/>
                    <a:pt x="13" y="25"/>
                  </a:cubicBezTo>
                  <a:cubicBezTo>
                    <a:pt x="6" y="25"/>
                    <a:pt x="0" y="19"/>
                    <a:pt x="0" y="12"/>
                  </a:cubicBezTo>
                  <a:cubicBezTo>
                    <a:pt x="1" y="5"/>
                    <a:pt x="7" y="0"/>
                    <a:pt x="14" y="0"/>
                  </a:cubicBezTo>
                  <a:cubicBezTo>
                    <a:pt x="21" y="0"/>
                    <a:pt x="26" y="6"/>
                    <a:pt x="26"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6" name="Freeform 217"/>
            <p:cNvSpPr>
              <a:spLocks/>
            </p:cNvSpPr>
            <p:nvPr/>
          </p:nvSpPr>
          <p:spPr bwMode="auto">
            <a:xfrm>
              <a:off x="15502996" y="3860017"/>
              <a:ext cx="57150" cy="55563"/>
            </a:xfrm>
            <a:custGeom>
              <a:avLst/>
              <a:gdLst>
                <a:gd name="T0" fmla="*/ 13 w 26"/>
                <a:gd name="T1" fmla="*/ 25 h 25"/>
                <a:gd name="T2" fmla="*/ 0 w 26"/>
                <a:gd name="T3" fmla="*/ 12 h 25"/>
                <a:gd name="T4" fmla="*/ 13 w 26"/>
                <a:gd name="T5" fmla="*/ 0 h 25"/>
                <a:gd name="T6" fmla="*/ 26 w 26"/>
                <a:gd name="T7" fmla="*/ 13 h 25"/>
                <a:gd name="T8" fmla="*/ 13 w 26"/>
                <a:gd name="T9" fmla="*/ 25 h 25"/>
              </a:gdLst>
              <a:ahLst/>
              <a:cxnLst>
                <a:cxn ang="0">
                  <a:pos x="T0" y="T1"/>
                </a:cxn>
                <a:cxn ang="0">
                  <a:pos x="T2" y="T3"/>
                </a:cxn>
                <a:cxn ang="0">
                  <a:pos x="T4" y="T5"/>
                </a:cxn>
                <a:cxn ang="0">
                  <a:pos x="T6" y="T7"/>
                </a:cxn>
                <a:cxn ang="0">
                  <a:pos x="T8" y="T9"/>
                </a:cxn>
              </a:cxnLst>
              <a:rect l="0" t="0" r="r" b="b"/>
              <a:pathLst>
                <a:path w="26" h="25">
                  <a:moveTo>
                    <a:pt x="13" y="25"/>
                  </a:moveTo>
                  <a:cubicBezTo>
                    <a:pt x="6" y="25"/>
                    <a:pt x="0" y="19"/>
                    <a:pt x="0" y="12"/>
                  </a:cubicBezTo>
                  <a:cubicBezTo>
                    <a:pt x="0" y="6"/>
                    <a:pt x="6" y="0"/>
                    <a:pt x="13" y="0"/>
                  </a:cubicBezTo>
                  <a:cubicBezTo>
                    <a:pt x="20" y="0"/>
                    <a:pt x="26" y="6"/>
                    <a:pt x="26" y="13"/>
                  </a:cubicBezTo>
                  <a:cubicBezTo>
                    <a:pt x="25" y="20"/>
                    <a:pt x="20" y="25"/>
                    <a:pt x="13"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7" name="Freeform 218"/>
            <p:cNvSpPr>
              <a:spLocks/>
            </p:cNvSpPr>
            <p:nvPr/>
          </p:nvSpPr>
          <p:spPr bwMode="auto">
            <a:xfrm>
              <a:off x="15334721" y="2337605"/>
              <a:ext cx="53975" cy="52388"/>
            </a:xfrm>
            <a:custGeom>
              <a:avLst/>
              <a:gdLst>
                <a:gd name="T0" fmla="*/ 1 w 25"/>
                <a:gd name="T1" fmla="*/ 12 h 24"/>
                <a:gd name="T2" fmla="*/ 12 w 25"/>
                <a:gd name="T3" fmla="*/ 0 h 24"/>
                <a:gd name="T4" fmla="*/ 25 w 25"/>
                <a:gd name="T5" fmla="*/ 12 h 24"/>
                <a:gd name="T6" fmla="*/ 12 w 25"/>
                <a:gd name="T7" fmla="*/ 24 h 24"/>
                <a:gd name="T8" fmla="*/ 1 w 25"/>
                <a:gd name="T9" fmla="*/ 12 h 24"/>
              </a:gdLst>
              <a:ahLst/>
              <a:cxnLst>
                <a:cxn ang="0">
                  <a:pos x="T0" y="T1"/>
                </a:cxn>
                <a:cxn ang="0">
                  <a:pos x="T2" y="T3"/>
                </a:cxn>
                <a:cxn ang="0">
                  <a:pos x="T4" y="T5"/>
                </a:cxn>
                <a:cxn ang="0">
                  <a:pos x="T6" y="T7"/>
                </a:cxn>
                <a:cxn ang="0">
                  <a:pos x="T8" y="T9"/>
                </a:cxn>
              </a:cxnLst>
              <a:rect l="0" t="0" r="r" b="b"/>
              <a:pathLst>
                <a:path w="25" h="24">
                  <a:moveTo>
                    <a:pt x="1" y="12"/>
                  </a:moveTo>
                  <a:cubicBezTo>
                    <a:pt x="1" y="5"/>
                    <a:pt x="6" y="0"/>
                    <a:pt x="12" y="0"/>
                  </a:cubicBezTo>
                  <a:cubicBezTo>
                    <a:pt x="19" y="0"/>
                    <a:pt x="25" y="5"/>
                    <a:pt x="25" y="12"/>
                  </a:cubicBezTo>
                  <a:cubicBezTo>
                    <a:pt x="25" y="19"/>
                    <a:pt x="19" y="24"/>
                    <a:pt x="12" y="24"/>
                  </a:cubicBezTo>
                  <a:cubicBezTo>
                    <a:pt x="6" y="24"/>
                    <a:pt x="0"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8" name="Freeform 219"/>
            <p:cNvSpPr>
              <a:spLocks/>
            </p:cNvSpPr>
            <p:nvPr/>
          </p:nvSpPr>
          <p:spPr bwMode="auto">
            <a:xfrm>
              <a:off x="15164858" y="2167742"/>
              <a:ext cx="53975" cy="52388"/>
            </a:xfrm>
            <a:custGeom>
              <a:avLst/>
              <a:gdLst>
                <a:gd name="T0" fmla="*/ 12 w 24"/>
                <a:gd name="T1" fmla="*/ 24 h 24"/>
                <a:gd name="T2" fmla="*/ 0 w 24"/>
                <a:gd name="T3" fmla="*/ 12 h 24"/>
                <a:gd name="T4" fmla="*/ 11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6"/>
                    <a:pt x="5" y="0"/>
                    <a:pt x="11" y="0"/>
                  </a:cubicBezTo>
                  <a:cubicBezTo>
                    <a:pt x="18" y="0"/>
                    <a:pt x="24" y="5"/>
                    <a:pt x="24" y="12"/>
                  </a:cubicBezTo>
                  <a:cubicBezTo>
                    <a:pt x="24" y="19"/>
                    <a:pt x="19" y="24"/>
                    <a:pt x="12"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9" name="Freeform 220"/>
            <p:cNvSpPr>
              <a:spLocks/>
            </p:cNvSpPr>
            <p:nvPr/>
          </p:nvSpPr>
          <p:spPr bwMode="auto">
            <a:xfrm>
              <a:off x="14826721" y="4537880"/>
              <a:ext cx="52388" cy="53975"/>
            </a:xfrm>
            <a:custGeom>
              <a:avLst/>
              <a:gdLst>
                <a:gd name="T0" fmla="*/ 12 w 24"/>
                <a:gd name="T1" fmla="*/ 25 h 25"/>
                <a:gd name="T2" fmla="*/ 0 w 24"/>
                <a:gd name="T3" fmla="*/ 13 h 25"/>
                <a:gd name="T4" fmla="*/ 12 w 24"/>
                <a:gd name="T5" fmla="*/ 0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4"/>
                    <a:pt x="0" y="19"/>
                    <a:pt x="0" y="13"/>
                  </a:cubicBezTo>
                  <a:cubicBezTo>
                    <a:pt x="0" y="6"/>
                    <a:pt x="6" y="0"/>
                    <a:pt x="12" y="0"/>
                  </a:cubicBezTo>
                  <a:cubicBezTo>
                    <a:pt x="19" y="1"/>
                    <a:pt x="24" y="6"/>
                    <a:pt x="24" y="13"/>
                  </a:cubicBezTo>
                  <a:cubicBezTo>
                    <a:pt x="24" y="20"/>
                    <a:pt x="18"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0" name="Freeform 221"/>
            <p:cNvSpPr>
              <a:spLocks/>
            </p:cNvSpPr>
            <p:nvPr/>
          </p:nvSpPr>
          <p:spPr bwMode="auto">
            <a:xfrm>
              <a:off x="12959821" y="2674155"/>
              <a:ext cx="53975" cy="55563"/>
            </a:xfrm>
            <a:custGeom>
              <a:avLst/>
              <a:gdLst>
                <a:gd name="T0" fmla="*/ 12 w 24"/>
                <a:gd name="T1" fmla="*/ 25 h 25"/>
                <a:gd name="T2" fmla="*/ 0 w 24"/>
                <a:gd name="T3" fmla="*/ 13 h 25"/>
                <a:gd name="T4" fmla="*/ 12 w 24"/>
                <a:gd name="T5" fmla="*/ 1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5"/>
                    <a:pt x="0" y="20"/>
                    <a:pt x="0" y="13"/>
                  </a:cubicBezTo>
                  <a:cubicBezTo>
                    <a:pt x="0" y="6"/>
                    <a:pt x="5" y="1"/>
                    <a:pt x="12" y="1"/>
                  </a:cubicBezTo>
                  <a:cubicBezTo>
                    <a:pt x="18" y="0"/>
                    <a:pt x="24" y="6"/>
                    <a:pt x="24" y="13"/>
                  </a:cubicBezTo>
                  <a:cubicBezTo>
                    <a:pt x="24" y="19"/>
                    <a:pt x="19"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1" name="Freeform 222"/>
            <p:cNvSpPr>
              <a:spLocks/>
            </p:cNvSpPr>
            <p:nvPr/>
          </p:nvSpPr>
          <p:spPr bwMode="auto">
            <a:xfrm>
              <a:off x="14148858" y="1828017"/>
              <a:ext cx="50800" cy="53975"/>
            </a:xfrm>
            <a:custGeom>
              <a:avLst/>
              <a:gdLst>
                <a:gd name="T0" fmla="*/ 23 w 23"/>
                <a:gd name="T1" fmla="*/ 12 h 24"/>
                <a:gd name="T2" fmla="*/ 12 w 23"/>
                <a:gd name="T3" fmla="*/ 24 h 24"/>
                <a:gd name="T4" fmla="*/ 0 w 23"/>
                <a:gd name="T5" fmla="*/ 12 h 24"/>
                <a:gd name="T6" fmla="*/ 12 w 23"/>
                <a:gd name="T7" fmla="*/ 1 h 24"/>
                <a:gd name="T8" fmla="*/ 23 w 23"/>
                <a:gd name="T9" fmla="*/ 12 h 24"/>
              </a:gdLst>
              <a:ahLst/>
              <a:cxnLst>
                <a:cxn ang="0">
                  <a:pos x="T0" y="T1"/>
                </a:cxn>
                <a:cxn ang="0">
                  <a:pos x="T2" y="T3"/>
                </a:cxn>
                <a:cxn ang="0">
                  <a:pos x="T4" y="T5"/>
                </a:cxn>
                <a:cxn ang="0">
                  <a:pos x="T6" y="T7"/>
                </a:cxn>
                <a:cxn ang="0">
                  <a:pos x="T8" y="T9"/>
                </a:cxn>
              </a:cxnLst>
              <a:rect l="0" t="0" r="r" b="b"/>
              <a:pathLst>
                <a:path w="23" h="24">
                  <a:moveTo>
                    <a:pt x="23" y="12"/>
                  </a:moveTo>
                  <a:cubicBezTo>
                    <a:pt x="23" y="19"/>
                    <a:pt x="18" y="24"/>
                    <a:pt x="12" y="24"/>
                  </a:cubicBezTo>
                  <a:cubicBezTo>
                    <a:pt x="5" y="24"/>
                    <a:pt x="0" y="19"/>
                    <a:pt x="0" y="12"/>
                  </a:cubicBezTo>
                  <a:cubicBezTo>
                    <a:pt x="0" y="6"/>
                    <a:pt x="5" y="1"/>
                    <a:pt x="12" y="1"/>
                  </a:cubicBezTo>
                  <a:cubicBezTo>
                    <a:pt x="18" y="0"/>
                    <a:pt x="23" y="6"/>
                    <a:pt x="23"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2" name="Freeform 223"/>
            <p:cNvSpPr>
              <a:spLocks/>
            </p:cNvSpPr>
            <p:nvPr/>
          </p:nvSpPr>
          <p:spPr bwMode="auto">
            <a:xfrm>
              <a:off x="15672858" y="3353605"/>
              <a:ext cx="53975" cy="52388"/>
            </a:xfrm>
            <a:custGeom>
              <a:avLst/>
              <a:gdLst>
                <a:gd name="T0" fmla="*/ 1 w 24"/>
                <a:gd name="T1" fmla="*/ 12 h 24"/>
                <a:gd name="T2" fmla="*/ 12 w 24"/>
                <a:gd name="T3" fmla="*/ 0 h 24"/>
                <a:gd name="T4" fmla="*/ 24 w 24"/>
                <a:gd name="T5" fmla="*/ 12 h 24"/>
                <a:gd name="T6" fmla="*/ 13 w 24"/>
                <a:gd name="T7" fmla="*/ 24 h 24"/>
                <a:gd name="T8" fmla="*/ 1 w 24"/>
                <a:gd name="T9" fmla="*/ 12 h 24"/>
              </a:gdLst>
              <a:ahLst/>
              <a:cxnLst>
                <a:cxn ang="0">
                  <a:pos x="T0" y="T1"/>
                </a:cxn>
                <a:cxn ang="0">
                  <a:pos x="T2" y="T3"/>
                </a:cxn>
                <a:cxn ang="0">
                  <a:pos x="T4" y="T5"/>
                </a:cxn>
                <a:cxn ang="0">
                  <a:pos x="T6" y="T7"/>
                </a:cxn>
                <a:cxn ang="0">
                  <a:pos x="T8" y="T9"/>
                </a:cxn>
              </a:cxnLst>
              <a:rect l="0" t="0" r="r" b="b"/>
              <a:pathLst>
                <a:path w="24" h="24">
                  <a:moveTo>
                    <a:pt x="1" y="12"/>
                  </a:moveTo>
                  <a:cubicBezTo>
                    <a:pt x="0" y="6"/>
                    <a:pt x="6" y="0"/>
                    <a:pt x="12" y="0"/>
                  </a:cubicBezTo>
                  <a:cubicBezTo>
                    <a:pt x="19" y="0"/>
                    <a:pt x="24" y="5"/>
                    <a:pt x="24" y="12"/>
                  </a:cubicBezTo>
                  <a:cubicBezTo>
                    <a:pt x="24" y="18"/>
                    <a:pt x="19" y="23"/>
                    <a:pt x="13" y="24"/>
                  </a:cubicBezTo>
                  <a:cubicBezTo>
                    <a:pt x="6" y="24"/>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3" name="Freeform 224"/>
            <p:cNvSpPr>
              <a:spLocks/>
            </p:cNvSpPr>
            <p:nvPr/>
          </p:nvSpPr>
          <p:spPr bwMode="auto">
            <a:xfrm>
              <a:off x="14317133" y="1828017"/>
              <a:ext cx="52388" cy="53975"/>
            </a:xfrm>
            <a:custGeom>
              <a:avLst/>
              <a:gdLst>
                <a:gd name="T0" fmla="*/ 24 w 24"/>
                <a:gd name="T1" fmla="*/ 13 h 24"/>
                <a:gd name="T2" fmla="*/ 12 w 24"/>
                <a:gd name="T3" fmla="*/ 24 h 24"/>
                <a:gd name="T4" fmla="*/ 0 w 24"/>
                <a:gd name="T5" fmla="*/ 12 h 24"/>
                <a:gd name="T6" fmla="*/ 12 w 24"/>
                <a:gd name="T7" fmla="*/ 1 h 24"/>
                <a:gd name="T8" fmla="*/ 24 w 24"/>
                <a:gd name="T9" fmla="*/ 13 h 24"/>
              </a:gdLst>
              <a:ahLst/>
              <a:cxnLst>
                <a:cxn ang="0">
                  <a:pos x="T0" y="T1"/>
                </a:cxn>
                <a:cxn ang="0">
                  <a:pos x="T2" y="T3"/>
                </a:cxn>
                <a:cxn ang="0">
                  <a:pos x="T4" y="T5"/>
                </a:cxn>
                <a:cxn ang="0">
                  <a:pos x="T6" y="T7"/>
                </a:cxn>
                <a:cxn ang="0">
                  <a:pos x="T8" y="T9"/>
                </a:cxn>
              </a:cxnLst>
              <a:rect l="0" t="0" r="r" b="b"/>
              <a:pathLst>
                <a:path w="24" h="24">
                  <a:moveTo>
                    <a:pt x="24" y="13"/>
                  </a:moveTo>
                  <a:cubicBezTo>
                    <a:pt x="24" y="19"/>
                    <a:pt x="18" y="24"/>
                    <a:pt x="12" y="24"/>
                  </a:cubicBezTo>
                  <a:cubicBezTo>
                    <a:pt x="5" y="24"/>
                    <a:pt x="0" y="18"/>
                    <a:pt x="0" y="12"/>
                  </a:cubicBezTo>
                  <a:cubicBezTo>
                    <a:pt x="1" y="5"/>
                    <a:pt x="6" y="0"/>
                    <a:pt x="12" y="1"/>
                  </a:cubicBezTo>
                  <a:cubicBezTo>
                    <a:pt x="19" y="1"/>
                    <a:pt x="24" y="6"/>
                    <a:pt x="24"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4" name="Freeform 225"/>
            <p:cNvSpPr>
              <a:spLocks/>
            </p:cNvSpPr>
            <p:nvPr/>
          </p:nvSpPr>
          <p:spPr bwMode="auto">
            <a:xfrm>
              <a:off x="15672858" y="3185330"/>
              <a:ext cx="53975" cy="50800"/>
            </a:xfrm>
            <a:custGeom>
              <a:avLst/>
              <a:gdLst>
                <a:gd name="T0" fmla="*/ 1 w 24"/>
                <a:gd name="T1" fmla="*/ 12 h 23"/>
                <a:gd name="T2" fmla="*/ 12 w 24"/>
                <a:gd name="T3" fmla="*/ 0 h 23"/>
                <a:gd name="T4" fmla="*/ 24 w 24"/>
                <a:gd name="T5" fmla="*/ 11 h 23"/>
                <a:gd name="T6" fmla="*/ 13 w 24"/>
                <a:gd name="T7" fmla="*/ 23 h 23"/>
                <a:gd name="T8" fmla="*/ 1 w 24"/>
                <a:gd name="T9" fmla="*/ 12 h 23"/>
              </a:gdLst>
              <a:ahLst/>
              <a:cxnLst>
                <a:cxn ang="0">
                  <a:pos x="T0" y="T1"/>
                </a:cxn>
                <a:cxn ang="0">
                  <a:pos x="T2" y="T3"/>
                </a:cxn>
                <a:cxn ang="0">
                  <a:pos x="T4" y="T5"/>
                </a:cxn>
                <a:cxn ang="0">
                  <a:pos x="T6" y="T7"/>
                </a:cxn>
                <a:cxn ang="0">
                  <a:pos x="T8" y="T9"/>
                </a:cxn>
              </a:cxnLst>
              <a:rect l="0" t="0" r="r" b="b"/>
              <a:pathLst>
                <a:path w="24" h="23">
                  <a:moveTo>
                    <a:pt x="1" y="12"/>
                  </a:moveTo>
                  <a:cubicBezTo>
                    <a:pt x="0" y="5"/>
                    <a:pt x="6" y="0"/>
                    <a:pt x="12" y="0"/>
                  </a:cubicBezTo>
                  <a:cubicBezTo>
                    <a:pt x="19" y="0"/>
                    <a:pt x="24" y="5"/>
                    <a:pt x="24" y="11"/>
                  </a:cubicBezTo>
                  <a:cubicBezTo>
                    <a:pt x="24" y="17"/>
                    <a:pt x="19" y="23"/>
                    <a:pt x="13" y="23"/>
                  </a:cubicBezTo>
                  <a:cubicBezTo>
                    <a:pt x="6" y="23"/>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5" name="Freeform 226"/>
            <p:cNvSpPr>
              <a:spLocks/>
            </p:cNvSpPr>
            <p:nvPr/>
          </p:nvSpPr>
          <p:spPr bwMode="auto">
            <a:xfrm>
              <a:off x="13640858" y="4539467"/>
              <a:ext cx="50800" cy="50800"/>
            </a:xfrm>
            <a:custGeom>
              <a:avLst/>
              <a:gdLst>
                <a:gd name="T0" fmla="*/ 22 w 23"/>
                <a:gd name="T1" fmla="*/ 12 h 23"/>
                <a:gd name="T2" fmla="*/ 11 w 23"/>
                <a:gd name="T3" fmla="*/ 23 h 23"/>
                <a:gd name="T4" fmla="*/ 0 w 23"/>
                <a:gd name="T5" fmla="*/ 11 h 23"/>
                <a:gd name="T6" fmla="*/ 11 w 23"/>
                <a:gd name="T7" fmla="*/ 0 h 23"/>
                <a:gd name="T8" fmla="*/ 22 w 23"/>
                <a:gd name="T9" fmla="*/ 12 h 23"/>
              </a:gdLst>
              <a:ahLst/>
              <a:cxnLst>
                <a:cxn ang="0">
                  <a:pos x="T0" y="T1"/>
                </a:cxn>
                <a:cxn ang="0">
                  <a:pos x="T2" y="T3"/>
                </a:cxn>
                <a:cxn ang="0">
                  <a:pos x="T4" y="T5"/>
                </a:cxn>
                <a:cxn ang="0">
                  <a:pos x="T6" y="T7"/>
                </a:cxn>
                <a:cxn ang="0">
                  <a:pos x="T8" y="T9"/>
                </a:cxn>
              </a:cxnLst>
              <a:rect l="0" t="0" r="r" b="b"/>
              <a:pathLst>
                <a:path w="23" h="23">
                  <a:moveTo>
                    <a:pt x="22" y="12"/>
                  </a:moveTo>
                  <a:cubicBezTo>
                    <a:pt x="22" y="18"/>
                    <a:pt x="17" y="23"/>
                    <a:pt x="11" y="23"/>
                  </a:cubicBezTo>
                  <a:cubicBezTo>
                    <a:pt x="5" y="23"/>
                    <a:pt x="0" y="18"/>
                    <a:pt x="0" y="11"/>
                  </a:cubicBezTo>
                  <a:cubicBezTo>
                    <a:pt x="0" y="5"/>
                    <a:pt x="5" y="0"/>
                    <a:pt x="11" y="0"/>
                  </a:cubicBezTo>
                  <a:cubicBezTo>
                    <a:pt x="18" y="0"/>
                    <a:pt x="23" y="6"/>
                    <a:pt x="22"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6" name="Freeform 227"/>
            <p:cNvSpPr>
              <a:spLocks/>
            </p:cNvSpPr>
            <p:nvPr/>
          </p:nvSpPr>
          <p:spPr bwMode="auto">
            <a:xfrm>
              <a:off x="12961408" y="3861605"/>
              <a:ext cx="52388" cy="50800"/>
            </a:xfrm>
            <a:custGeom>
              <a:avLst/>
              <a:gdLst>
                <a:gd name="T0" fmla="*/ 11 w 23"/>
                <a:gd name="T1" fmla="*/ 23 h 23"/>
                <a:gd name="T2" fmla="*/ 0 w 23"/>
                <a:gd name="T3" fmla="*/ 11 h 23"/>
                <a:gd name="T4" fmla="*/ 11 w 23"/>
                <a:gd name="T5" fmla="*/ 0 h 23"/>
                <a:gd name="T6" fmla="*/ 22 w 23"/>
                <a:gd name="T7" fmla="*/ 12 h 23"/>
                <a:gd name="T8" fmla="*/ 11 w 23"/>
                <a:gd name="T9" fmla="*/ 23 h 23"/>
              </a:gdLst>
              <a:ahLst/>
              <a:cxnLst>
                <a:cxn ang="0">
                  <a:pos x="T0" y="T1"/>
                </a:cxn>
                <a:cxn ang="0">
                  <a:pos x="T2" y="T3"/>
                </a:cxn>
                <a:cxn ang="0">
                  <a:pos x="T4" y="T5"/>
                </a:cxn>
                <a:cxn ang="0">
                  <a:pos x="T6" y="T7"/>
                </a:cxn>
                <a:cxn ang="0">
                  <a:pos x="T8" y="T9"/>
                </a:cxn>
              </a:cxnLst>
              <a:rect l="0" t="0" r="r" b="b"/>
              <a:pathLst>
                <a:path w="23" h="23">
                  <a:moveTo>
                    <a:pt x="11" y="23"/>
                  </a:moveTo>
                  <a:cubicBezTo>
                    <a:pt x="4" y="23"/>
                    <a:pt x="0" y="18"/>
                    <a:pt x="0" y="11"/>
                  </a:cubicBezTo>
                  <a:cubicBezTo>
                    <a:pt x="0" y="5"/>
                    <a:pt x="5" y="0"/>
                    <a:pt x="11" y="0"/>
                  </a:cubicBezTo>
                  <a:cubicBezTo>
                    <a:pt x="17" y="0"/>
                    <a:pt x="23" y="6"/>
                    <a:pt x="22" y="12"/>
                  </a:cubicBezTo>
                  <a:cubicBezTo>
                    <a:pt x="22" y="18"/>
                    <a:pt x="17" y="23"/>
                    <a:pt x="11"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7" name="Freeform 228"/>
            <p:cNvSpPr>
              <a:spLocks/>
            </p:cNvSpPr>
            <p:nvPr/>
          </p:nvSpPr>
          <p:spPr bwMode="auto">
            <a:xfrm>
              <a:off x="14486996" y="1831192"/>
              <a:ext cx="50800" cy="50800"/>
            </a:xfrm>
            <a:custGeom>
              <a:avLst/>
              <a:gdLst>
                <a:gd name="T0" fmla="*/ 0 w 23"/>
                <a:gd name="T1" fmla="*/ 11 h 23"/>
                <a:gd name="T2" fmla="*/ 11 w 23"/>
                <a:gd name="T3" fmla="*/ 0 h 23"/>
                <a:gd name="T4" fmla="*/ 23 w 23"/>
                <a:gd name="T5" fmla="*/ 11 h 23"/>
                <a:gd name="T6" fmla="*/ 12 w 23"/>
                <a:gd name="T7" fmla="*/ 22 h 23"/>
                <a:gd name="T8" fmla="*/ 0 w 23"/>
                <a:gd name="T9" fmla="*/ 11 h 23"/>
              </a:gdLst>
              <a:ahLst/>
              <a:cxnLst>
                <a:cxn ang="0">
                  <a:pos x="T0" y="T1"/>
                </a:cxn>
                <a:cxn ang="0">
                  <a:pos x="T2" y="T3"/>
                </a:cxn>
                <a:cxn ang="0">
                  <a:pos x="T4" y="T5"/>
                </a:cxn>
                <a:cxn ang="0">
                  <a:pos x="T6" y="T7"/>
                </a:cxn>
                <a:cxn ang="0">
                  <a:pos x="T8" y="T9"/>
                </a:cxn>
              </a:cxnLst>
              <a:rect l="0" t="0" r="r" b="b"/>
              <a:pathLst>
                <a:path w="23" h="23">
                  <a:moveTo>
                    <a:pt x="0" y="11"/>
                  </a:moveTo>
                  <a:cubicBezTo>
                    <a:pt x="0" y="5"/>
                    <a:pt x="5" y="0"/>
                    <a:pt x="11" y="0"/>
                  </a:cubicBezTo>
                  <a:cubicBezTo>
                    <a:pt x="18" y="0"/>
                    <a:pt x="23" y="5"/>
                    <a:pt x="23" y="11"/>
                  </a:cubicBezTo>
                  <a:cubicBezTo>
                    <a:pt x="23" y="17"/>
                    <a:pt x="17" y="23"/>
                    <a:pt x="12" y="22"/>
                  </a:cubicBezTo>
                  <a:cubicBezTo>
                    <a:pt x="6"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8" name="Freeform 229"/>
            <p:cNvSpPr>
              <a:spLocks/>
            </p:cNvSpPr>
            <p:nvPr/>
          </p:nvSpPr>
          <p:spPr bwMode="auto">
            <a:xfrm>
              <a:off x="13301133" y="2169330"/>
              <a:ext cx="49213"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4" y="22"/>
                    <a:pt x="0" y="17"/>
                    <a:pt x="0" y="11"/>
                  </a:cubicBezTo>
                  <a:cubicBezTo>
                    <a:pt x="0" y="5"/>
                    <a:pt x="5" y="0"/>
                    <a:pt x="11" y="0"/>
                  </a:cubicBezTo>
                  <a:cubicBezTo>
                    <a:pt x="17" y="0"/>
                    <a:pt x="22"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9" name="Oval 230"/>
            <p:cNvSpPr>
              <a:spLocks noChangeArrowheads="1"/>
            </p:cNvSpPr>
            <p:nvPr/>
          </p:nvSpPr>
          <p:spPr bwMode="auto">
            <a:xfrm>
              <a:off x="15337896" y="4202917"/>
              <a:ext cx="49213" cy="492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0" name="Freeform 231"/>
            <p:cNvSpPr>
              <a:spLocks/>
            </p:cNvSpPr>
            <p:nvPr/>
          </p:nvSpPr>
          <p:spPr bwMode="auto">
            <a:xfrm>
              <a:off x="15676033" y="3017055"/>
              <a:ext cx="50800" cy="49213"/>
            </a:xfrm>
            <a:custGeom>
              <a:avLst/>
              <a:gdLst>
                <a:gd name="T0" fmla="*/ 11 w 23"/>
                <a:gd name="T1" fmla="*/ 0 h 22"/>
                <a:gd name="T2" fmla="*/ 22 w 23"/>
                <a:gd name="T3" fmla="*/ 11 h 22"/>
                <a:gd name="T4" fmla="*/ 12 w 23"/>
                <a:gd name="T5" fmla="*/ 22 h 22"/>
                <a:gd name="T6" fmla="*/ 0 w 23"/>
                <a:gd name="T7" fmla="*/ 11 h 22"/>
                <a:gd name="T8" fmla="*/ 11 w 23"/>
                <a:gd name="T9" fmla="*/ 0 h 22"/>
              </a:gdLst>
              <a:ahLst/>
              <a:cxnLst>
                <a:cxn ang="0">
                  <a:pos x="T0" y="T1"/>
                </a:cxn>
                <a:cxn ang="0">
                  <a:pos x="T2" y="T3"/>
                </a:cxn>
                <a:cxn ang="0">
                  <a:pos x="T4" y="T5"/>
                </a:cxn>
                <a:cxn ang="0">
                  <a:pos x="T6" y="T7"/>
                </a:cxn>
                <a:cxn ang="0">
                  <a:pos x="T8" y="T9"/>
                </a:cxn>
              </a:cxnLst>
              <a:rect l="0" t="0" r="r" b="b"/>
              <a:pathLst>
                <a:path w="23" h="22">
                  <a:moveTo>
                    <a:pt x="11" y="0"/>
                  </a:moveTo>
                  <a:cubicBezTo>
                    <a:pt x="17" y="0"/>
                    <a:pt x="22" y="5"/>
                    <a:pt x="22" y="11"/>
                  </a:cubicBezTo>
                  <a:cubicBezTo>
                    <a:pt x="23" y="17"/>
                    <a:pt x="18" y="22"/>
                    <a:pt x="12" y="22"/>
                  </a:cubicBezTo>
                  <a:cubicBezTo>
                    <a:pt x="5" y="22"/>
                    <a:pt x="0" y="18"/>
                    <a:pt x="0" y="11"/>
                  </a:cubicBezTo>
                  <a:cubicBezTo>
                    <a:pt x="0" y="5"/>
                    <a:pt x="5" y="0"/>
                    <a:pt x="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1" name="Freeform 232"/>
            <p:cNvSpPr>
              <a:spLocks/>
            </p:cNvSpPr>
            <p:nvPr/>
          </p:nvSpPr>
          <p:spPr bwMode="auto">
            <a:xfrm>
              <a:off x="15168033" y="4371192"/>
              <a:ext cx="49213" cy="50800"/>
            </a:xfrm>
            <a:custGeom>
              <a:avLst/>
              <a:gdLst>
                <a:gd name="T0" fmla="*/ 0 w 22"/>
                <a:gd name="T1" fmla="*/ 12 h 23"/>
                <a:gd name="T2" fmla="*/ 11 w 22"/>
                <a:gd name="T3" fmla="*/ 0 h 23"/>
                <a:gd name="T4" fmla="*/ 22 w 22"/>
                <a:gd name="T5" fmla="*/ 11 h 23"/>
                <a:gd name="T6" fmla="*/ 11 w 22"/>
                <a:gd name="T7" fmla="*/ 22 h 23"/>
                <a:gd name="T8" fmla="*/ 0 w 22"/>
                <a:gd name="T9" fmla="*/ 12 h 23"/>
              </a:gdLst>
              <a:ahLst/>
              <a:cxnLst>
                <a:cxn ang="0">
                  <a:pos x="T0" y="T1"/>
                </a:cxn>
                <a:cxn ang="0">
                  <a:pos x="T2" y="T3"/>
                </a:cxn>
                <a:cxn ang="0">
                  <a:pos x="T4" y="T5"/>
                </a:cxn>
                <a:cxn ang="0">
                  <a:pos x="T6" y="T7"/>
                </a:cxn>
                <a:cxn ang="0">
                  <a:pos x="T8" y="T9"/>
                </a:cxn>
              </a:cxnLst>
              <a:rect l="0" t="0" r="r" b="b"/>
              <a:pathLst>
                <a:path w="22" h="23">
                  <a:moveTo>
                    <a:pt x="0" y="12"/>
                  </a:moveTo>
                  <a:cubicBezTo>
                    <a:pt x="0" y="5"/>
                    <a:pt x="4" y="0"/>
                    <a:pt x="11" y="0"/>
                  </a:cubicBezTo>
                  <a:cubicBezTo>
                    <a:pt x="17" y="0"/>
                    <a:pt x="21" y="5"/>
                    <a:pt x="22" y="11"/>
                  </a:cubicBezTo>
                  <a:cubicBezTo>
                    <a:pt x="22" y="17"/>
                    <a:pt x="17" y="22"/>
                    <a:pt x="11" y="22"/>
                  </a:cubicBezTo>
                  <a:cubicBezTo>
                    <a:pt x="5" y="23"/>
                    <a:pt x="0" y="18"/>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2" name="Freeform 233"/>
            <p:cNvSpPr>
              <a:spLocks/>
            </p:cNvSpPr>
            <p:nvPr/>
          </p:nvSpPr>
          <p:spPr bwMode="auto">
            <a:xfrm>
              <a:off x="15676033" y="3525055"/>
              <a:ext cx="47625"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5" y="22"/>
                    <a:pt x="0" y="17"/>
                    <a:pt x="0" y="11"/>
                  </a:cubicBezTo>
                  <a:cubicBezTo>
                    <a:pt x="1" y="5"/>
                    <a:pt x="5" y="0"/>
                    <a:pt x="11" y="0"/>
                  </a:cubicBezTo>
                  <a:cubicBezTo>
                    <a:pt x="17" y="0"/>
                    <a:pt x="22" y="4"/>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3" name="Freeform 234"/>
            <p:cNvSpPr>
              <a:spLocks/>
            </p:cNvSpPr>
            <p:nvPr/>
          </p:nvSpPr>
          <p:spPr bwMode="auto">
            <a:xfrm>
              <a:off x="13131271" y="2339192"/>
              <a:ext cx="50800" cy="49213"/>
            </a:xfrm>
            <a:custGeom>
              <a:avLst/>
              <a:gdLst>
                <a:gd name="T0" fmla="*/ 22 w 23"/>
                <a:gd name="T1" fmla="*/ 11 h 22"/>
                <a:gd name="T2" fmla="*/ 11 w 23"/>
                <a:gd name="T3" fmla="*/ 22 h 22"/>
                <a:gd name="T4" fmla="*/ 0 w 23"/>
                <a:gd name="T5" fmla="*/ 11 h 22"/>
                <a:gd name="T6" fmla="*/ 11 w 23"/>
                <a:gd name="T7" fmla="*/ 0 h 22"/>
                <a:gd name="T8" fmla="*/ 22 w 23"/>
                <a:gd name="T9" fmla="*/ 11 h 22"/>
              </a:gdLst>
              <a:ahLst/>
              <a:cxnLst>
                <a:cxn ang="0">
                  <a:pos x="T0" y="T1"/>
                </a:cxn>
                <a:cxn ang="0">
                  <a:pos x="T2" y="T3"/>
                </a:cxn>
                <a:cxn ang="0">
                  <a:pos x="T4" y="T5"/>
                </a:cxn>
                <a:cxn ang="0">
                  <a:pos x="T6" y="T7"/>
                </a:cxn>
                <a:cxn ang="0">
                  <a:pos x="T8" y="T9"/>
                </a:cxn>
              </a:cxnLst>
              <a:rect l="0" t="0" r="r" b="b"/>
              <a:pathLst>
                <a:path w="23" h="22">
                  <a:moveTo>
                    <a:pt x="22" y="11"/>
                  </a:moveTo>
                  <a:cubicBezTo>
                    <a:pt x="22" y="17"/>
                    <a:pt x="17" y="22"/>
                    <a:pt x="11" y="22"/>
                  </a:cubicBezTo>
                  <a:cubicBezTo>
                    <a:pt x="5" y="22"/>
                    <a:pt x="0" y="17"/>
                    <a:pt x="0" y="11"/>
                  </a:cubicBezTo>
                  <a:cubicBezTo>
                    <a:pt x="0" y="5"/>
                    <a:pt x="5" y="0"/>
                    <a:pt x="11" y="0"/>
                  </a:cubicBezTo>
                  <a:cubicBezTo>
                    <a:pt x="17" y="0"/>
                    <a:pt x="23"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 name="Freeform 235"/>
            <p:cNvSpPr>
              <a:spLocks/>
            </p:cNvSpPr>
            <p:nvPr/>
          </p:nvSpPr>
          <p:spPr bwMode="auto">
            <a:xfrm>
              <a:off x="13978996" y="1831192"/>
              <a:ext cx="49213" cy="47625"/>
            </a:xfrm>
            <a:custGeom>
              <a:avLst/>
              <a:gdLst>
                <a:gd name="T0" fmla="*/ 0 w 22"/>
                <a:gd name="T1" fmla="*/ 11 h 22"/>
                <a:gd name="T2" fmla="*/ 11 w 22"/>
                <a:gd name="T3" fmla="*/ 0 h 22"/>
                <a:gd name="T4" fmla="*/ 22 w 22"/>
                <a:gd name="T5" fmla="*/ 12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cubicBezTo>
                    <a:pt x="0" y="5"/>
                    <a:pt x="5" y="0"/>
                    <a:pt x="11" y="0"/>
                  </a:cubicBezTo>
                  <a:cubicBezTo>
                    <a:pt x="17" y="0"/>
                    <a:pt x="22" y="6"/>
                    <a:pt x="22" y="12"/>
                  </a:cubicBezTo>
                  <a:cubicBezTo>
                    <a:pt x="22" y="17"/>
                    <a:pt x="17" y="22"/>
                    <a:pt x="11" y="22"/>
                  </a:cubicBezTo>
                  <a:cubicBezTo>
                    <a:pt x="5"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 name="Freeform 236"/>
            <p:cNvSpPr>
              <a:spLocks/>
            </p:cNvSpPr>
            <p:nvPr/>
          </p:nvSpPr>
          <p:spPr bwMode="auto">
            <a:xfrm>
              <a:off x="14999758" y="2001055"/>
              <a:ext cx="46038" cy="49213"/>
            </a:xfrm>
            <a:custGeom>
              <a:avLst/>
              <a:gdLst>
                <a:gd name="T0" fmla="*/ 10 w 21"/>
                <a:gd name="T1" fmla="*/ 0 h 22"/>
                <a:gd name="T2" fmla="*/ 21 w 21"/>
                <a:gd name="T3" fmla="*/ 10 h 22"/>
                <a:gd name="T4" fmla="*/ 10 w 21"/>
                <a:gd name="T5" fmla="*/ 22 h 22"/>
                <a:gd name="T6" fmla="*/ 0 w 21"/>
                <a:gd name="T7" fmla="*/ 11 h 22"/>
                <a:gd name="T8" fmla="*/ 10 w 21"/>
                <a:gd name="T9" fmla="*/ 0 h 22"/>
              </a:gdLst>
              <a:ahLst/>
              <a:cxnLst>
                <a:cxn ang="0">
                  <a:pos x="T0" y="T1"/>
                </a:cxn>
                <a:cxn ang="0">
                  <a:pos x="T2" y="T3"/>
                </a:cxn>
                <a:cxn ang="0">
                  <a:pos x="T4" y="T5"/>
                </a:cxn>
                <a:cxn ang="0">
                  <a:pos x="T6" y="T7"/>
                </a:cxn>
                <a:cxn ang="0">
                  <a:pos x="T8" y="T9"/>
                </a:cxn>
              </a:cxnLst>
              <a:rect l="0" t="0" r="r" b="b"/>
              <a:pathLst>
                <a:path w="21" h="22">
                  <a:moveTo>
                    <a:pt x="10" y="0"/>
                  </a:moveTo>
                  <a:cubicBezTo>
                    <a:pt x="16" y="0"/>
                    <a:pt x="21" y="4"/>
                    <a:pt x="21" y="10"/>
                  </a:cubicBezTo>
                  <a:cubicBezTo>
                    <a:pt x="21" y="16"/>
                    <a:pt x="16" y="22"/>
                    <a:pt x="10" y="22"/>
                  </a:cubicBezTo>
                  <a:cubicBezTo>
                    <a:pt x="4" y="22"/>
                    <a:pt x="0" y="17"/>
                    <a:pt x="0" y="11"/>
                  </a:cubicBezTo>
                  <a:cubicBezTo>
                    <a:pt x="0" y="5"/>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 name="Oval 237"/>
            <p:cNvSpPr>
              <a:spLocks noChangeArrowheads="1"/>
            </p:cNvSpPr>
            <p:nvPr/>
          </p:nvSpPr>
          <p:spPr bwMode="auto">
            <a:xfrm>
              <a:off x="15506171" y="2510642"/>
              <a:ext cx="49213"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 name="Freeform 238"/>
            <p:cNvSpPr>
              <a:spLocks/>
            </p:cNvSpPr>
            <p:nvPr/>
          </p:nvSpPr>
          <p:spPr bwMode="auto">
            <a:xfrm>
              <a:off x="14320308" y="4712505"/>
              <a:ext cx="47625" cy="46038"/>
            </a:xfrm>
            <a:custGeom>
              <a:avLst/>
              <a:gdLst>
                <a:gd name="T0" fmla="*/ 0 w 21"/>
                <a:gd name="T1" fmla="*/ 11 h 21"/>
                <a:gd name="T2" fmla="*/ 10 w 21"/>
                <a:gd name="T3" fmla="*/ 0 h 21"/>
                <a:gd name="T4" fmla="*/ 21 w 21"/>
                <a:gd name="T5" fmla="*/ 11 h 21"/>
                <a:gd name="T6" fmla="*/ 10 w 21"/>
                <a:gd name="T7" fmla="*/ 21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0" y="5"/>
                    <a:pt x="4" y="0"/>
                    <a:pt x="10" y="0"/>
                  </a:cubicBezTo>
                  <a:cubicBezTo>
                    <a:pt x="16" y="0"/>
                    <a:pt x="21" y="5"/>
                    <a:pt x="21" y="11"/>
                  </a:cubicBezTo>
                  <a:cubicBezTo>
                    <a:pt x="21" y="16"/>
                    <a:pt x="16" y="21"/>
                    <a:pt x="10" y="21"/>
                  </a:cubicBezTo>
                  <a:cubicBezTo>
                    <a:pt x="5" y="21"/>
                    <a:pt x="0" y="16"/>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 name="Oval 239"/>
            <p:cNvSpPr>
              <a:spLocks noChangeArrowheads="1"/>
            </p:cNvSpPr>
            <p:nvPr/>
          </p:nvSpPr>
          <p:spPr bwMode="auto">
            <a:xfrm>
              <a:off x="12793133" y="3186917"/>
              <a:ext cx="44450"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 name="Freeform 240"/>
            <p:cNvSpPr>
              <a:spLocks/>
            </p:cNvSpPr>
            <p:nvPr/>
          </p:nvSpPr>
          <p:spPr bwMode="auto">
            <a:xfrm>
              <a:off x="14152033" y="4714092"/>
              <a:ext cx="44450" cy="44450"/>
            </a:xfrm>
            <a:custGeom>
              <a:avLst/>
              <a:gdLst>
                <a:gd name="T0" fmla="*/ 10 w 20"/>
                <a:gd name="T1" fmla="*/ 0 h 20"/>
                <a:gd name="T2" fmla="*/ 20 w 20"/>
                <a:gd name="T3" fmla="*/ 9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9"/>
                  </a:cubicBezTo>
                  <a:cubicBezTo>
                    <a:pt x="20" y="15"/>
                    <a:pt x="15" y="20"/>
                    <a:pt x="10" y="20"/>
                  </a:cubicBezTo>
                  <a:cubicBezTo>
                    <a:pt x="4" y="20"/>
                    <a:pt x="0" y="15"/>
                    <a:pt x="0" y="10"/>
                  </a:cubicBezTo>
                  <a:cubicBezTo>
                    <a:pt x="0" y="4"/>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 name="Freeform 241"/>
            <p:cNvSpPr>
              <a:spLocks/>
            </p:cNvSpPr>
            <p:nvPr/>
          </p:nvSpPr>
          <p:spPr bwMode="auto">
            <a:xfrm>
              <a:off x="12793133" y="3358367"/>
              <a:ext cx="44450" cy="42863"/>
            </a:xfrm>
            <a:custGeom>
              <a:avLst/>
              <a:gdLst>
                <a:gd name="T0" fmla="*/ 20 w 20"/>
                <a:gd name="T1" fmla="*/ 10 h 20"/>
                <a:gd name="T2" fmla="*/ 10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6"/>
                    <a:pt x="15" y="20"/>
                    <a:pt x="10" y="20"/>
                  </a:cubicBezTo>
                  <a:cubicBezTo>
                    <a:pt x="4" y="20"/>
                    <a:pt x="0" y="15"/>
                    <a:pt x="0" y="10"/>
                  </a:cubicBezTo>
                  <a:cubicBezTo>
                    <a:pt x="0" y="4"/>
                    <a:pt x="4" y="0"/>
                    <a:pt x="10" y="0"/>
                  </a:cubicBezTo>
                  <a:cubicBezTo>
                    <a:pt x="15"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 name="Freeform 242"/>
            <p:cNvSpPr>
              <a:spLocks/>
            </p:cNvSpPr>
            <p:nvPr/>
          </p:nvSpPr>
          <p:spPr bwMode="auto">
            <a:xfrm>
              <a:off x="14660033" y="1832780"/>
              <a:ext cx="44450" cy="46038"/>
            </a:xfrm>
            <a:custGeom>
              <a:avLst/>
              <a:gdLst>
                <a:gd name="T0" fmla="*/ 20 w 20"/>
                <a:gd name="T1" fmla="*/ 10 h 21"/>
                <a:gd name="T2" fmla="*/ 10 w 20"/>
                <a:gd name="T3" fmla="*/ 20 h 21"/>
                <a:gd name="T4" fmla="*/ 0 w 20"/>
                <a:gd name="T5" fmla="*/ 10 h 21"/>
                <a:gd name="T6" fmla="*/ 10 w 20"/>
                <a:gd name="T7" fmla="*/ 0 h 21"/>
                <a:gd name="T8" fmla="*/ 20 w 20"/>
                <a:gd name="T9" fmla="*/ 10 h 21"/>
              </a:gdLst>
              <a:ahLst/>
              <a:cxnLst>
                <a:cxn ang="0">
                  <a:pos x="T0" y="T1"/>
                </a:cxn>
                <a:cxn ang="0">
                  <a:pos x="T2" y="T3"/>
                </a:cxn>
                <a:cxn ang="0">
                  <a:pos x="T4" y="T5"/>
                </a:cxn>
                <a:cxn ang="0">
                  <a:pos x="T6" y="T7"/>
                </a:cxn>
                <a:cxn ang="0">
                  <a:pos x="T8" y="T9"/>
                </a:cxn>
              </a:cxnLst>
              <a:rect l="0" t="0" r="r" b="b"/>
              <a:pathLst>
                <a:path w="20" h="21">
                  <a:moveTo>
                    <a:pt x="20" y="10"/>
                  </a:moveTo>
                  <a:cubicBezTo>
                    <a:pt x="20" y="16"/>
                    <a:pt x="16" y="20"/>
                    <a:pt x="10" y="20"/>
                  </a:cubicBezTo>
                  <a:cubicBezTo>
                    <a:pt x="5" y="21"/>
                    <a:pt x="0" y="16"/>
                    <a:pt x="0" y="10"/>
                  </a:cubicBezTo>
                  <a:cubicBezTo>
                    <a:pt x="0" y="4"/>
                    <a:pt x="4" y="0"/>
                    <a:pt x="10" y="0"/>
                  </a:cubicBezTo>
                  <a:cubicBezTo>
                    <a:pt x="16" y="0"/>
                    <a:pt x="20" y="5"/>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 name="Freeform 243"/>
            <p:cNvSpPr>
              <a:spLocks/>
            </p:cNvSpPr>
            <p:nvPr/>
          </p:nvSpPr>
          <p:spPr bwMode="auto">
            <a:xfrm>
              <a:off x="15677621" y="2848780"/>
              <a:ext cx="44450" cy="46038"/>
            </a:xfrm>
            <a:custGeom>
              <a:avLst/>
              <a:gdLst>
                <a:gd name="T0" fmla="*/ 20 w 20"/>
                <a:gd name="T1" fmla="*/ 11 h 21"/>
                <a:gd name="T2" fmla="*/ 11 w 20"/>
                <a:gd name="T3" fmla="*/ 21 h 21"/>
                <a:gd name="T4" fmla="*/ 0 w 20"/>
                <a:gd name="T5" fmla="*/ 11 h 21"/>
                <a:gd name="T6" fmla="*/ 11 w 20"/>
                <a:gd name="T7" fmla="*/ 1 h 21"/>
                <a:gd name="T8" fmla="*/ 20 w 20"/>
                <a:gd name="T9" fmla="*/ 11 h 21"/>
              </a:gdLst>
              <a:ahLst/>
              <a:cxnLst>
                <a:cxn ang="0">
                  <a:pos x="T0" y="T1"/>
                </a:cxn>
                <a:cxn ang="0">
                  <a:pos x="T2" y="T3"/>
                </a:cxn>
                <a:cxn ang="0">
                  <a:pos x="T4" y="T5"/>
                </a:cxn>
                <a:cxn ang="0">
                  <a:pos x="T6" y="T7"/>
                </a:cxn>
                <a:cxn ang="0">
                  <a:pos x="T8" y="T9"/>
                </a:cxn>
              </a:cxnLst>
              <a:rect l="0" t="0" r="r" b="b"/>
              <a:pathLst>
                <a:path w="20" h="21">
                  <a:moveTo>
                    <a:pt x="20" y="11"/>
                  </a:moveTo>
                  <a:cubicBezTo>
                    <a:pt x="20" y="16"/>
                    <a:pt x="16" y="21"/>
                    <a:pt x="11" y="21"/>
                  </a:cubicBezTo>
                  <a:cubicBezTo>
                    <a:pt x="5" y="21"/>
                    <a:pt x="0" y="16"/>
                    <a:pt x="0" y="11"/>
                  </a:cubicBezTo>
                  <a:cubicBezTo>
                    <a:pt x="0" y="5"/>
                    <a:pt x="5" y="0"/>
                    <a:pt x="11" y="1"/>
                  </a:cubicBezTo>
                  <a:cubicBezTo>
                    <a:pt x="16" y="1"/>
                    <a:pt x="20" y="5"/>
                    <a:pt x="2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 name="Freeform 244"/>
            <p:cNvSpPr>
              <a:spLocks/>
            </p:cNvSpPr>
            <p:nvPr/>
          </p:nvSpPr>
          <p:spPr bwMode="auto">
            <a:xfrm>
              <a:off x="15509346" y="4034642"/>
              <a:ext cx="44450" cy="46038"/>
            </a:xfrm>
            <a:custGeom>
              <a:avLst/>
              <a:gdLst>
                <a:gd name="T0" fmla="*/ 0 w 20"/>
                <a:gd name="T1" fmla="*/ 10 h 21"/>
                <a:gd name="T2" fmla="*/ 10 w 20"/>
                <a:gd name="T3" fmla="*/ 1 h 21"/>
                <a:gd name="T4" fmla="*/ 20 w 20"/>
                <a:gd name="T5" fmla="*/ 11 h 21"/>
                <a:gd name="T6" fmla="*/ 10 w 20"/>
                <a:gd name="T7" fmla="*/ 20 h 21"/>
                <a:gd name="T8" fmla="*/ 0 w 20"/>
                <a:gd name="T9" fmla="*/ 10 h 21"/>
              </a:gdLst>
              <a:ahLst/>
              <a:cxnLst>
                <a:cxn ang="0">
                  <a:pos x="T0" y="T1"/>
                </a:cxn>
                <a:cxn ang="0">
                  <a:pos x="T2" y="T3"/>
                </a:cxn>
                <a:cxn ang="0">
                  <a:pos x="T4" y="T5"/>
                </a:cxn>
                <a:cxn ang="0">
                  <a:pos x="T6" y="T7"/>
                </a:cxn>
                <a:cxn ang="0">
                  <a:pos x="T8" y="T9"/>
                </a:cxn>
              </a:cxnLst>
              <a:rect l="0" t="0" r="r" b="b"/>
              <a:pathLst>
                <a:path w="20" h="21">
                  <a:moveTo>
                    <a:pt x="0" y="10"/>
                  </a:moveTo>
                  <a:cubicBezTo>
                    <a:pt x="0" y="5"/>
                    <a:pt x="5" y="0"/>
                    <a:pt x="10" y="1"/>
                  </a:cubicBezTo>
                  <a:cubicBezTo>
                    <a:pt x="16" y="1"/>
                    <a:pt x="20" y="6"/>
                    <a:pt x="20" y="11"/>
                  </a:cubicBezTo>
                  <a:cubicBezTo>
                    <a:pt x="20" y="16"/>
                    <a:pt x="15" y="21"/>
                    <a:pt x="10" y="20"/>
                  </a:cubicBezTo>
                  <a:cubicBezTo>
                    <a:pt x="4" y="20"/>
                    <a:pt x="0" y="16"/>
                    <a:pt x="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 name="Freeform 245"/>
            <p:cNvSpPr>
              <a:spLocks/>
            </p:cNvSpPr>
            <p:nvPr/>
          </p:nvSpPr>
          <p:spPr bwMode="auto">
            <a:xfrm>
              <a:off x="13132858" y="4204505"/>
              <a:ext cx="44450" cy="44450"/>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5"/>
                    <a:pt x="0" y="10"/>
                  </a:cubicBezTo>
                  <a:cubicBezTo>
                    <a:pt x="0" y="4"/>
                    <a:pt x="5" y="0"/>
                    <a:pt x="10" y="0"/>
                  </a:cubicBezTo>
                  <a:cubicBezTo>
                    <a:pt x="16"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 name="Oval 246"/>
            <p:cNvSpPr>
              <a:spLocks noChangeArrowheads="1"/>
            </p:cNvSpPr>
            <p:nvPr/>
          </p:nvSpPr>
          <p:spPr bwMode="auto">
            <a:xfrm>
              <a:off x="13304308" y="4372780"/>
              <a:ext cx="42863" cy="444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 name="Freeform 247"/>
            <p:cNvSpPr>
              <a:spLocks/>
            </p:cNvSpPr>
            <p:nvPr/>
          </p:nvSpPr>
          <p:spPr bwMode="auto">
            <a:xfrm>
              <a:off x="13472583" y="2002642"/>
              <a:ext cx="44450" cy="44450"/>
            </a:xfrm>
            <a:custGeom>
              <a:avLst/>
              <a:gdLst>
                <a:gd name="T0" fmla="*/ 10 w 20"/>
                <a:gd name="T1" fmla="*/ 0 h 20"/>
                <a:gd name="T2" fmla="*/ 20 w 20"/>
                <a:gd name="T3" fmla="*/ 10 h 20"/>
                <a:gd name="T4" fmla="*/ 10 w 20"/>
                <a:gd name="T5" fmla="*/ 19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5" y="20"/>
                    <a:pt x="10" y="19"/>
                  </a:cubicBezTo>
                  <a:cubicBezTo>
                    <a:pt x="5" y="19"/>
                    <a:pt x="0" y="15"/>
                    <a:pt x="0" y="10"/>
                  </a:cubicBezTo>
                  <a:cubicBezTo>
                    <a:pt x="0" y="4"/>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 name="Freeform 248"/>
            <p:cNvSpPr>
              <a:spLocks/>
            </p:cNvSpPr>
            <p:nvPr/>
          </p:nvSpPr>
          <p:spPr bwMode="auto">
            <a:xfrm>
              <a:off x="12793133" y="3018642"/>
              <a:ext cx="44450" cy="444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1"/>
                    <a:pt x="20" y="5"/>
                    <a:pt x="20" y="10"/>
                  </a:cubicBezTo>
                  <a:cubicBezTo>
                    <a:pt x="20" y="16"/>
                    <a:pt x="15" y="20"/>
                    <a:pt x="10" y="20"/>
                  </a:cubicBezTo>
                  <a:cubicBezTo>
                    <a:pt x="5" y="20"/>
                    <a:pt x="0" y="15"/>
                    <a:pt x="0" y="10"/>
                  </a:cubicBezTo>
                  <a:cubicBezTo>
                    <a:pt x="0" y="5"/>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8" name="Freeform 249"/>
            <p:cNvSpPr>
              <a:spLocks/>
            </p:cNvSpPr>
            <p:nvPr/>
          </p:nvSpPr>
          <p:spPr bwMode="auto">
            <a:xfrm>
              <a:off x="14491758" y="4714092"/>
              <a:ext cx="41275" cy="42863"/>
            </a:xfrm>
            <a:custGeom>
              <a:avLst/>
              <a:gdLst>
                <a:gd name="T0" fmla="*/ 9 w 19"/>
                <a:gd name="T1" fmla="*/ 0 h 19"/>
                <a:gd name="T2" fmla="*/ 19 w 19"/>
                <a:gd name="T3" fmla="*/ 10 h 19"/>
                <a:gd name="T4" fmla="*/ 10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4"/>
                    <a:pt x="19" y="10"/>
                  </a:cubicBezTo>
                  <a:cubicBezTo>
                    <a:pt x="19" y="15"/>
                    <a:pt x="15" y="19"/>
                    <a:pt x="10" y="19"/>
                  </a:cubicBezTo>
                  <a:cubicBezTo>
                    <a:pt x="4" y="19"/>
                    <a:pt x="0" y="15"/>
                    <a:pt x="0" y="10"/>
                  </a:cubicBezTo>
                  <a:cubicBezTo>
                    <a:pt x="0" y="5"/>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9" name="Freeform 250"/>
            <p:cNvSpPr>
              <a:spLocks/>
            </p:cNvSpPr>
            <p:nvPr/>
          </p:nvSpPr>
          <p:spPr bwMode="auto">
            <a:xfrm>
              <a:off x="12796308" y="3528230"/>
              <a:ext cx="41275" cy="41275"/>
            </a:xfrm>
            <a:custGeom>
              <a:avLst/>
              <a:gdLst>
                <a:gd name="T0" fmla="*/ 9 w 19"/>
                <a:gd name="T1" fmla="*/ 0 h 19"/>
                <a:gd name="T2" fmla="*/ 18 w 19"/>
                <a:gd name="T3" fmla="*/ 10 h 19"/>
                <a:gd name="T4" fmla="*/ 9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5"/>
                    <a:pt x="18" y="10"/>
                  </a:cubicBezTo>
                  <a:cubicBezTo>
                    <a:pt x="18" y="15"/>
                    <a:pt x="14" y="19"/>
                    <a:pt x="9" y="19"/>
                  </a:cubicBezTo>
                  <a:cubicBezTo>
                    <a:pt x="4" y="19"/>
                    <a:pt x="0" y="15"/>
                    <a:pt x="0" y="10"/>
                  </a:cubicBezTo>
                  <a:cubicBezTo>
                    <a:pt x="0" y="5"/>
                    <a:pt x="4" y="1"/>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0" name="Oval 251"/>
            <p:cNvSpPr>
              <a:spLocks noChangeArrowheads="1"/>
            </p:cNvSpPr>
            <p:nvPr/>
          </p:nvSpPr>
          <p:spPr bwMode="auto">
            <a:xfrm>
              <a:off x="12966171" y="2512230"/>
              <a:ext cx="39688" cy="412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1" name="Freeform 252"/>
            <p:cNvSpPr>
              <a:spLocks/>
            </p:cNvSpPr>
            <p:nvPr/>
          </p:nvSpPr>
          <p:spPr bwMode="auto">
            <a:xfrm>
              <a:off x="15679208" y="3698092"/>
              <a:ext cx="42863" cy="42863"/>
            </a:xfrm>
            <a:custGeom>
              <a:avLst/>
              <a:gdLst>
                <a:gd name="T0" fmla="*/ 9 w 19"/>
                <a:gd name="T1" fmla="*/ 0 h 19"/>
                <a:gd name="T2" fmla="*/ 19 w 19"/>
                <a:gd name="T3" fmla="*/ 9 h 19"/>
                <a:gd name="T4" fmla="*/ 9 w 19"/>
                <a:gd name="T5" fmla="*/ 18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4"/>
                    <a:pt x="19" y="9"/>
                  </a:cubicBezTo>
                  <a:cubicBezTo>
                    <a:pt x="19" y="14"/>
                    <a:pt x="14" y="19"/>
                    <a:pt x="9" y="18"/>
                  </a:cubicBezTo>
                  <a:cubicBezTo>
                    <a:pt x="4" y="18"/>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2" name="Freeform 253"/>
            <p:cNvSpPr>
              <a:spLocks/>
            </p:cNvSpPr>
            <p:nvPr/>
          </p:nvSpPr>
          <p:spPr bwMode="auto">
            <a:xfrm>
              <a:off x="13813896" y="1834367"/>
              <a:ext cx="41275" cy="42863"/>
            </a:xfrm>
            <a:custGeom>
              <a:avLst/>
              <a:gdLst>
                <a:gd name="T0" fmla="*/ 0 w 19"/>
                <a:gd name="T1" fmla="*/ 9 h 19"/>
                <a:gd name="T2" fmla="*/ 9 w 19"/>
                <a:gd name="T3" fmla="*/ 0 h 19"/>
                <a:gd name="T4" fmla="*/ 19 w 19"/>
                <a:gd name="T5" fmla="*/ 9 h 19"/>
                <a:gd name="T6" fmla="*/ 9 w 19"/>
                <a:gd name="T7" fmla="*/ 19 h 19"/>
                <a:gd name="T8" fmla="*/ 0 w 19"/>
                <a:gd name="T9" fmla="*/ 9 h 19"/>
              </a:gdLst>
              <a:ahLst/>
              <a:cxnLst>
                <a:cxn ang="0">
                  <a:pos x="T0" y="T1"/>
                </a:cxn>
                <a:cxn ang="0">
                  <a:pos x="T2" y="T3"/>
                </a:cxn>
                <a:cxn ang="0">
                  <a:pos x="T4" y="T5"/>
                </a:cxn>
                <a:cxn ang="0">
                  <a:pos x="T6" y="T7"/>
                </a:cxn>
                <a:cxn ang="0">
                  <a:pos x="T8" y="T9"/>
                </a:cxn>
              </a:cxnLst>
              <a:rect l="0" t="0" r="r" b="b"/>
              <a:pathLst>
                <a:path w="19" h="19">
                  <a:moveTo>
                    <a:pt x="0" y="9"/>
                  </a:moveTo>
                  <a:cubicBezTo>
                    <a:pt x="0" y="4"/>
                    <a:pt x="4" y="0"/>
                    <a:pt x="9" y="0"/>
                  </a:cubicBezTo>
                  <a:cubicBezTo>
                    <a:pt x="14" y="0"/>
                    <a:pt x="19" y="4"/>
                    <a:pt x="19" y="9"/>
                  </a:cubicBezTo>
                  <a:cubicBezTo>
                    <a:pt x="19" y="15"/>
                    <a:pt x="14" y="19"/>
                    <a:pt x="9" y="19"/>
                  </a:cubicBezTo>
                  <a:cubicBezTo>
                    <a:pt x="4" y="18"/>
                    <a:pt x="0" y="14"/>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3" name="Freeform 254"/>
            <p:cNvSpPr>
              <a:spLocks/>
            </p:cNvSpPr>
            <p:nvPr/>
          </p:nvSpPr>
          <p:spPr bwMode="auto">
            <a:xfrm>
              <a:off x="15001346" y="4544230"/>
              <a:ext cx="42863" cy="41275"/>
            </a:xfrm>
            <a:custGeom>
              <a:avLst/>
              <a:gdLst>
                <a:gd name="T0" fmla="*/ 9 w 19"/>
                <a:gd name="T1" fmla="*/ 0 h 19"/>
                <a:gd name="T2" fmla="*/ 18 w 19"/>
                <a:gd name="T3" fmla="*/ 10 h 19"/>
                <a:gd name="T4" fmla="*/ 9 w 19"/>
                <a:gd name="T5" fmla="*/ 19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5"/>
                    <a:pt x="18" y="10"/>
                  </a:cubicBezTo>
                  <a:cubicBezTo>
                    <a:pt x="18" y="15"/>
                    <a:pt x="14" y="19"/>
                    <a:pt x="9" y="19"/>
                  </a:cubicBezTo>
                  <a:cubicBezTo>
                    <a:pt x="4" y="19"/>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4" name="Freeform 255"/>
            <p:cNvSpPr>
              <a:spLocks/>
            </p:cNvSpPr>
            <p:nvPr/>
          </p:nvSpPr>
          <p:spPr bwMode="auto">
            <a:xfrm>
              <a:off x="13982171" y="4714092"/>
              <a:ext cx="41275" cy="42863"/>
            </a:xfrm>
            <a:custGeom>
              <a:avLst/>
              <a:gdLst>
                <a:gd name="T0" fmla="*/ 19 w 19"/>
                <a:gd name="T1" fmla="*/ 10 h 19"/>
                <a:gd name="T2" fmla="*/ 10 w 19"/>
                <a:gd name="T3" fmla="*/ 19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9" y="15"/>
                    <a:pt x="15" y="19"/>
                    <a:pt x="10" y="19"/>
                  </a:cubicBezTo>
                  <a:cubicBezTo>
                    <a:pt x="5" y="19"/>
                    <a:pt x="0" y="15"/>
                    <a:pt x="1" y="9"/>
                  </a:cubicBezTo>
                  <a:cubicBezTo>
                    <a:pt x="1" y="4"/>
                    <a:pt x="5" y="0"/>
                    <a:pt x="10" y="0"/>
                  </a:cubicBezTo>
                  <a:cubicBezTo>
                    <a:pt x="15" y="0"/>
                    <a:pt x="19" y="4"/>
                    <a:pt x="1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5" name="Freeform 256"/>
            <p:cNvSpPr>
              <a:spLocks/>
            </p:cNvSpPr>
            <p:nvPr/>
          </p:nvSpPr>
          <p:spPr bwMode="auto">
            <a:xfrm>
              <a:off x="13474171" y="4545817"/>
              <a:ext cx="39688" cy="38100"/>
            </a:xfrm>
            <a:custGeom>
              <a:avLst/>
              <a:gdLst>
                <a:gd name="T0" fmla="*/ 9 w 18"/>
                <a:gd name="T1" fmla="*/ 0 h 17"/>
                <a:gd name="T2" fmla="*/ 18 w 18"/>
                <a:gd name="T3" fmla="*/ 9 h 17"/>
                <a:gd name="T4" fmla="*/ 9 w 18"/>
                <a:gd name="T5" fmla="*/ 17 h 17"/>
                <a:gd name="T6" fmla="*/ 1 w 18"/>
                <a:gd name="T7" fmla="*/ 8 h 17"/>
                <a:gd name="T8" fmla="*/ 9 w 18"/>
                <a:gd name="T9" fmla="*/ 0 h 17"/>
              </a:gdLst>
              <a:ahLst/>
              <a:cxnLst>
                <a:cxn ang="0">
                  <a:pos x="T0" y="T1"/>
                </a:cxn>
                <a:cxn ang="0">
                  <a:pos x="T2" y="T3"/>
                </a:cxn>
                <a:cxn ang="0">
                  <a:pos x="T4" y="T5"/>
                </a:cxn>
                <a:cxn ang="0">
                  <a:pos x="T6" y="T7"/>
                </a:cxn>
                <a:cxn ang="0">
                  <a:pos x="T8" y="T9"/>
                </a:cxn>
              </a:cxnLst>
              <a:rect l="0" t="0" r="r" b="b"/>
              <a:pathLst>
                <a:path w="18" h="17">
                  <a:moveTo>
                    <a:pt x="9" y="0"/>
                  </a:moveTo>
                  <a:cubicBezTo>
                    <a:pt x="14" y="0"/>
                    <a:pt x="18" y="4"/>
                    <a:pt x="18" y="9"/>
                  </a:cubicBezTo>
                  <a:cubicBezTo>
                    <a:pt x="18" y="13"/>
                    <a:pt x="14" y="17"/>
                    <a:pt x="9" y="17"/>
                  </a:cubicBezTo>
                  <a:cubicBezTo>
                    <a:pt x="4" y="17"/>
                    <a:pt x="0" y="13"/>
                    <a:pt x="1" y="8"/>
                  </a:cubicBezTo>
                  <a:cubicBezTo>
                    <a:pt x="1" y="4"/>
                    <a:pt x="5"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6" name="Freeform 257"/>
            <p:cNvSpPr>
              <a:spLocks/>
            </p:cNvSpPr>
            <p:nvPr/>
          </p:nvSpPr>
          <p:spPr bwMode="auto">
            <a:xfrm>
              <a:off x="12966171" y="4039405"/>
              <a:ext cx="38100" cy="38100"/>
            </a:xfrm>
            <a:custGeom>
              <a:avLst/>
              <a:gdLst>
                <a:gd name="T0" fmla="*/ 17 w 17"/>
                <a:gd name="T1" fmla="*/ 8 h 17"/>
                <a:gd name="T2" fmla="*/ 9 w 17"/>
                <a:gd name="T3" fmla="*/ 17 h 17"/>
                <a:gd name="T4" fmla="*/ 1 w 17"/>
                <a:gd name="T5" fmla="*/ 8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9" y="17"/>
                  </a:cubicBezTo>
                  <a:cubicBezTo>
                    <a:pt x="4" y="17"/>
                    <a:pt x="0" y="13"/>
                    <a:pt x="1" y="8"/>
                  </a:cubicBezTo>
                  <a:cubicBezTo>
                    <a:pt x="1" y="4"/>
                    <a:pt x="4" y="0"/>
                    <a:pt x="9" y="0"/>
                  </a:cubicBezTo>
                  <a:cubicBezTo>
                    <a:pt x="14" y="0"/>
                    <a:pt x="17" y="4"/>
                    <a:pt x="17"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7" name="Freeform 258"/>
            <p:cNvSpPr>
              <a:spLocks/>
            </p:cNvSpPr>
            <p:nvPr/>
          </p:nvSpPr>
          <p:spPr bwMode="auto">
            <a:xfrm>
              <a:off x="14664796" y="4717267"/>
              <a:ext cx="34925" cy="36513"/>
            </a:xfrm>
            <a:custGeom>
              <a:avLst/>
              <a:gdLst>
                <a:gd name="T0" fmla="*/ 0 w 16"/>
                <a:gd name="T1" fmla="*/ 9 h 17"/>
                <a:gd name="T2" fmla="*/ 8 w 16"/>
                <a:gd name="T3" fmla="*/ 0 h 17"/>
                <a:gd name="T4" fmla="*/ 16 w 16"/>
                <a:gd name="T5" fmla="*/ 9 h 17"/>
                <a:gd name="T6" fmla="*/ 8 w 16"/>
                <a:gd name="T7" fmla="*/ 17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cubicBezTo>
                    <a:pt x="0" y="4"/>
                    <a:pt x="3" y="1"/>
                    <a:pt x="8" y="0"/>
                  </a:cubicBezTo>
                  <a:cubicBezTo>
                    <a:pt x="12" y="0"/>
                    <a:pt x="16" y="4"/>
                    <a:pt x="16" y="9"/>
                  </a:cubicBezTo>
                  <a:cubicBezTo>
                    <a:pt x="16" y="13"/>
                    <a:pt x="13" y="17"/>
                    <a:pt x="8" y="17"/>
                  </a:cubicBezTo>
                  <a:cubicBezTo>
                    <a:pt x="4" y="17"/>
                    <a:pt x="0" y="13"/>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8" name="Freeform 259"/>
            <p:cNvSpPr>
              <a:spLocks/>
            </p:cNvSpPr>
            <p:nvPr/>
          </p:nvSpPr>
          <p:spPr bwMode="auto">
            <a:xfrm>
              <a:off x="15342658" y="2175680"/>
              <a:ext cx="38100" cy="34925"/>
            </a:xfrm>
            <a:custGeom>
              <a:avLst/>
              <a:gdLst>
                <a:gd name="T0" fmla="*/ 9 w 17"/>
                <a:gd name="T1" fmla="*/ 0 h 16"/>
                <a:gd name="T2" fmla="*/ 17 w 17"/>
                <a:gd name="T3" fmla="*/ 8 h 16"/>
                <a:gd name="T4" fmla="*/ 8 w 17"/>
                <a:gd name="T5" fmla="*/ 16 h 16"/>
                <a:gd name="T6" fmla="*/ 0 w 17"/>
                <a:gd name="T7" fmla="*/ 8 h 16"/>
                <a:gd name="T8" fmla="*/ 9 w 17"/>
                <a:gd name="T9" fmla="*/ 0 h 16"/>
              </a:gdLst>
              <a:ahLst/>
              <a:cxnLst>
                <a:cxn ang="0">
                  <a:pos x="T0" y="T1"/>
                </a:cxn>
                <a:cxn ang="0">
                  <a:pos x="T2" y="T3"/>
                </a:cxn>
                <a:cxn ang="0">
                  <a:pos x="T4" y="T5"/>
                </a:cxn>
                <a:cxn ang="0">
                  <a:pos x="T6" y="T7"/>
                </a:cxn>
                <a:cxn ang="0">
                  <a:pos x="T8" y="T9"/>
                </a:cxn>
              </a:cxnLst>
              <a:rect l="0" t="0" r="r" b="b"/>
              <a:pathLst>
                <a:path w="17" h="16">
                  <a:moveTo>
                    <a:pt x="9" y="0"/>
                  </a:moveTo>
                  <a:cubicBezTo>
                    <a:pt x="13" y="0"/>
                    <a:pt x="17" y="4"/>
                    <a:pt x="17" y="8"/>
                  </a:cubicBezTo>
                  <a:cubicBezTo>
                    <a:pt x="17" y="12"/>
                    <a:pt x="13" y="16"/>
                    <a:pt x="8" y="16"/>
                  </a:cubicBezTo>
                  <a:cubicBezTo>
                    <a:pt x="4" y="16"/>
                    <a:pt x="0" y="12"/>
                    <a:pt x="0" y="8"/>
                  </a:cubicBezTo>
                  <a:cubicBezTo>
                    <a:pt x="1"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9" name="Freeform 260"/>
            <p:cNvSpPr>
              <a:spLocks/>
            </p:cNvSpPr>
            <p:nvPr/>
          </p:nvSpPr>
          <p:spPr bwMode="auto">
            <a:xfrm>
              <a:off x="12797896" y="2855130"/>
              <a:ext cx="36513" cy="34925"/>
            </a:xfrm>
            <a:custGeom>
              <a:avLst/>
              <a:gdLst>
                <a:gd name="T0" fmla="*/ 0 w 16"/>
                <a:gd name="T1" fmla="*/ 8 h 16"/>
                <a:gd name="T2" fmla="*/ 8 w 16"/>
                <a:gd name="T3" fmla="*/ 0 h 16"/>
                <a:gd name="T4" fmla="*/ 16 w 16"/>
                <a:gd name="T5" fmla="*/ 7 h 16"/>
                <a:gd name="T6" fmla="*/ 8 w 16"/>
                <a:gd name="T7" fmla="*/ 16 h 16"/>
                <a:gd name="T8" fmla="*/ 0 w 16"/>
                <a:gd name="T9" fmla="*/ 8 h 16"/>
              </a:gdLst>
              <a:ahLst/>
              <a:cxnLst>
                <a:cxn ang="0">
                  <a:pos x="T0" y="T1"/>
                </a:cxn>
                <a:cxn ang="0">
                  <a:pos x="T2" y="T3"/>
                </a:cxn>
                <a:cxn ang="0">
                  <a:pos x="T4" y="T5"/>
                </a:cxn>
                <a:cxn ang="0">
                  <a:pos x="T6" y="T7"/>
                </a:cxn>
                <a:cxn ang="0">
                  <a:pos x="T8" y="T9"/>
                </a:cxn>
              </a:cxnLst>
              <a:rect l="0" t="0" r="r" b="b"/>
              <a:pathLst>
                <a:path w="16" h="16">
                  <a:moveTo>
                    <a:pt x="0" y="8"/>
                  </a:moveTo>
                  <a:cubicBezTo>
                    <a:pt x="0" y="3"/>
                    <a:pt x="4" y="0"/>
                    <a:pt x="8" y="0"/>
                  </a:cubicBezTo>
                  <a:cubicBezTo>
                    <a:pt x="12" y="0"/>
                    <a:pt x="16" y="3"/>
                    <a:pt x="16" y="7"/>
                  </a:cubicBezTo>
                  <a:cubicBezTo>
                    <a:pt x="16" y="12"/>
                    <a:pt x="12" y="16"/>
                    <a:pt x="8" y="16"/>
                  </a:cubicBezTo>
                  <a:cubicBezTo>
                    <a:pt x="4" y="16"/>
                    <a:pt x="0" y="12"/>
                    <a:pt x="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0" name="Freeform 261"/>
            <p:cNvSpPr>
              <a:spLocks/>
            </p:cNvSpPr>
            <p:nvPr/>
          </p:nvSpPr>
          <p:spPr bwMode="auto">
            <a:xfrm>
              <a:off x="14834658" y="1839130"/>
              <a:ext cx="36513" cy="33338"/>
            </a:xfrm>
            <a:custGeom>
              <a:avLst/>
              <a:gdLst>
                <a:gd name="T0" fmla="*/ 8 w 16"/>
                <a:gd name="T1" fmla="*/ 0 h 15"/>
                <a:gd name="T2" fmla="*/ 15 w 16"/>
                <a:gd name="T3" fmla="*/ 8 h 15"/>
                <a:gd name="T4" fmla="*/ 8 w 16"/>
                <a:gd name="T5" fmla="*/ 15 h 15"/>
                <a:gd name="T6" fmla="*/ 0 w 16"/>
                <a:gd name="T7" fmla="*/ 7 h 15"/>
                <a:gd name="T8" fmla="*/ 8 w 16"/>
                <a:gd name="T9" fmla="*/ 0 h 15"/>
              </a:gdLst>
              <a:ahLst/>
              <a:cxnLst>
                <a:cxn ang="0">
                  <a:pos x="T0" y="T1"/>
                </a:cxn>
                <a:cxn ang="0">
                  <a:pos x="T2" y="T3"/>
                </a:cxn>
                <a:cxn ang="0">
                  <a:pos x="T4" y="T5"/>
                </a:cxn>
                <a:cxn ang="0">
                  <a:pos x="T6" y="T7"/>
                </a:cxn>
                <a:cxn ang="0">
                  <a:pos x="T8" y="T9"/>
                </a:cxn>
              </a:cxnLst>
              <a:rect l="0" t="0" r="r" b="b"/>
              <a:pathLst>
                <a:path w="16" h="15">
                  <a:moveTo>
                    <a:pt x="8" y="0"/>
                  </a:moveTo>
                  <a:cubicBezTo>
                    <a:pt x="12" y="0"/>
                    <a:pt x="16" y="3"/>
                    <a:pt x="15" y="8"/>
                  </a:cubicBezTo>
                  <a:cubicBezTo>
                    <a:pt x="15" y="12"/>
                    <a:pt x="12" y="15"/>
                    <a:pt x="8" y="15"/>
                  </a:cubicBezTo>
                  <a:cubicBezTo>
                    <a:pt x="3" y="15"/>
                    <a:pt x="0" y="11"/>
                    <a:pt x="0" y="7"/>
                  </a:cubicBezTo>
                  <a:cubicBezTo>
                    <a:pt x="0" y="3"/>
                    <a:pt x="4"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1" name="Oval 262"/>
            <p:cNvSpPr>
              <a:spLocks noChangeArrowheads="1"/>
            </p:cNvSpPr>
            <p:nvPr/>
          </p:nvSpPr>
          <p:spPr bwMode="auto">
            <a:xfrm>
              <a:off x="15683971" y="2685267"/>
              <a:ext cx="33338" cy="333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2" name="Freeform 263"/>
            <p:cNvSpPr>
              <a:spLocks/>
            </p:cNvSpPr>
            <p:nvPr/>
          </p:nvSpPr>
          <p:spPr bwMode="auto">
            <a:xfrm>
              <a:off x="13817071" y="4718855"/>
              <a:ext cx="33338" cy="33338"/>
            </a:xfrm>
            <a:custGeom>
              <a:avLst/>
              <a:gdLst>
                <a:gd name="T0" fmla="*/ 8 w 15"/>
                <a:gd name="T1" fmla="*/ 0 h 15"/>
                <a:gd name="T2" fmla="*/ 15 w 15"/>
                <a:gd name="T3" fmla="*/ 8 h 15"/>
                <a:gd name="T4" fmla="*/ 7 w 15"/>
                <a:gd name="T5" fmla="*/ 15 h 15"/>
                <a:gd name="T6" fmla="*/ 0 w 15"/>
                <a:gd name="T7" fmla="*/ 7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cubicBezTo>
                    <a:pt x="12" y="0"/>
                    <a:pt x="15" y="4"/>
                    <a:pt x="15" y="8"/>
                  </a:cubicBezTo>
                  <a:cubicBezTo>
                    <a:pt x="15" y="12"/>
                    <a:pt x="11" y="15"/>
                    <a:pt x="7" y="15"/>
                  </a:cubicBezTo>
                  <a:cubicBezTo>
                    <a:pt x="3" y="15"/>
                    <a:pt x="0" y="12"/>
                    <a:pt x="0" y="7"/>
                  </a:cubicBezTo>
                  <a:cubicBezTo>
                    <a:pt x="0" y="3"/>
                    <a:pt x="3"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3" name="Freeform 264"/>
            <p:cNvSpPr>
              <a:spLocks/>
            </p:cNvSpPr>
            <p:nvPr/>
          </p:nvSpPr>
          <p:spPr bwMode="auto">
            <a:xfrm>
              <a:off x="12797896" y="3702855"/>
              <a:ext cx="36513" cy="33338"/>
            </a:xfrm>
            <a:custGeom>
              <a:avLst/>
              <a:gdLst>
                <a:gd name="T0" fmla="*/ 16 w 16"/>
                <a:gd name="T1" fmla="*/ 7 h 15"/>
                <a:gd name="T2" fmla="*/ 8 w 16"/>
                <a:gd name="T3" fmla="*/ 15 h 15"/>
                <a:gd name="T4" fmla="*/ 1 w 16"/>
                <a:gd name="T5" fmla="*/ 7 h 15"/>
                <a:gd name="T6" fmla="*/ 8 w 16"/>
                <a:gd name="T7" fmla="*/ 0 h 15"/>
                <a:gd name="T8" fmla="*/ 16 w 16"/>
                <a:gd name="T9" fmla="*/ 7 h 15"/>
              </a:gdLst>
              <a:ahLst/>
              <a:cxnLst>
                <a:cxn ang="0">
                  <a:pos x="T0" y="T1"/>
                </a:cxn>
                <a:cxn ang="0">
                  <a:pos x="T2" y="T3"/>
                </a:cxn>
                <a:cxn ang="0">
                  <a:pos x="T4" y="T5"/>
                </a:cxn>
                <a:cxn ang="0">
                  <a:pos x="T6" y="T7"/>
                </a:cxn>
                <a:cxn ang="0">
                  <a:pos x="T8" y="T9"/>
                </a:cxn>
              </a:cxnLst>
              <a:rect l="0" t="0" r="r" b="b"/>
              <a:pathLst>
                <a:path w="16" h="15">
                  <a:moveTo>
                    <a:pt x="16" y="7"/>
                  </a:moveTo>
                  <a:cubicBezTo>
                    <a:pt x="16" y="11"/>
                    <a:pt x="12" y="15"/>
                    <a:pt x="8" y="15"/>
                  </a:cubicBezTo>
                  <a:cubicBezTo>
                    <a:pt x="4" y="15"/>
                    <a:pt x="1" y="12"/>
                    <a:pt x="1" y="7"/>
                  </a:cubicBezTo>
                  <a:cubicBezTo>
                    <a:pt x="0" y="3"/>
                    <a:pt x="4" y="0"/>
                    <a:pt x="8" y="0"/>
                  </a:cubicBezTo>
                  <a:cubicBezTo>
                    <a:pt x="12" y="0"/>
                    <a:pt x="15" y="3"/>
                    <a:pt x="16"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4" name="Freeform 265"/>
            <p:cNvSpPr>
              <a:spLocks/>
            </p:cNvSpPr>
            <p:nvPr/>
          </p:nvSpPr>
          <p:spPr bwMode="auto">
            <a:xfrm>
              <a:off x="15683971" y="3871130"/>
              <a:ext cx="33338" cy="33338"/>
            </a:xfrm>
            <a:custGeom>
              <a:avLst/>
              <a:gdLst>
                <a:gd name="T0" fmla="*/ 8 w 15"/>
                <a:gd name="T1" fmla="*/ 1 h 15"/>
                <a:gd name="T2" fmla="*/ 14 w 15"/>
                <a:gd name="T3" fmla="*/ 8 h 15"/>
                <a:gd name="T4" fmla="*/ 7 w 15"/>
                <a:gd name="T5" fmla="*/ 15 h 15"/>
                <a:gd name="T6" fmla="*/ 0 w 15"/>
                <a:gd name="T7" fmla="*/ 8 h 15"/>
                <a:gd name="T8" fmla="*/ 8 w 15"/>
                <a:gd name="T9" fmla="*/ 1 h 15"/>
              </a:gdLst>
              <a:ahLst/>
              <a:cxnLst>
                <a:cxn ang="0">
                  <a:pos x="T0" y="T1"/>
                </a:cxn>
                <a:cxn ang="0">
                  <a:pos x="T2" y="T3"/>
                </a:cxn>
                <a:cxn ang="0">
                  <a:pos x="T4" y="T5"/>
                </a:cxn>
                <a:cxn ang="0">
                  <a:pos x="T6" y="T7"/>
                </a:cxn>
                <a:cxn ang="0">
                  <a:pos x="T8" y="T9"/>
                </a:cxn>
              </a:cxnLst>
              <a:rect l="0" t="0" r="r" b="b"/>
              <a:pathLst>
                <a:path w="15" h="15">
                  <a:moveTo>
                    <a:pt x="8" y="1"/>
                  </a:moveTo>
                  <a:cubicBezTo>
                    <a:pt x="12" y="1"/>
                    <a:pt x="15" y="4"/>
                    <a:pt x="14" y="8"/>
                  </a:cubicBezTo>
                  <a:cubicBezTo>
                    <a:pt x="14" y="11"/>
                    <a:pt x="11" y="15"/>
                    <a:pt x="7" y="15"/>
                  </a:cubicBezTo>
                  <a:cubicBezTo>
                    <a:pt x="4" y="15"/>
                    <a:pt x="0" y="11"/>
                    <a:pt x="0" y="8"/>
                  </a:cubicBezTo>
                  <a:cubicBezTo>
                    <a:pt x="0" y="4"/>
                    <a:pt x="4" y="0"/>
                    <a:pt x="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5" name="Freeform 266"/>
            <p:cNvSpPr>
              <a:spLocks/>
            </p:cNvSpPr>
            <p:nvPr/>
          </p:nvSpPr>
          <p:spPr bwMode="auto">
            <a:xfrm>
              <a:off x="15174383" y="2010580"/>
              <a:ext cx="33338" cy="30163"/>
            </a:xfrm>
            <a:custGeom>
              <a:avLst/>
              <a:gdLst>
                <a:gd name="T0" fmla="*/ 15 w 15"/>
                <a:gd name="T1" fmla="*/ 7 h 14"/>
                <a:gd name="T2" fmla="*/ 7 w 15"/>
                <a:gd name="T3" fmla="*/ 14 h 14"/>
                <a:gd name="T4" fmla="*/ 1 w 15"/>
                <a:gd name="T5" fmla="*/ 6 h 14"/>
                <a:gd name="T6" fmla="*/ 8 w 15"/>
                <a:gd name="T7" fmla="*/ 0 h 14"/>
                <a:gd name="T8" fmla="*/ 15 w 15"/>
                <a:gd name="T9" fmla="*/ 7 h 14"/>
              </a:gdLst>
              <a:ahLst/>
              <a:cxnLst>
                <a:cxn ang="0">
                  <a:pos x="T0" y="T1"/>
                </a:cxn>
                <a:cxn ang="0">
                  <a:pos x="T2" y="T3"/>
                </a:cxn>
                <a:cxn ang="0">
                  <a:pos x="T4" y="T5"/>
                </a:cxn>
                <a:cxn ang="0">
                  <a:pos x="T6" y="T7"/>
                </a:cxn>
                <a:cxn ang="0">
                  <a:pos x="T8" y="T9"/>
                </a:cxn>
              </a:cxnLst>
              <a:rect l="0" t="0" r="r" b="b"/>
              <a:pathLst>
                <a:path w="15" h="14">
                  <a:moveTo>
                    <a:pt x="15" y="7"/>
                  </a:moveTo>
                  <a:cubicBezTo>
                    <a:pt x="15" y="11"/>
                    <a:pt x="11" y="14"/>
                    <a:pt x="7" y="14"/>
                  </a:cubicBezTo>
                  <a:cubicBezTo>
                    <a:pt x="4" y="14"/>
                    <a:pt x="0" y="10"/>
                    <a:pt x="1" y="6"/>
                  </a:cubicBezTo>
                  <a:cubicBezTo>
                    <a:pt x="1" y="3"/>
                    <a:pt x="4" y="0"/>
                    <a:pt x="8" y="0"/>
                  </a:cubicBezTo>
                  <a:cubicBezTo>
                    <a:pt x="12" y="0"/>
                    <a:pt x="15" y="3"/>
                    <a:pt x="1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6" name="Oval 267"/>
            <p:cNvSpPr>
              <a:spLocks noChangeArrowheads="1"/>
            </p:cNvSpPr>
            <p:nvPr/>
          </p:nvSpPr>
          <p:spPr bwMode="auto">
            <a:xfrm>
              <a:off x="15515696" y="2348717"/>
              <a:ext cx="31750" cy="301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7" name="Oval 268"/>
            <p:cNvSpPr>
              <a:spLocks noChangeArrowheads="1"/>
            </p:cNvSpPr>
            <p:nvPr/>
          </p:nvSpPr>
          <p:spPr bwMode="auto">
            <a:xfrm>
              <a:off x="13648796" y="1839130"/>
              <a:ext cx="31750" cy="3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8" name="Freeform 269"/>
            <p:cNvSpPr>
              <a:spLocks/>
            </p:cNvSpPr>
            <p:nvPr/>
          </p:nvSpPr>
          <p:spPr bwMode="auto">
            <a:xfrm>
              <a:off x="13142383" y="2177267"/>
              <a:ext cx="28575" cy="31750"/>
            </a:xfrm>
            <a:custGeom>
              <a:avLst/>
              <a:gdLst>
                <a:gd name="T0" fmla="*/ 7 w 13"/>
                <a:gd name="T1" fmla="*/ 1 h 14"/>
                <a:gd name="T2" fmla="*/ 13 w 13"/>
                <a:gd name="T3" fmla="*/ 7 h 14"/>
                <a:gd name="T4" fmla="*/ 6 w 13"/>
                <a:gd name="T5" fmla="*/ 14 h 14"/>
                <a:gd name="T6" fmla="*/ 0 w 13"/>
                <a:gd name="T7" fmla="*/ 7 h 14"/>
                <a:gd name="T8" fmla="*/ 7 w 13"/>
                <a:gd name="T9" fmla="*/ 1 h 14"/>
              </a:gdLst>
              <a:ahLst/>
              <a:cxnLst>
                <a:cxn ang="0">
                  <a:pos x="T0" y="T1"/>
                </a:cxn>
                <a:cxn ang="0">
                  <a:pos x="T2" y="T3"/>
                </a:cxn>
                <a:cxn ang="0">
                  <a:pos x="T4" y="T5"/>
                </a:cxn>
                <a:cxn ang="0">
                  <a:pos x="T6" y="T7"/>
                </a:cxn>
                <a:cxn ang="0">
                  <a:pos x="T8" y="T9"/>
                </a:cxn>
              </a:cxnLst>
              <a:rect l="0" t="0" r="r" b="b"/>
              <a:pathLst>
                <a:path w="13" h="14">
                  <a:moveTo>
                    <a:pt x="7" y="1"/>
                  </a:moveTo>
                  <a:cubicBezTo>
                    <a:pt x="10" y="1"/>
                    <a:pt x="13" y="4"/>
                    <a:pt x="13" y="7"/>
                  </a:cubicBezTo>
                  <a:cubicBezTo>
                    <a:pt x="13" y="11"/>
                    <a:pt x="10" y="14"/>
                    <a:pt x="6" y="14"/>
                  </a:cubicBezTo>
                  <a:cubicBezTo>
                    <a:pt x="3" y="14"/>
                    <a:pt x="0" y="10"/>
                    <a:pt x="0" y="7"/>
                  </a:cubicBezTo>
                  <a:cubicBezTo>
                    <a:pt x="0" y="3"/>
                    <a:pt x="3" y="0"/>
                    <a:pt x="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9" name="Freeform 270"/>
            <p:cNvSpPr>
              <a:spLocks/>
            </p:cNvSpPr>
            <p:nvPr/>
          </p:nvSpPr>
          <p:spPr bwMode="auto">
            <a:xfrm>
              <a:off x="15347421" y="4382305"/>
              <a:ext cx="28575" cy="28575"/>
            </a:xfrm>
            <a:custGeom>
              <a:avLst/>
              <a:gdLst>
                <a:gd name="T0" fmla="*/ 7 w 13"/>
                <a:gd name="T1" fmla="*/ 13 h 13"/>
                <a:gd name="T2" fmla="*/ 0 w 13"/>
                <a:gd name="T3" fmla="*/ 7 h 13"/>
                <a:gd name="T4" fmla="*/ 7 w 13"/>
                <a:gd name="T5" fmla="*/ 0 h 13"/>
                <a:gd name="T6" fmla="*/ 13 w 13"/>
                <a:gd name="T7" fmla="*/ 6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3" y="13"/>
                    <a:pt x="0" y="10"/>
                    <a:pt x="0" y="7"/>
                  </a:cubicBezTo>
                  <a:cubicBezTo>
                    <a:pt x="0" y="3"/>
                    <a:pt x="3" y="0"/>
                    <a:pt x="7" y="0"/>
                  </a:cubicBezTo>
                  <a:cubicBezTo>
                    <a:pt x="10" y="0"/>
                    <a:pt x="13" y="3"/>
                    <a:pt x="13" y="6"/>
                  </a:cubicBezTo>
                  <a:cubicBezTo>
                    <a:pt x="13" y="10"/>
                    <a:pt x="10" y="13"/>
                    <a:pt x="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0" name="Freeform 271"/>
            <p:cNvSpPr>
              <a:spLocks/>
            </p:cNvSpPr>
            <p:nvPr/>
          </p:nvSpPr>
          <p:spPr bwMode="auto">
            <a:xfrm>
              <a:off x="15179146" y="4552167"/>
              <a:ext cx="26988" cy="26988"/>
            </a:xfrm>
            <a:custGeom>
              <a:avLst/>
              <a:gdLst>
                <a:gd name="T0" fmla="*/ 0 w 12"/>
                <a:gd name="T1" fmla="*/ 6 h 12"/>
                <a:gd name="T2" fmla="*/ 6 w 12"/>
                <a:gd name="T3" fmla="*/ 0 h 12"/>
                <a:gd name="T4" fmla="*/ 12 w 12"/>
                <a:gd name="T5" fmla="*/ 6 h 12"/>
                <a:gd name="T6" fmla="*/ 6 w 12"/>
                <a:gd name="T7" fmla="*/ 11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2"/>
                    <a:pt x="2" y="0"/>
                    <a:pt x="6" y="0"/>
                  </a:cubicBezTo>
                  <a:cubicBezTo>
                    <a:pt x="9" y="0"/>
                    <a:pt x="12" y="3"/>
                    <a:pt x="12" y="6"/>
                  </a:cubicBezTo>
                  <a:cubicBezTo>
                    <a:pt x="12" y="9"/>
                    <a:pt x="9" y="11"/>
                    <a:pt x="6" y="11"/>
                  </a:cubicBezTo>
                  <a:cubicBezTo>
                    <a:pt x="2" y="12"/>
                    <a:pt x="0" y="9"/>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1" name="Oval 272"/>
            <p:cNvSpPr>
              <a:spLocks noChangeArrowheads="1"/>
            </p:cNvSpPr>
            <p:nvPr/>
          </p:nvSpPr>
          <p:spPr bwMode="auto">
            <a:xfrm>
              <a:off x="12972521" y="2350305"/>
              <a:ext cx="26988" cy="269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2" name="Freeform 273"/>
            <p:cNvSpPr>
              <a:spLocks/>
            </p:cNvSpPr>
            <p:nvPr/>
          </p:nvSpPr>
          <p:spPr bwMode="auto">
            <a:xfrm>
              <a:off x="13312246" y="2012167"/>
              <a:ext cx="26988" cy="26988"/>
            </a:xfrm>
            <a:custGeom>
              <a:avLst/>
              <a:gdLst>
                <a:gd name="T0" fmla="*/ 12 w 12"/>
                <a:gd name="T1" fmla="*/ 6 h 12"/>
                <a:gd name="T2" fmla="*/ 5 w 12"/>
                <a:gd name="T3" fmla="*/ 12 h 12"/>
                <a:gd name="T4" fmla="*/ 0 w 12"/>
                <a:gd name="T5" fmla="*/ 5 h 12"/>
                <a:gd name="T6" fmla="*/ 6 w 12"/>
                <a:gd name="T7" fmla="*/ 0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9"/>
                    <a:pt x="9" y="12"/>
                    <a:pt x="5" y="12"/>
                  </a:cubicBezTo>
                  <a:cubicBezTo>
                    <a:pt x="2" y="12"/>
                    <a:pt x="0" y="8"/>
                    <a:pt x="0" y="5"/>
                  </a:cubicBezTo>
                  <a:cubicBezTo>
                    <a:pt x="0" y="2"/>
                    <a:pt x="3" y="0"/>
                    <a:pt x="6" y="0"/>
                  </a:cubicBezTo>
                  <a:cubicBezTo>
                    <a:pt x="9" y="0"/>
                    <a:pt x="12" y="2"/>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3" name="Freeform 274"/>
            <p:cNvSpPr>
              <a:spLocks/>
            </p:cNvSpPr>
            <p:nvPr/>
          </p:nvSpPr>
          <p:spPr bwMode="auto">
            <a:xfrm>
              <a:off x="12802658" y="2686855"/>
              <a:ext cx="26988" cy="28575"/>
            </a:xfrm>
            <a:custGeom>
              <a:avLst/>
              <a:gdLst>
                <a:gd name="T0" fmla="*/ 0 w 12"/>
                <a:gd name="T1" fmla="*/ 7 h 13"/>
                <a:gd name="T2" fmla="*/ 6 w 12"/>
                <a:gd name="T3" fmla="*/ 1 h 13"/>
                <a:gd name="T4" fmla="*/ 12 w 12"/>
                <a:gd name="T5" fmla="*/ 7 h 13"/>
                <a:gd name="T6" fmla="*/ 6 w 12"/>
                <a:gd name="T7" fmla="*/ 13 h 13"/>
                <a:gd name="T8" fmla="*/ 0 w 12"/>
                <a:gd name="T9" fmla="*/ 7 h 13"/>
              </a:gdLst>
              <a:ahLst/>
              <a:cxnLst>
                <a:cxn ang="0">
                  <a:pos x="T0" y="T1"/>
                </a:cxn>
                <a:cxn ang="0">
                  <a:pos x="T2" y="T3"/>
                </a:cxn>
                <a:cxn ang="0">
                  <a:pos x="T4" y="T5"/>
                </a:cxn>
                <a:cxn ang="0">
                  <a:pos x="T6" y="T7"/>
                </a:cxn>
                <a:cxn ang="0">
                  <a:pos x="T8" y="T9"/>
                </a:cxn>
              </a:cxnLst>
              <a:rect l="0" t="0" r="r" b="b"/>
              <a:pathLst>
                <a:path w="12" h="13">
                  <a:moveTo>
                    <a:pt x="0" y="7"/>
                  </a:moveTo>
                  <a:cubicBezTo>
                    <a:pt x="0" y="3"/>
                    <a:pt x="3" y="0"/>
                    <a:pt x="6" y="1"/>
                  </a:cubicBezTo>
                  <a:cubicBezTo>
                    <a:pt x="10" y="1"/>
                    <a:pt x="12" y="4"/>
                    <a:pt x="12" y="7"/>
                  </a:cubicBezTo>
                  <a:cubicBezTo>
                    <a:pt x="12" y="10"/>
                    <a:pt x="9" y="13"/>
                    <a:pt x="6" y="13"/>
                  </a:cubicBezTo>
                  <a:cubicBezTo>
                    <a:pt x="3" y="13"/>
                    <a:pt x="0" y="10"/>
                    <a:pt x="0"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4" name="Freeform 275"/>
            <p:cNvSpPr>
              <a:spLocks/>
            </p:cNvSpPr>
            <p:nvPr/>
          </p:nvSpPr>
          <p:spPr bwMode="auto">
            <a:xfrm>
              <a:off x="14839421" y="4720442"/>
              <a:ext cx="26988" cy="28575"/>
            </a:xfrm>
            <a:custGeom>
              <a:avLst/>
              <a:gdLst>
                <a:gd name="T0" fmla="*/ 6 w 12"/>
                <a:gd name="T1" fmla="*/ 1 h 13"/>
                <a:gd name="T2" fmla="*/ 12 w 12"/>
                <a:gd name="T3" fmla="*/ 7 h 13"/>
                <a:gd name="T4" fmla="*/ 5 w 12"/>
                <a:gd name="T5" fmla="*/ 12 h 13"/>
                <a:gd name="T6" fmla="*/ 0 w 12"/>
                <a:gd name="T7" fmla="*/ 6 h 13"/>
                <a:gd name="T8" fmla="*/ 6 w 12"/>
                <a:gd name="T9" fmla="*/ 1 h 13"/>
              </a:gdLst>
              <a:ahLst/>
              <a:cxnLst>
                <a:cxn ang="0">
                  <a:pos x="T0" y="T1"/>
                </a:cxn>
                <a:cxn ang="0">
                  <a:pos x="T2" y="T3"/>
                </a:cxn>
                <a:cxn ang="0">
                  <a:pos x="T4" y="T5"/>
                </a:cxn>
                <a:cxn ang="0">
                  <a:pos x="T6" y="T7"/>
                </a:cxn>
                <a:cxn ang="0">
                  <a:pos x="T8" y="T9"/>
                </a:cxn>
              </a:cxnLst>
              <a:rect l="0" t="0" r="r" b="b"/>
              <a:pathLst>
                <a:path w="12" h="13">
                  <a:moveTo>
                    <a:pt x="6" y="1"/>
                  </a:moveTo>
                  <a:cubicBezTo>
                    <a:pt x="9" y="1"/>
                    <a:pt x="12" y="4"/>
                    <a:pt x="12" y="7"/>
                  </a:cubicBezTo>
                  <a:cubicBezTo>
                    <a:pt x="12" y="10"/>
                    <a:pt x="9" y="13"/>
                    <a:pt x="5" y="12"/>
                  </a:cubicBezTo>
                  <a:cubicBezTo>
                    <a:pt x="2" y="12"/>
                    <a:pt x="0" y="10"/>
                    <a:pt x="0" y="6"/>
                  </a:cubicBezTo>
                  <a:cubicBezTo>
                    <a:pt x="0"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5" name="Freeform 276"/>
            <p:cNvSpPr>
              <a:spLocks/>
            </p:cNvSpPr>
            <p:nvPr/>
          </p:nvSpPr>
          <p:spPr bwMode="auto">
            <a:xfrm>
              <a:off x="15517283" y="4214030"/>
              <a:ext cx="26988" cy="26988"/>
            </a:xfrm>
            <a:custGeom>
              <a:avLst/>
              <a:gdLst>
                <a:gd name="T0" fmla="*/ 0 w 12"/>
                <a:gd name="T1" fmla="*/ 6 h 12"/>
                <a:gd name="T2" fmla="*/ 6 w 12"/>
                <a:gd name="T3" fmla="*/ 0 h 12"/>
                <a:gd name="T4" fmla="*/ 12 w 12"/>
                <a:gd name="T5" fmla="*/ 6 h 12"/>
                <a:gd name="T6" fmla="*/ 6 w 12"/>
                <a:gd name="T7" fmla="*/ 12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3"/>
                    <a:pt x="3" y="0"/>
                    <a:pt x="6" y="0"/>
                  </a:cubicBezTo>
                  <a:cubicBezTo>
                    <a:pt x="9" y="0"/>
                    <a:pt x="12" y="3"/>
                    <a:pt x="12" y="6"/>
                  </a:cubicBezTo>
                  <a:cubicBezTo>
                    <a:pt x="12" y="9"/>
                    <a:pt x="10" y="11"/>
                    <a:pt x="6" y="12"/>
                  </a:cubicBezTo>
                  <a:cubicBezTo>
                    <a:pt x="3" y="12"/>
                    <a:pt x="0" y="10"/>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6" name="Freeform 277"/>
            <p:cNvSpPr>
              <a:spLocks/>
            </p:cNvSpPr>
            <p:nvPr/>
          </p:nvSpPr>
          <p:spPr bwMode="auto">
            <a:xfrm>
              <a:off x="14056783" y="1674029"/>
              <a:ext cx="25400" cy="23813"/>
            </a:xfrm>
            <a:custGeom>
              <a:avLst/>
              <a:gdLst>
                <a:gd name="T0" fmla="*/ 6 w 11"/>
                <a:gd name="T1" fmla="*/ 1 h 11"/>
                <a:gd name="T2" fmla="*/ 11 w 11"/>
                <a:gd name="T3" fmla="*/ 6 h 11"/>
                <a:gd name="T4" fmla="*/ 6 w 11"/>
                <a:gd name="T5" fmla="*/ 11 h 11"/>
                <a:gd name="T6" fmla="*/ 0 w 11"/>
                <a:gd name="T7" fmla="*/ 6 h 11"/>
                <a:gd name="T8" fmla="*/ 6 w 11"/>
                <a:gd name="T9" fmla="*/ 1 h 11"/>
              </a:gdLst>
              <a:ahLst/>
              <a:cxnLst>
                <a:cxn ang="0">
                  <a:pos x="T0" y="T1"/>
                </a:cxn>
                <a:cxn ang="0">
                  <a:pos x="T2" y="T3"/>
                </a:cxn>
                <a:cxn ang="0">
                  <a:pos x="T4" y="T5"/>
                </a:cxn>
                <a:cxn ang="0">
                  <a:pos x="T6" y="T7"/>
                </a:cxn>
                <a:cxn ang="0">
                  <a:pos x="T8" y="T9"/>
                </a:cxn>
              </a:cxnLst>
              <a:rect l="0" t="0" r="r" b="b"/>
              <a:pathLst>
                <a:path w="11" h="11">
                  <a:moveTo>
                    <a:pt x="6" y="1"/>
                  </a:moveTo>
                  <a:cubicBezTo>
                    <a:pt x="9" y="1"/>
                    <a:pt x="11" y="3"/>
                    <a:pt x="11" y="6"/>
                  </a:cubicBezTo>
                  <a:cubicBezTo>
                    <a:pt x="11" y="9"/>
                    <a:pt x="9" y="11"/>
                    <a:pt x="6" y="11"/>
                  </a:cubicBezTo>
                  <a:cubicBezTo>
                    <a:pt x="3" y="11"/>
                    <a:pt x="0" y="9"/>
                    <a:pt x="0" y="6"/>
                  </a:cubicBezTo>
                  <a:cubicBezTo>
                    <a:pt x="1"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7" name="Freeform 278"/>
            <p:cNvSpPr>
              <a:spLocks/>
            </p:cNvSpPr>
            <p:nvPr/>
          </p:nvSpPr>
          <p:spPr bwMode="auto">
            <a:xfrm>
              <a:off x="15857008" y="3198030"/>
              <a:ext cx="23813" cy="25400"/>
            </a:xfrm>
            <a:custGeom>
              <a:avLst/>
              <a:gdLst>
                <a:gd name="T0" fmla="*/ 5 w 11"/>
                <a:gd name="T1" fmla="*/ 0 h 11"/>
                <a:gd name="T2" fmla="*/ 11 w 11"/>
                <a:gd name="T3" fmla="*/ 5 h 11"/>
                <a:gd name="T4" fmla="*/ 6 w 11"/>
                <a:gd name="T5" fmla="*/ 11 h 11"/>
                <a:gd name="T6" fmla="*/ 0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9" y="11"/>
                    <a:pt x="6" y="11"/>
                  </a:cubicBezTo>
                  <a:cubicBezTo>
                    <a:pt x="3" y="11"/>
                    <a:pt x="1" y="8"/>
                    <a:pt x="0" y="6"/>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8" name="Freeform 279"/>
            <p:cNvSpPr>
              <a:spLocks/>
            </p:cNvSpPr>
            <p:nvPr/>
          </p:nvSpPr>
          <p:spPr bwMode="auto">
            <a:xfrm>
              <a:off x="13653558" y="4723617"/>
              <a:ext cx="22225" cy="23813"/>
            </a:xfrm>
            <a:custGeom>
              <a:avLst/>
              <a:gdLst>
                <a:gd name="T0" fmla="*/ 5 w 10"/>
                <a:gd name="T1" fmla="*/ 0 h 11"/>
                <a:gd name="T2" fmla="*/ 10 w 10"/>
                <a:gd name="T3" fmla="*/ 5 h 11"/>
                <a:gd name="T4" fmla="*/ 5 w 10"/>
                <a:gd name="T5" fmla="*/ 11 h 11"/>
                <a:gd name="T6" fmla="*/ 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8" y="0"/>
                    <a:pt x="10" y="3"/>
                    <a:pt x="10" y="5"/>
                  </a:cubicBezTo>
                  <a:cubicBezTo>
                    <a:pt x="10" y="8"/>
                    <a:pt x="8" y="11"/>
                    <a:pt x="5" y="11"/>
                  </a:cubicBezTo>
                  <a:cubicBezTo>
                    <a:pt x="3" y="11"/>
                    <a:pt x="0" y="8"/>
                    <a:pt x="0" y="6"/>
                  </a:cubicBezTo>
                  <a:cubicBezTo>
                    <a:pt x="0" y="3"/>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9" name="Freeform 280"/>
            <p:cNvSpPr>
              <a:spLocks/>
            </p:cNvSpPr>
            <p:nvPr/>
          </p:nvSpPr>
          <p:spPr bwMode="auto">
            <a:xfrm>
              <a:off x="15010871" y="1843892"/>
              <a:ext cx="23813" cy="23813"/>
            </a:xfrm>
            <a:custGeom>
              <a:avLst/>
              <a:gdLst>
                <a:gd name="T0" fmla="*/ 5 w 11"/>
                <a:gd name="T1" fmla="*/ 0 h 11"/>
                <a:gd name="T2" fmla="*/ 11 w 11"/>
                <a:gd name="T3" fmla="*/ 5 h 11"/>
                <a:gd name="T4" fmla="*/ 5 w 11"/>
                <a:gd name="T5" fmla="*/ 11 h 11"/>
                <a:gd name="T6" fmla="*/ 0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8" y="11"/>
                    <a:pt x="5" y="11"/>
                  </a:cubicBezTo>
                  <a:cubicBezTo>
                    <a:pt x="3" y="11"/>
                    <a:pt x="0" y="8"/>
                    <a:pt x="0" y="5"/>
                  </a:cubicBezTo>
                  <a:cubicBezTo>
                    <a:pt x="0" y="2"/>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0" name="Oval 281"/>
            <p:cNvSpPr>
              <a:spLocks noChangeArrowheads="1"/>
            </p:cNvSpPr>
            <p:nvPr/>
          </p:nvSpPr>
          <p:spPr bwMode="auto">
            <a:xfrm>
              <a:off x="15857008" y="3366305"/>
              <a:ext cx="23813" cy="238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1" name="Freeform 282"/>
            <p:cNvSpPr>
              <a:spLocks/>
            </p:cNvSpPr>
            <p:nvPr/>
          </p:nvSpPr>
          <p:spPr bwMode="auto">
            <a:xfrm>
              <a:off x="13143971" y="4383892"/>
              <a:ext cx="23813" cy="25400"/>
            </a:xfrm>
            <a:custGeom>
              <a:avLst/>
              <a:gdLst>
                <a:gd name="T0" fmla="*/ 6 w 11"/>
                <a:gd name="T1" fmla="*/ 0 h 11"/>
                <a:gd name="T2" fmla="*/ 11 w 11"/>
                <a:gd name="T3" fmla="*/ 5 h 11"/>
                <a:gd name="T4" fmla="*/ 5 w 11"/>
                <a:gd name="T5" fmla="*/ 10 h 11"/>
                <a:gd name="T6" fmla="*/ 0 w 11"/>
                <a:gd name="T7" fmla="*/ 5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8" y="0"/>
                    <a:pt x="11" y="3"/>
                    <a:pt x="11" y="5"/>
                  </a:cubicBezTo>
                  <a:cubicBezTo>
                    <a:pt x="11" y="8"/>
                    <a:pt x="8" y="11"/>
                    <a:pt x="5" y="10"/>
                  </a:cubicBezTo>
                  <a:cubicBezTo>
                    <a:pt x="2" y="10"/>
                    <a:pt x="0" y="8"/>
                    <a:pt x="0" y="5"/>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2" name="Freeform 283"/>
            <p:cNvSpPr>
              <a:spLocks/>
            </p:cNvSpPr>
            <p:nvPr/>
          </p:nvSpPr>
          <p:spPr bwMode="auto">
            <a:xfrm>
              <a:off x="14331421" y="1674029"/>
              <a:ext cx="22225" cy="23813"/>
            </a:xfrm>
            <a:custGeom>
              <a:avLst/>
              <a:gdLst>
                <a:gd name="T0" fmla="*/ 5 w 10"/>
                <a:gd name="T1" fmla="*/ 1 h 11"/>
                <a:gd name="T2" fmla="*/ 10 w 10"/>
                <a:gd name="T3" fmla="*/ 6 h 11"/>
                <a:gd name="T4" fmla="*/ 5 w 10"/>
                <a:gd name="T5" fmla="*/ 11 h 11"/>
                <a:gd name="T6" fmla="*/ 0 w 10"/>
                <a:gd name="T7" fmla="*/ 6 h 11"/>
                <a:gd name="T8" fmla="*/ 5 w 10"/>
                <a:gd name="T9" fmla="*/ 1 h 11"/>
              </a:gdLst>
              <a:ahLst/>
              <a:cxnLst>
                <a:cxn ang="0">
                  <a:pos x="T0" y="T1"/>
                </a:cxn>
                <a:cxn ang="0">
                  <a:pos x="T2" y="T3"/>
                </a:cxn>
                <a:cxn ang="0">
                  <a:pos x="T4" y="T5"/>
                </a:cxn>
                <a:cxn ang="0">
                  <a:pos x="T6" y="T7"/>
                </a:cxn>
                <a:cxn ang="0">
                  <a:pos x="T8" y="T9"/>
                </a:cxn>
              </a:cxnLst>
              <a:rect l="0" t="0" r="r" b="b"/>
              <a:pathLst>
                <a:path w="10" h="11">
                  <a:moveTo>
                    <a:pt x="5" y="1"/>
                  </a:moveTo>
                  <a:cubicBezTo>
                    <a:pt x="8" y="1"/>
                    <a:pt x="10" y="3"/>
                    <a:pt x="10" y="6"/>
                  </a:cubicBezTo>
                  <a:cubicBezTo>
                    <a:pt x="10" y="9"/>
                    <a:pt x="8" y="11"/>
                    <a:pt x="5" y="11"/>
                  </a:cubicBezTo>
                  <a:cubicBezTo>
                    <a:pt x="2" y="11"/>
                    <a:pt x="0" y="9"/>
                    <a:pt x="0" y="6"/>
                  </a:cubicBezTo>
                  <a:cubicBezTo>
                    <a:pt x="0" y="3"/>
                    <a:pt x="2" y="0"/>
                    <a:pt x="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3" name="Freeform 284"/>
            <p:cNvSpPr>
              <a:spLocks/>
            </p:cNvSpPr>
            <p:nvPr/>
          </p:nvSpPr>
          <p:spPr bwMode="auto">
            <a:xfrm>
              <a:off x="15688733" y="2521755"/>
              <a:ext cx="23813" cy="23813"/>
            </a:xfrm>
            <a:custGeom>
              <a:avLst/>
              <a:gdLst>
                <a:gd name="T0" fmla="*/ 0 w 11"/>
                <a:gd name="T1" fmla="*/ 5 h 11"/>
                <a:gd name="T2" fmla="*/ 5 w 11"/>
                <a:gd name="T3" fmla="*/ 0 h 11"/>
                <a:gd name="T4" fmla="*/ 11 w 11"/>
                <a:gd name="T5" fmla="*/ 5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0" y="2"/>
                    <a:pt x="3" y="0"/>
                    <a:pt x="5" y="0"/>
                  </a:cubicBezTo>
                  <a:cubicBezTo>
                    <a:pt x="8" y="0"/>
                    <a:pt x="11" y="3"/>
                    <a:pt x="11" y="5"/>
                  </a:cubicBezTo>
                  <a:cubicBezTo>
                    <a:pt x="11" y="8"/>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4" name="Freeform 285"/>
            <p:cNvSpPr>
              <a:spLocks/>
            </p:cNvSpPr>
            <p:nvPr/>
          </p:nvSpPr>
          <p:spPr bwMode="auto">
            <a:xfrm>
              <a:off x="12804246" y="3875892"/>
              <a:ext cx="22225" cy="23813"/>
            </a:xfrm>
            <a:custGeom>
              <a:avLst/>
              <a:gdLst>
                <a:gd name="T0" fmla="*/ 0 w 10"/>
                <a:gd name="T1" fmla="*/ 5 h 11"/>
                <a:gd name="T2" fmla="*/ 5 w 10"/>
                <a:gd name="T3" fmla="*/ 0 h 11"/>
                <a:gd name="T4" fmla="*/ 10 w 10"/>
                <a:gd name="T5" fmla="*/ 6 h 11"/>
                <a:gd name="T6" fmla="*/ 5 w 10"/>
                <a:gd name="T7" fmla="*/ 11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0" y="2"/>
                    <a:pt x="2" y="0"/>
                    <a:pt x="5" y="0"/>
                  </a:cubicBezTo>
                  <a:cubicBezTo>
                    <a:pt x="8" y="0"/>
                    <a:pt x="10" y="3"/>
                    <a:pt x="10" y="6"/>
                  </a:cubicBezTo>
                  <a:cubicBezTo>
                    <a:pt x="10" y="9"/>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5" name="Freeform 286"/>
            <p:cNvSpPr>
              <a:spLocks/>
            </p:cNvSpPr>
            <p:nvPr/>
          </p:nvSpPr>
          <p:spPr bwMode="auto">
            <a:xfrm>
              <a:off x="15690321" y="4048930"/>
              <a:ext cx="20638" cy="19050"/>
            </a:xfrm>
            <a:custGeom>
              <a:avLst/>
              <a:gdLst>
                <a:gd name="T0" fmla="*/ 9 w 9"/>
                <a:gd name="T1" fmla="*/ 4 h 9"/>
                <a:gd name="T2" fmla="*/ 4 w 9"/>
                <a:gd name="T3" fmla="*/ 9 h 9"/>
                <a:gd name="T4" fmla="*/ 0 w 9"/>
                <a:gd name="T5" fmla="*/ 5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2" y="9"/>
                    <a:pt x="0" y="7"/>
                    <a:pt x="0" y="5"/>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6" name="Freeform 287"/>
            <p:cNvSpPr>
              <a:spLocks/>
            </p:cNvSpPr>
            <p:nvPr/>
          </p:nvSpPr>
          <p:spPr bwMode="auto">
            <a:xfrm>
              <a:off x="12975696" y="4215617"/>
              <a:ext cx="22225" cy="20638"/>
            </a:xfrm>
            <a:custGeom>
              <a:avLst/>
              <a:gdLst>
                <a:gd name="T0" fmla="*/ 5 w 10"/>
                <a:gd name="T1" fmla="*/ 0 h 9"/>
                <a:gd name="T2" fmla="*/ 10 w 10"/>
                <a:gd name="T3" fmla="*/ 5 h 9"/>
                <a:gd name="T4" fmla="*/ 5 w 10"/>
                <a:gd name="T5" fmla="*/ 9 h 9"/>
                <a:gd name="T6" fmla="*/ 0 w 10"/>
                <a:gd name="T7" fmla="*/ 5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2"/>
                    <a:pt x="10" y="5"/>
                  </a:cubicBezTo>
                  <a:cubicBezTo>
                    <a:pt x="10" y="7"/>
                    <a:pt x="8" y="9"/>
                    <a:pt x="5" y="9"/>
                  </a:cubicBezTo>
                  <a:cubicBezTo>
                    <a:pt x="3" y="9"/>
                    <a:pt x="0" y="7"/>
                    <a:pt x="0" y="5"/>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7" name="Freeform 288"/>
            <p:cNvSpPr>
              <a:spLocks/>
            </p:cNvSpPr>
            <p:nvPr/>
          </p:nvSpPr>
          <p:spPr bwMode="auto">
            <a:xfrm>
              <a:off x="13315421" y="4555342"/>
              <a:ext cx="20638" cy="19050"/>
            </a:xfrm>
            <a:custGeom>
              <a:avLst/>
              <a:gdLst>
                <a:gd name="T0" fmla="*/ 5 w 10"/>
                <a:gd name="T1" fmla="*/ 0 h 9"/>
                <a:gd name="T2" fmla="*/ 9 w 10"/>
                <a:gd name="T3" fmla="*/ 5 h 9"/>
                <a:gd name="T4" fmla="*/ 4 w 10"/>
                <a:gd name="T5" fmla="*/ 9 h 9"/>
                <a:gd name="T6" fmla="*/ 0 w 10"/>
                <a:gd name="T7" fmla="*/ 4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3"/>
                    <a:pt x="9" y="5"/>
                  </a:cubicBezTo>
                  <a:cubicBezTo>
                    <a:pt x="9" y="7"/>
                    <a:pt x="7" y="9"/>
                    <a:pt x="4" y="9"/>
                  </a:cubicBezTo>
                  <a:cubicBezTo>
                    <a:pt x="2" y="9"/>
                    <a:pt x="0" y="7"/>
                    <a:pt x="0" y="4"/>
                  </a:cubicBezTo>
                  <a:cubicBezTo>
                    <a:pt x="0" y="2"/>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8" name="Freeform 289"/>
            <p:cNvSpPr>
              <a:spLocks/>
            </p:cNvSpPr>
            <p:nvPr/>
          </p:nvSpPr>
          <p:spPr bwMode="auto">
            <a:xfrm>
              <a:off x="14502871" y="1675617"/>
              <a:ext cx="19050" cy="22225"/>
            </a:xfrm>
            <a:custGeom>
              <a:avLst/>
              <a:gdLst>
                <a:gd name="T0" fmla="*/ 4 w 9"/>
                <a:gd name="T1" fmla="*/ 0 h 10"/>
                <a:gd name="T2" fmla="*/ 9 w 9"/>
                <a:gd name="T3" fmla="*/ 5 h 10"/>
                <a:gd name="T4" fmla="*/ 5 w 9"/>
                <a:gd name="T5" fmla="*/ 9 h 10"/>
                <a:gd name="T6" fmla="*/ 0 w 9"/>
                <a:gd name="T7" fmla="*/ 5 h 10"/>
                <a:gd name="T8" fmla="*/ 4 w 9"/>
                <a:gd name="T9" fmla="*/ 0 h 10"/>
              </a:gdLst>
              <a:ahLst/>
              <a:cxnLst>
                <a:cxn ang="0">
                  <a:pos x="T0" y="T1"/>
                </a:cxn>
                <a:cxn ang="0">
                  <a:pos x="T2" y="T3"/>
                </a:cxn>
                <a:cxn ang="0">
                  <a:pos x="T4" y="T5"/>
                </a:cxn>
                <a:cxn ang="0">
                  <a:pos x="T6" y="T7"/>
                </a:cxn>
                <a:cxn ang="0">
                  <a:pos x="T8" y="T9"/>
                </a:cxn>
              </a:cxnLst>
              <a:rect l="0" t="0" r="r" b="b"/>
              <a:pathLst>
                <a:path w="9" h="10">
                  <a:moveTo>
                    <a:pt x="4" y="0"/>
                  </a:moveTo>
                  <a:cubicBezTo>
                    <a:pt x="7" y="0"/>
                    <a:pt x="9" y="2"/>
                    <a:pt x="9" y="5"/>
                  </a:cubicBezTo>
                  <a:cubicBezTo>
                    <a:pt x="9" y="7"/>
                    <a:pt x="7" y="9"/>
                    <a:pt x="5" y="9"/>
                  </a:cubicBezTo>
                  <a:cubicBezTo>
                    <a:pt x="2" y="10"/>
                    <a:pt x="0" y="8"/>
                    <a:pt x="0" y="5"/>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9" name="Freeform 290"/>
            <p:cNvSpPr>
              <a:spLocks/>
            </p:cNvSpPr>
            <p:nvPr/>
          </p:nvSpPr>
          <p:spPr bwMode="auto">
            <a:xfrm>
              <a:off x="15858596" y="3539342"/>
              <a:ext cx="20638" cy="22225"/>
            </a:xfrm>
            <a:custGeom>
              <a:avLst/>
              <a:gdLst>
                <a:gd name="T0" fmla="*/ 5 w 9"/>
                <a:gd name="T1" fmla="*/ 9 h 10"/>
                <a:gd name="T2" fmla="*/ 0 w 9"/>
                <a:gd name="T3" fmla="*/ 5 h 10"/>
                <a:gd name="T4" fmla="*/ 5 w 9"/>
                <a:gd name="T5" fmla="*/ 0 h 10"/>
                <a:gd name="T6" fmla="*/ 9 w 9"/>
                <a:gd name="T7" fmla="*/ 5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2" y="9"/>
                    <a:pt x="0" y="7"/>
                    <a:pt x="0" y="5"/>
                  </a:cubicBezTo>
                  <a:cubicBezTo>
                    <a:pt x="0" y="2"/>
                    <a:pt x="2" y="0"/>
                    <a:pt x="5" y="0"/>
                  </a:cubicBezTo>
                  <a:cubicBezTo>
                    <a:pt x="8" y="0"/>
                    <a:pt x="9" y="2"/>
                    <a:pt x="9" y="5"/>
                  </a:cubicBezTo>
                  <a:cubicBezTo>
                    <a:pt x="9" y="8"/>
                    <a:pt x="7" y="10"/>
                    <a:pt x="5"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0" name="Freeform 291"/>
            <p:cNvSpPr>
              <a:spLocks/>
            </p:cNvSpPr>
            <p:nvPr/>
          </p:nvSpPr>
          <p:spPr bwMode="auto">
            <a:xfrm>
              <a:off x="13485283" y="1845480"/>
              <a:ext cx="20638" cy="20638"/>
            </a:xfrm>
            <a:custGeom>
              <a:avLst/>
              <a:gdLst>
                <a:gd name="T0" fmla="*/ 9 w 9"/>
                <a:gd name="T1" fmla="*/ 4 h 9"/>
                <a:gd name="T2" fmla="*/ 4 w 9"/>
                <a:gd name="T3" fmla="*/ 9 h 9"/>
                <a:gd name="T4" fmla="*/ 0 w 9"/>
                <a:gd name="T5" fmla="*/ 4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1" y="9"/>
                    <a:pt x="0" y="7"/>
                    <a:pt x="0" y="4"/>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1" name="Freeform 292"/>
            <p:cNvSpPr>
              <a:spLocks/>
            </p:cNvSpPr>
            <p:nvPr/>
          </p:nvSpPr>
          <p:spPr bwMode="auto">
            <a:xfrm>
              <a:off x="13993283" y="1675617"/>
              <a:ext cx="19050" cy="22225"/>
            </a:xfrm>
            <a:custGeom>
              <a:avLst/>
              <a:gdLst>
                <a:gd name="T0" fmla="*/ 9 w 9"/>
                <a:gd name="T1" fmla="*/ 5 h 10"/>
                <a:gd name="T2" fmla="*/ 5 w 9"/>
                <a:gd name="T3" fmla="*/ 10 h 10"/>
                <a:gd name="T4" fmla="*/ 0 w 9"/>
                <a:gd name="T5" fmla="*/ 5 h 10"/>
                <a:gd name="T6" fmla="*/ 5 w 9"/>
                <a:gd name="T7" fmla="*/ 0 h 10"/>
                <a:gd name="T8" fmla="*/ 9 w 9"/>
                <a:gd name="T9" fmla="*/ 5 h 10"/>
              </a:gdLst>
              <a:ahLst/>
              <a:cxnLst>
                <a:cxn ang="0">
                  <a:pos x="T0" y="T1"/>
                </a:cxn>
                <a:cxn ang="0">
                  <a:pos x="T2" y="T3"/>
                </a:cxn>
                <a:cxn ang="0">
                  <a:pos x="T4" y="T5"/>
                </a:cxn>
                <a:cxn ang="0">
                  <a:pos x="T6" y="T7"/>
                </a:cxn>
                <a:cxn ang="0">
                  <a:pos x="T8" y="T9"/>
                </a:cxn>
              </a:cxnLst>
              <a:rect l="0" t="0" r="r" b="b"/>
              <a:pathLst>
                <a:path w="9" h="10">
                  <a:moveTo>
                    <a:pt x="9" y="5"/>
                  </a:moveTo>
                  <a:cubicBezTo>
                    <a:pt x="9" y="7"/>
                    <a:pt x="7" y="9"/>
                    <a:pt x="5" y="10"/>
                  </a:cubicBezTo>
                  <a:cubicBezTo>
                    <a:pt x="3" y="10"/>
                    <a:pt x="0" y="8"/>
                    <a:pt x="0" y="5"/>
                  </a:cubicBezTo>
                  <a:cubicBezTo>
                    <a:pt x="0" y="2"/>
                    <a:pt x="2" y="0"/>
                    <a:pt x="5" y="0"/>
                  </a:cubicBezTo>
                  <a:cubicBezTo>
                    <a:pt x="7" y="0"/>
                    <a:pt x="9" y="2"/>
                    <a:pt x="9"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2" name="Oval 293"/>
            <p:cNvSpPr>
              <a:spLocks noChangeArrowheads="1"/>
            </p:cNvSpPr>
            <p:nvPr/>
          </p:nvSpPr>
          <p:spPr bwMode="auto">
            <a:xfrm>
              <a:off x="15858596" y="3032930"/>
              <a:ext cx="20638" cy="190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3" name="Freeform 294"/>
            <p:cNvSpPr>
              <a:spLocks/>
            </p:cNvSpPr>
            <p:nvPr/>
          </p:nvSpPr>
          <p:spPr bwMode="auto">
            <a:xfrm>
              <a:off x="14336183" y="4895067"/>
              <a:ext cx="15875" cy="19050"/>
            </a:xfrm>
            <a:custGeom>
              <a:avLst/>
              <a:gdLst>
                <a:gd name="T0" fmla="*/ 3 w 7"/>
                <a:gd name="T1" fmla="*/ 0 h 8"/>
                <a:gd name="T2" fmla="*/ 7 w 7"/>
                <a:gd name="T3" fmla="*/ 4 h 8"/>
                <a:gd name="T4" fmla="*/ 3 w 7"/>
                <a:gd name="T5" fmla="*/ 8 h 8"/>
                <a:gd name="T6" fmla="*/ 0 w 7"/>
                <a:gd name="T7" fmla="*/ 4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6" y="0"/>
                    <a:pt x="7" y="2"/>
                    <a:pt x="7" y="4"/>
                  </a:cubicBezTo>
                  <a:cubicBezTo>
                    <a:pt x="7" y="6"/>
                    <a:pt x="5" y="7"/>
                    <a:pt x="3" y="8"/>
                  </a:cubicBezTo>
                  <a:cubicBezTo>
                    <a:pt x="1" y="8"/>
                    <a:pt x="0" y="6"/>
                    <a:pt x="0" y="4"/>
                  </a:cubicBezTo>
                  <a:cubicBezTo>
                    <a:pt x="0" y="2"/>
                    <a:pt x="1" y="0"/>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4" name="Freeform 295"/>
            <p:cNvSpPr>
              <a:spLocks/>
            </p:cNvSpPr>
            <p:nvPr/>
          </p:nvSpPr>
          <p:spPr bwMode="auto">
            <a:xfrm>
              <a:off x="12635971" y="3371067"/>
              <a:ext cx="20638" cy="17463"/>
            </a:xfrm>
            <a:custGeom>
              <a:avLst/>
              <a:gdLst>
                <a:gd name="T0" fmla="*/ 6 w 9"/>
                <a:gd name="T1" fmla="*/ 0 h 8"/>
                <a:gd name="T2" fmla="*/ 8 w 9"/>
                <a:gd name="T3" fmla="*/ 4 h 8"/>
                <a:gd name="T4" fmla="*/ 4 w 9"/>
                <a:gd name="T5" fmla="*/ 7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2"/>
                    <a:pt x="8" y="4"/>
                  </a:cubicBezTo>
                  <a:cubicBezTo>
                    <a:pt x="9" y="6"/>
                    <a:pt x="6" y="8"/>
                    <a:pt x="4" y="7"/>
                  </a:cubicBezTo>
                  <a:cubicBezTo>
                    <a:pt x="3" y="7"/>
                    <a:pt x="2" y="5"/>
                    <a:pt x="1" y="4"/>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5" name="Freeform 296"/>
            <p:cNvSpPr>
              <a:spLocks/>
            </p:cNvSpPr>
            <p:nvPr/>
          </p:nvSpPr>
          <p:spPr bwMode="auto">
            <a:xfrm>
              <a:off x="15012458" y="4723617"/>
              <a:ext cx="17463" cy="19050"/>
            </a:xfrm>
            <a:custGeom>
              <a:avLst/>
              <a:gdLst>
                <a:gd name="T0" fmla="*/ 4 w 8"/>
                <a:gd name="T1" fmla="*/ 0 h 9"/>
                <a:gd name="T2" fmla="*/ 8 w 8"/>
                <a:gd name="T3" fmla="*/ 6 h 9"/>
                <a:gd name="T4" fmla="*/ 4 w 8"/>
                <a:gd name="T5" fmla="*/ 9 h 9"/>
                <a:gd name="T6" fmla="*/ 1 w 8"/>
                <a:gd name="T7" fmla="*/ 6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3"/>
                    <a:pt x="7" y="4"/>
                    <a:pt x="8" y="6"/>
                  </a:cubicBezTo>
                  <a:cubicBezTo>
                    <a:pt x="8" y="8"/>
                    <a:pt x="6" y="9"/>
                    <a:pt x="4" y="9"/>
                  </a:cubicBezTo>
                  <a:cubicBezTo>
                    <a:pt x="2" y="9"/>
                    <a:pt x="0" y="8"/>
                    <a:pt x="1" y="6"/>
                  </a:cubicBezTo>
                  <a:cubicBezTo>
                    <a:pt x="1" y="4"/>
                    <a:pt x="3" y="3"/>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6" name="Freeform 297"/>
            <p:cNvSpPr>
              <a:spLocks/>
            </p:cNvSpPr>
            <p:nvPr/>
          </p:nvSpPr>
          <p:spPr bwMode="auto">
            <a:xfrm>
              <a:off x="14672733" y="1677205"/>
              <a:ext cx="19050" cy="19050"/>
            </a:xfrm>
            <a:custGeom>
              <a:avLst/>
              <a:gdLst>
                <a:gd name="T0" fmla="*/ 8 w 8"/>
                <a:gd name="T1" fmla="*/ 5 h 8"/>
                <a:gd name="T2" fmla="*/ 4 w 8"/>
                <a:gd name="T3" fmla="*/ 7 h 8"/>
                <a:gd name="T4" fmla="*/ 0 w 8"/>
                <a:gd name="T5" fmla="*/ 4 h 8"/>
                <a:gd name="T6" fmla="*/ 4 w 8"/>
                <a:gd name="T7" fmla="*/ 0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7" y="6"/>
                    <a:pt x="5" y="7"/>
                    <a:pt x="4" y="7"/>
                  </a:cubicBezTo>
                  <a:cubicBezTo>
                    <a:pt x="2" y="8"/>
                    <a:pt x="0" y="6"/>
                    <a:pt x="0" y="4"/>
                  </a:cubicBezTo>
                  <a:cubicBezTo>
                    <a:pt x="0" y="2"/>
                    <a:pt x="2" y="1"/>
                    <a:pt x="4" y="0"/>
                  </a:cubicBezTo>
                  <a:cubicBezTo>
                    <a:pt x="6" y="0"/>
                    <a:pt x="7" y="2"/>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7" name="Freeform 298"/>
            <p:cNvSpPr>
              <a:spLocks/>
            </p:cNvSpPr>
            <p:nvPr/>
          </p:nvSpPr>
          <p:spPr bwMode="auto">
            <a:xfrm>
              <a:off x="14502871" y="4895067"/>
              <a:ext cx="19050" cy="19050"/>
            </a:xfrm>
            <a:custGeom>
              <a:avLst/>
              <a:gdLst>
                <a:gd name="T0" fmla="*/ 6 w 9"/>
                <a:gd name="T1" fmla="*/ 0 h 8"/>
                <a:gd name="T2" fmla="*/ 8 w 9"/>
                <a:gd name="T3" fmla="*/ 4 h 8"/>
                <a:gd name="T4" fmla="*/ 4 w 9"/>
                <a:gd name="T5" fmla="*/ 8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3"/>
                    <a:pt x="8" y="4"/>
                  </a:cubicBezTo>
                  <a:cubicBezTo>
                    <a:pt x="9" y="6"/>
                    <a:pt x="6" y="8"/>
                    <a:pt x="4" y="8"/>
                  </a:cubicBezTo>
                  <a:cubicBezTo>
                    <a:pt x="3" y="7"/>
                    <a:pt x="1" y="5"/>
                    <a:pt x="1" y="4"/>
                  </a:cubicBezTo>
                  <a:cubicBezTo>
                    <a:pt x="0" y="2"/>
                    <a:pt x="2"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8" name="Freeform 299"/>
            <p:cNvSpPr>
              <a:spLocks/>
            </p:cNvSpPr>
            <p:nvPr/>
          </p:nvSpPr>
          <p:spPr bwMode="auto">
            <a:xfrm>
              <a:off x="15522046" y="2182030"/>
              <a:ext cx="17463" cy="20638"/>
            </a:xfrm>
            <a:custGeom>
              <a:avLst/>
              <a:gdLst>
                <a:gd name="T0" fmla="*/ 4 w 8"/>
                <a:gd name="T1" fmla="*/ 0 h 9"/>
                <a:gd name="T2" fmla="*/ 8 w 8"/>
                <a:gd name="T3" fmla="*/ 5 h 9"/>
                <a:gd name="T4" fmla="*/ 4 w 8"/>
                <a:gd name="T5" fmla="*/ 9 h 9"/>
                <a:gd name="T6" fmla="*/ 0 w 8"/>
                <a:gd name="T7" fmla="*/ 5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2"/>
                    <a:pt x="7" y="4"/>
                    <a:pt x="8" y="5"/>
                  </a:cubicBezTo>
                  <a:cubicBezTo>
                    <a:pt x="8" y="7"/>
                    <a:pt x="6" y="9"/>
                    <a:pt x="4" y="9"/>
                  </a:cubicBezTo>
                  <a:cubicBezTo>
                    <a:pt x="1" y="8"/>
                    <a:pt x="0" y="7"/>
                    <a:pt x="0" y="5"/>
                  </a:cubicBezTo>
                  <a:cubicBezTo>
                    <a:pt x="1" y="4"/>
                    <a:pt x="2" y="2"/>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9" name="Freeform 300"/>
            <p:cNvSpPr>
              <a:spLocks/>
            </p:cNvSpPr>
            <p:nvPr/>
          </p:nvSpPr>
          <p:spPr bwMode="auto">
            <a:xfrm>
              <a:off x="13826596" y="1677205"/>
              <a:ext cx="15875" cy="19050"/>
            </a:xfrm>
            <a:custGeom>
              <a:avLst/>
              <a:gdLst>
                <a:gd name="T0" fmla="*/ 7 w 7"/>
                <a:gd name="T1" fmla="*/ 5 h 8"/>
                <a:gd name="T2" fmla="*/ 3 w 7"/>
                <a:gd name="T3" fmla="*/ 7 h 8"/>
                <a:gd name="T4" fmla="*/ 0 w 7"/>
                <a:gd name="T5" fmla="*/ 4 h 8"/>
                <a:gd name="T6" fmla="*/ 3 w 7"/>
                <a:gd name="T7" fmla="*/ 0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6" y="6"/>
                    <a:pt x="5" y="7"/>
                    <a:pt x="3" y="7"/>
                  </a:cubicBezTo>
                  <a:cubicBezTo>
                    <a:pt x="1" y="8"/>
                    <a:pt x="0" y="6"/>
                    <a:pt x="0" y="4"/>
                  </a:cubicBezTo>
                  <a:cubicBezTo>
                    <a:pt x="0" y="2"/>
                    <a:pt x="1" y="0"/>
                    <a:pt x="3" y="0"/>
                  </a:cubicBezTo>
                  <a:cubicBezTo>
                    <a:pt x="6" y="0"/>
                    <a:pt x="7" y="2"/>
                    <a:pt x="7"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0" name="Freeform 301"/>
            <p:cNvSpPr>
              <a:spLocks/>
            </p:cNvSpPr>
            <p:nvPr/>
          </p:nvSpPr>
          <p:spPr bwMode="auto">
            <a:xfrm>
              <a:off x="12807421" y="2524930"/>
              <a:ext cx="17463" cy="19050"/>
            </a:xfrm>
            <a:custGeom>
              <a:avLst/>
              <a:gdLst>
                <a:gd name="T0" fmla="*/ 4 w 8"/>
                <a:gd name="T1" fmla="*/ 0 h 8"/>
                <a:gd name="T2" fmla="*/ 8 w 8"/>
                <a:gd name="T3" fmla="*/ 3 h 8"/>
                <a:gd name="T4" fmla="*/ 4 w 8"/>
                <a:gd name="T5" fmla="*/ 7 h 8"/>
                <a:gd name="T6" fmla="*/ 1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1"/>
                    <a:pt x="8" y="3"/>
                  </a:cubicBezTo>
                  <a:cubicBezTo>
                    <a:pt x="8" y="6"/>
                    <a:pt x="6" y="8"/>
                    <a:pt x="4" y="7"/>
                  </a:cubicBezTo>
                  <a:cubicBezTo>
                    <a:pt x="2" y="6"/>
                    <a:pt x="1" y="5"/>
                    <a:pt x="1"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1" name="Freeform 302"/>
            <p:cNvSpPr>
              <a:spLocks/>
            </p:cNvSpPr>
            <p:nvPr/>
          </p:nvSpPr>
          <p:spPr bwMode="auto">
            <a:xfrm>
              <a:off x="15861771" y="3709205"/>
              <a:ext cx="17463" cy="17463"/>
            </a:xfrm>
            <a:custGeom>
              <a:avLst/>
              <a:gdLst>
                <a:gd name="T0" fmla="*/ 0 w 8"/>
                <a:gd name="T1" fmla="*/ 3 h 8"/>
                <a:gd name="T2" fmla="*/ 4 w 8"/>
                <a:gd name="T3" fmla="*/ 1 h 8"/>
                <a:gd name="T4" fmla="*/ 7 w 8"/>
                <a:gd name="T5" fmla="*/ 4 h 8"/>
                <a:gd name="T6" fmla="*/ 4 w 8"/>
                <a:gd name="T7" fmla="*/ 8 h 8"/>
                <a:gd name="T8" fmla="*/ 0 w 8"/>
                <a:gd name="T9" fmla="*/ 3 h 8"/>
              </a:gdLst>
              <a:ahLst/>
              <a:cxnLst>
                <a:cxn ang="0">
                  <a:pos x="T0" y="T1"/>
                </a:cxn>
                <a:cxn ang="0">
                  <a:pos x="T2" y="T3"/>
                </a:cxn>
                <a:cxn ang="0">
                  <a:pos x="T4" y="T5"/>
                </a:cxn>
                <a:cxn ang="0">
                  <a:pos x="T6" y="T7"/>
                </a:cxn>
                <a:cxn ang="0">
                  <a:pos x="T8" y="T9"/>
                </a:cxn>
              </a:cxnLst>
              <a:rect l="0" t="0" r="r" b="b"/>
              <a:pathLst>
                <a:path w="8" h="8">
                  <a:moveTo>
                    <a:pt x="0" y="3"/>
                  </a:moveTo>
                  <a:cubicBezTo>
                    <a:pt x="1" y="3"/>
                    <a:pt x="2" y="1"/>
                    <a:pt x="4" y="1"/>
                  </a:cubicBezTo>
                  <a:cubicBezTo>
                    <a:pt x="5" y="0"/>
                    <a:pt x="8" y="2"/>
                    <a:pt x="7" y="4"/>
                  </a:cubicBezTo>
                  <a:cubicBezTo>
                    <a:pt x="7" y="6"/>
                    <a:pt x="6" y="8"/>
                    <a:pt x="4" y="8"/>
                  </a:cubicBezTo>
                  <a:cubicBezTo>
                    <a:pt x="2" y="8"/>
                    <a:pt x="0" y="6"/>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2" name="Freeform 303"/>
            <p:cNvSpPr>
              <a:spLocks/>
            </p:cNvSpPr>
            <p:nvPr/>
          </p:nvSpPr>
          <p:spPr bwMode="auto">
            <a:xfrm>
              <a:off x="15861771" y="2864655"/>
              <a:ext cx="17463" cy="14288"/>
            </a:xfrm>
            <a:custGeom>
              <a:avLst/>
              <a:gdLst>
                <a:gd name="T0" fmla="*/ 7 w 8"/>
                <a:gd name="T1" fmla="*/ 2 h 7"/>
                <a:gd name="T2" fmla="*/ 4 w 8"/>
                <a:gd name="T3" fmla="*/ 7 h 7"/>
                <a:gd name="T4" fmla="*/ 0 w 8"/>
                <a:gd name="T5" fmla="*/ 4 h 7"/>
                <a:gd name="T6" fmla="*/ 3 w 8"/>
                <a:gd name="T7" fmla="*/ 0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8" y="5"/>
                    <a:pt x="6" y="7"/>
                    <a:pt x="4" y="7"/>
                  </a:cubicBezTo>
                  <a:cubicBezTo>
                    <a:pt x="2" y="7"/>
                    <a:pt x="0" y="6"/>
                    <a:pt x="0" y="4"/>
                  </a:cubicBezTo>
                  <a:cubicBezTo>
                    <a:pt x="0" y="2"/>
                    <a:pt x="1" y="0"/>
                    <a:pt x="3" y="0"/>
                  </a:cubicBezTo>
                  <a:cubicBezTo>
                    <a:pt x="5" y="0"/>
                    <a:pt x="6" y="2"/>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3" name="Freeform 304"/>
            <p:cNvSpPr>
              <a:spLocks/>
            </p:cNvSpPr>
            <p:nvPr/>
          </p:nvSpPr>
          <p:spPr bwMode="auto">
            <a:xfrm>
              <a:off x="12639146" y="3032930"/>
              <a:ext cx="17463" cy="17463"/>
            </a:xfrm>
            <a:custGeom>
              <a:avLst/>
              <a:gdLst>
                <a:gd name="T0" fmla="*/ 0 w 8"/>
                <a:gd name="T1" fmla="*/ 5 h 8"/>
                <a:gd name="T2" fmla="*/ 4 w 8"/>
                <a:gd name="T3" fmla="*/ 0 h 8"/>
                <a:gd name="T4" fmla="*/ 7 w 8"/>
                <a:gd name="T5" fmla="*/ 4 h 8"/>
                <a:gd name="T6" fmla="*/ 4 w 8"/>
                <a:gd name="T7" fmla="*/ 8 h 8"/>
                <a:gd name="T8" fmla="*/ 0 w 8"/>
                <a:gd name="T9" fmla="*/ 5 h 8"/>
              </a:gdLst>
              <a:ahLst/>
              <a:cxnLst>
                <a:cxn ang="0">
                  <a:pos x="T0" y="T1"/>
                </a:cxn>
                <a:cxn ang="0">
                  <a:pos x="T2" y="T3"/>
                </a:cxn>
                <a:cxn ang="0">
                  <a:pos x="T4" y="T5"/>
                </a:cxn>
                <a:cxn ang="0">
                  <a:pos x="T6" y="T7"/>
                </a:cxn>
                <a:cxn ang="0">
                  <a:pos x="T8" y="T9"/>
                </a:cxn>
              </a:cxnLst>
              <a:rect l="0" t="0" r="r" b="b"/>
              <a:pathLst>
                <a:path w="8" h="8">
                  <a:moveTo>
                    <a:pt x="0" y="5"/>
                  </a:moveTo>
                  <a:cubicBezTo>
                    <a:pt x="0" y="2"/>
                    <a:pt x="2" y="0"/>
                    <a:pt x="4" y="0"/>
                  </a:cubicBezTo>
                  <a:cubicBezTo>
                    <a:pt x="6" y="1"/>
                    <a:pt x="7" y="2"/>
                    <a:pt x="7" y="4"/>
                  </a:cubicBezTo>
                  <a:cubicBezTo>
                    <a:pt x="8" y="6"/>
                    <a:pt x="6" y="8"/>
                    <a:pt x="4" y="8"/>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4" name="Freeform 305"/>
            <p:cNvSpPr>
              <a:spLocks/>
            </p:cNvSpPr>
            <p:nvPr/>
          </p:nvSpPr>
          <p:spPr bwMode="auto">
            <a:xfrm>
              <a:off x="12639146" y="3201205"/>
              <a:ext cx="17463" cy="17463"/>
            </a:xfrm>
            <a:custGeom>
              <a:avLst/>
              <a:gdLst>
                <a:gd name="T0" fmla="*/ 0 w 8"/>
                <a:gd name="T1" fmla="*/ 4 h 8"/>
                <a:gd name="T2" fmla="*/ 4 w 8"/>
                <a:gd name="T3" fmla="*/ 1 h 8"/>
                <a:gd name="T4" fmla="*/ 7 w 8"/>
                <a:gd name="T5" fmla="*/ 4 h 8"/>
                <a:gd name="T6" fmla="*/ 4 w 8"/>
                <a:gd name="T7" fmla="*/ 8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1" y="3"/>
                    <a:pt x="2" y="1"/>
                    <a:pt x="4" y="1"/>
                  </a:cubicBezTo>
                  <a:cubicBezTo>
                    <a:pt x="5" y="0"/>
                    <a:pt x="8" y="3"/>
                    <a:pt x="7" y="4"/>
                  </a:cubicBezTo>
                  <a:cubicBezTo>
                    <a:pt x="7" y="6"/>
                    <a:pt x="6" y="8"/>
                    <a:pt x="4" y="8"/>
                  </a:cubicBezTo>
                  <a:cubicBezTo>
                    <a:pt x="2" y="8"/>
                    <a:pt x="0" y="7"/>
                    <a:pt x="0"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5" name="Freeform 306"/>
            <p:cNvSpPr>
              <a:spLocks/>
            </p:cNvSpPr>
            <p:nvPr/>
          </p:nvSpPr>
          <p:spPr bwMode="auto">
            <a:xfrm>
              <a:off x="14166321" y="4895067"/>
              <a:ext cx="17463" cy="19050"/>
            </a:xfrm>
            <a:custGeom>
              <a:avLst/>
              <a:gdLst>
                <a:gd name="T0" fmla="*/ 4 w 8"/>
                <a:gd name="T1" fmla="*/ 0 h 8"/>
                <a:gd name="T2" fmla="*/ 7 w 8"/>
                <a:gd name="T3" fmla="*/ 4 h 8"/>
                <a:gd name="T4" fmla="*/ 4 w 8"/>
                <a:gd name="T5" fmla="*/ 8 h 8"/>
                <a:gd name="T6" fmla="*/ 0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3"/>
                    <a:pt x="7" y="4"/>
                  </a:cubicBezTo>
                  <a:cubicBezTo>
                    <a:pt x="7" y="6"/>
                    <a:pt x="5" y="7"/>
                    <a:pt x="4" y="8"/>
                  </a:cubicBezTo>
                  <a:cubicBezTo>
                    <a:pt x="2" y="8"/>
                    <a:pt x="0" y="6"/>
                    <a:pt x="0"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6" name="Freeform 307"/>
            <p:cNvSpPr>
              <a:spLocks/>
            </p:cNvSpPr>
            <p:nvPr/>
          </p:nvSpPr>
          <p:spPr bwMode="auto">
            <a:xfrm>
              <a:off x="15353771" y="2016930"/>
              <a:ext cx="15875" cy="14288"/>
            </a:xfrm>
            <a:custGeom>
              <a:avLst/>
              <a:gdLst>
                <a:gd name="T0" fmla="*/ 0 w 7"/>
                <a:gd name="T1" fmla="*/ 5 h 7"/>
                <a:gd name="T2" fmla="*/ 4 w 7"/>
                <a:gd name="T3" fmla="*/ 0 h 7"/>
                <a:gd name="T4" fmla="*/ 7 w 7"/>
                <a:gd name="T5" fmla="*/ 3 h 7"/>
                <a:gd name="T6" fmla="*/ 4 w 7"/>
                <a:gd name="T7" fmla="*/ 7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0" y="2"/>
                    <a:pt x="1" y="0"/>
                    <a:pt x="4" y="0"/>
                  </a:cubicBezTo>
                  <a:cubicBezTo>
                    <a:pt x="6" y="0"/>
                    <a:pt x="7" y="1"/>
                    <a:pt x="7" y="3"/>
                  </a:cubicBezTo>
                  <a:cubicBezTo>
                    <a:pt x="7" y="6"/>
                    <a:pt x="6" y="7"/>
                    <a:pt x="4" y="7"/>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7" name="Freeform 308"/>
            <p:cNvSpPr>
              <a:spLocks/>
            </p:cNvSpPr>
            <p:nvPr/>
          </p:nvSpPr>
          <p:spPr bwMode="auto">
            <a:xfrm>
              <a:off x="13659908" y="1677205"/>
              <a:ext cx="11113" cy="14288"/>
            </a:xfrm>
            <a:custGeom>
              <a:avLst/>
              <a:gdLst>
                <a:gd name="T0" fmla="*/ 2 w 5"/>
                <a:gd name="T1" fmla="*/ 0 h 6"/>
                <a:gd name="T2" fmla="*/ 4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3" y="2"/>
                    <a:pt x="5"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8" name="Freeform 309"/>
            <p:cNvSpPr>
              <a:spLocks/>
            </p:cNvSpPr>
            <p:nvPr/>
          </p:nvSpPr>
          <p:spPr bwMode="auto">
            <a:xfrm>
              <a:off x="13656733" y="4899830"/>
              <a:ext cx="14288" cy="9525"/>
            </a:xfrm>
            <a:custGeom>
              <a:avLst/>
              <a:gdLst>
                <a:gd name="T0" fmla="*/ 0 w 7"/>
                <a:gd name="T1" fmla="*/ 2 h 4"/>
                <a:gd name="T2" fmla="*/ 4 w 7"/>
                <a:gd name="T3" fmla="*/ 0 h 4"/>
                <a:gd name="T4" fmla="*/ 6 w 7"/>
                <a:gd name="T5" fmla="*/ 2 h 4"/>
                <a:gd name="T6" fmla="*/ 4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2" y="1"/>
                    <a:pt x="3" y="0"/>
                    <a:pt x="4" y="0"/>
                  </a:cubicBezTo>
                  <a:cubicBezTo>
                    <a:pt x="5" y="0"/>
                    <a:pt x="7" y="1"/>
                    <a:pt x="6" y="2"/>
                  </a:cubicBezTo>
                  <a:cubicBezTo>
                    <a:pt x="6" y="3"/>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9" name="Freeform 310"/>
            <p:cNvSpPr>
              <a:spLocks/>
            </p:cNvSpPr>
            <p:nvPr/>
          </p:nvSpPr>
          <p:spPr bwMode="auto">
            <a:xfrm>
              <a:off x="13490046" y="4729967"/>
              <a:ext cx="12700" cy="11113"/>
            </a:xfrm>
            <a:custGeom>
              <a:avLst/>
              <a:gdLst>
                <a:gd name="T0" fmla="*/ 6 w 6"/>
                <a:gd name="T1" fmla="*/ 3 h 5"/>
                <a:gd name="T2" fmla="*/ 2 w 6"/>
                <a:gd name="T3" fmla="*/ 5 h 5"/>
                <a:gd name="T4" fmla="*/ 0 w 6"/>
                <a:gd name="T5" fmla="*/ 3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3"/>
                    <a:pt x="0" y="3"/>
                  </a:cubicBezTo>
                  <a:cubicBezTo>
                    <a:pt x="0" y="2"/>
                    <a:pt x="1" y="0"/>
                    <a:pt x="2" y="0"/>
                  </a:cubicBezTo>
                  <a:cubicBezTo>
                    <a:pt x="3" y="0"/>
                    <a:pt x="4" y="1"/>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0" name="Freeform 311"/>
            <p:cNvSpPr>
              <a:spLocks/>
            </p:cNvSpPr>
            <p:nvPr/>
          </p:nvSpPr>
          <p:spPr bwMode="auto">
            <a:xfrm>
              <a:off x="12640733"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1" name="Freeform 312"/>
            <p:cNvSpPr>
              <a:spLocks/>
            </p:cNvSpPr>
            <p:nvPr/>
          </p:nvSpPr>
          <p:spPr bwMode="auto">
            <a:xfrm>
              <a:off x="12640733" y="2864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2" name="Freeform 313"/>
            <p:cNvSpPr>
              <a:spLocks/>
            </p:cNvSpPr>
            <p:nvPr/>
          </p:nvSpPr>
          <p:spPr bwMode="auto">
            <a:xfrm>
              <a:off x="12640733" y="3545692"/>
              <a:ext cx="12700" cy="9525"/>
            </a:xfrm>
            <a:custGeom>
              <a:avLst/>
              <a:gdLst>
                <a:gd name="T0" fmla="*/ 6 w 6"/>
                <a:gd name="T1" fmla="*/ 2 h 4"/>
                <a:gd name="T2" fmla="*/ 3 w 6"/>
                <a:gd name="T3" fmla="*/ 4 h 4"/>
                <a:gd name="T4" fmla="*/ 0 w 6"/>
                <a:gd name="T5" fmla="*/ 2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5" y="3"/>
                    <a:pt x="4" y="4"/>
                    <a:pt x="3" y="4"/>
                  </a:cubicBezTo>
                  <a:cubicBezTo>
                    <a:pt x="2" y="4"/>
                    <a:pt x="1" y="3"/>
                    <a:pt x="0" y="2"/>
                  </a:cubicBezTo>
                  <a:cubicBezTo>
                    <a:pt x="0" y="1"/>
                    <a:pt x="2" y="0"/>
                    <a:pt x="2" y="0"/>
                  </a:cubicBezTo>
                  <a:cubicBezTo>
                    <a:pt x="3" y="0"/>
                    <a:pt x="4"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3" name="Freeform 314"/>
            <p:cNvSpPr>
              <a:spLocks/>
            </p:cNvSpPr>
            <p:nvPr/>
          </p:nvSpPr>
          <p:spPr bwMode="auto">
            <a:xfrm>
              <a:off x="12640733"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4" name="Freeform 315"/>
            <p:cNvSpPr>
              <a:spLocks/>
            </p:cNvSpPr>
            <p:nvPr/>
          </p:nvSpPr>
          <p:spPr bwMode="auto">
            <a:xfrm>
              <a:off x="13998046" y="4899830"/>
              <a:ext cx="12700" cy="11113"/>
            </a:xfrm>
            <a:custGeom>
              <a:avLst/>
              <a:gdLst>
                <a:gd name="T0" fmla="*/ 6 w 6"/>
                <a:gd name="T1" fmla="*/ 2 h 5"/>
                <a:gd name="T2" fmla="*/ 3 w 6"/>
                <a:gd name="T3" fmla="*/ 4 h 5"/>
                <a:gd name="T4" fmla="*/ 0 w 6"/>
                <a:gd name="T5" fmla="*/ 2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3"/>
                    <a:pt x="3" y="5"/>
                    <a:pt x="3" y="4"/>
                  </a:cubicBezTo>
                  <a:cubicBezTo>
                    <a:pt x="2" y="4"/>
                    <a:pt x="1" y="3"/>
                    <a:pt x="0" y="2"/>
                  </a:cubicBezTo>
                  <a:cubicBezTo>
                    <a:pt x="0" y="1"/>
                    <a:pt x="2" y="0"/>
                    <a:pt x="3" y="0"/>
                  </a:cubicBezTo>
                  <a:cubicBezTo>
                    <a:pt x="4" y="0"/>
                    <a:pt x="5"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5" name="Freeform 316"/>
            <p:cNvSpPr>
              <a:spLocks/>
            </p:cNvSpPr>
            <p:nvPr/>
          </p:nvSpPr>
          <p:spPr bwMode="auto">
            <a:xfrm>
              <a:off x="15017221" y="1677205"/>
              <a:ext cx="11113" cy="14288"/>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1" y="6"/>
                    <a:pt x="0" y="5"/>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6" name="Freeform 317"/>
            <p:cNvSpPr>
              <a:spLocks/>
            </p:cNvSpPr>
            <p:nvPr/>
          </p:nvSpPr>
          <p:spPr bwMode="auto">
            <a:xfrm>
              <a:off x="13150321" y="2016930"/>
              <a:ext cx="11113" cy="12700"/>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7" name="Freeform 318"/>
            <p:cNvSpPr>
              <a:spLocks/>
            </p:cNvSpPr>
            <p:nvPr/>
          </p:nvSpPr>
          <p:spPr bwMode="auto">
            <a:xfrm>
              <a:off x="15525221" y="4391830"/>
              <a:ext cx="14288" cy="11113"/>
            </a:xfrm>
            <a:custGeom>
              <a:avLst/>
              <a:gdLst>
                <a:gd name="T0" fmla="*/ 7 w 7"/>
                <a:gd name="T1" fmla="*/ 2 h 5"/>
                <a:gd name="T2" fmla="*/ 3 w 7"/>
                <a:gd name="T3" fmla="*/ 5 h 5"/>
                <a:gd name="T4" fmla="*/ 1 w 7"/>
                <a:gd name="T5" fmla="*/ 2 h 5"/>
                <a:gd name="T6" fmla="*/ 3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5" y="3"/>
                    <a:pt x="4" y="5"/>
                    <a:pt x="3" y="5"/>
                  </a:cubicBezTo>
                  <a:cubicBezTo>
                    <a:pt x="2" y="5"/>
                    <a:pt x="1" y="3"/>
                    <a:pt x="1" y="2"/>
                  </a:cubicBezTo>
                  <a:cubicBezTo>
                    <a:pt x="0" y="2"/>
                    <a:pt x="2" y="0"/>
                    <a:pt x="3" y="0"/>
                  </a:cubicBezTo>
                  <a:cubicBezTo>
                    <a:pt x="4" y="0"/>
                    <a:pt x="5" y="1"/>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8" name="Freeform 319"/>
            <p:cNvSpPr>
              <a:spLocks/>
            </p:cNvSpPr>
            <p:nvPr/>
          </p:nvSpPr>
          <p:spPr bwMode="auto">
            <a:xfrm>
              <a:off x="15526808" y="2016930"/>
              <a:ext cx="9525"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9" name="Freeform 320"/>
            <p:cNvSpPr>
              <a:spLocks/>
            </p:cNvSpPr>
            <p:nvPr/>
          </p:nvSpPr>
          <p:spPr bwMode="auto">
            <a:xfrm>
              <a:off x="12640733" y="3712380"/>
              <a:ext cx="11113" cy="12700"/>
            </a:xfrm>
            <a:custGeom>
              <a:avLst/>
              <a:gdLst>
                <a:gd name="T0" fmla="*/ 3 w 5"/>
                <a:gd name="T1" fmla="*/ 0 h 6"/>
                <a:gd name="T2" fmla="*/ 5 w 5"/>
                <a:gd name="T3" fmla="*/ 3 h 6"/>
                <a:gd name="T4" fmla="*/ 2 w 5"/>
                <a:gd name="T5" fmla="*/ 5 h 6"/>
                <a:gd name="T6" fmla="*/ 0 w 5"/>
                <a:gd name="T7" fmla="*/ 3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1"/>
                    <a:pt x="5" y="2"/>
                    <a:pt x="5" y="3"/>
                  </a:cubicBezTo>
                  <a:cubicBezTo>
                    <a:pt x="5" y="4"/>
                    <a:pt x="3" y="5"/>
                    <a:pt x="2" y="5"/>
                  </a:cubicBezTo>
                  <a:cubicBezTo>
                    <a:pt x="2" y="6"/>
                    <a:pt x="0" y="4"/>
                    <a:pt x="0"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0" name="Freeform 321"/>
            <p:cNvSpPr>
              <a:spLocks/>
            </p:cNvSpPr>
            <p:nvPr/>
          </p:nvSpPr>
          <p:spPr bwMode="auto">
            <a:xfrm>
              <a:off x="15863358"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1" name="Freeform 322"/>
            <p:cNvSpPr>
              <a:spLocks/>
            </p:cNvSpPr>
            <p:nvPr/>
          </p:nvSpPr>
          <p:spPr bwMode="auto">
            <a:xfrm>
              <a:off x="13150321" y="4556930"/>
              <a:ext cx="11113" cy="14288"/>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1" y="6"/>
                    <a:pt x="0" y="4"/>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2" name="Freeform 323"/>
            <p:cNvSpPr>
              <a:spLocks/>
            </p:cNvSpPr>
            <p:nvPr/>
          </p:nvSpPr>
          <p:spPr bwMode="auto">
            <a:xfrm>
              <a:off x="15863358"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3" name="Freeform 324"/>
            <p:cNvSpPr>
              <a:spLocks/>
            </p:cNvSpPr>
            <p:nvPr/>
          </p:nvSpPr>
          <p:spPr bwMode="auto">
            <a:xfrm>
              <a:off x="15863358" y="2528105"/>
              <a:ext cx="11113" cy="12700"/>
            </a:xfrm>
            <a:custGeom>
              <a:avLst/>
              <a:gdLst>
                <a:gd name="T0" fmla="*/ 3 w 5"/>
                <a:gd name="T1" fmla="*/ 6 h 6"/>
                <a:gd name="T2" fmla="*/ 0 w 5"/>
                <a:gd name="T3" fmla="*/ 2 h 6"/>
                <a:gd name="T4" fmla="*/ 2 w 5"/>
                <a:gd name="T5" fmla="*/ 0 h 6"/>
                <a:gd name="T6" fmla="*/ 5 w 5"/>
                <a:gd name="T7" fmla="*/ 2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2" y="4"/>
                    <a:pt x="1" y="4"/>
                    <a:pt x="0" y="2"/>
                  </a:cubicBezTo>
                  <a:cubicBezTo>
                    <a:pt x="0" y="2"/>
                    <a:pt x="2" y="0"/>
                    <a:pt x="2" y="0"/>
                  </a:cubicBezTo>
                  <a:cubicBezTo>
                    <a:pt x="3" y="0"/>
                    <a:pt x="5" y="1"/>
                    <a:pt x="5" y="2"/>
                  </a:cubicBezTo>
                  <a:cubicBezTo>
                    <a:pt x="5" y="3"/>
                    <a:pt x="4" y="4"/>
                    <a:pt x="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4" name="Freeform 325"/>
            <p:cNvSpPr>
              <a:spLocks/>
            </p:cNvSpPr>
            <p:nvPr/>
          </p:nvSpPr>
          <p:spPr bwMode="auto">
            <a:xfrm>
              <a:off x="13317008" y="1850242"/>
              <a:ext cx="12700" cy="11113"/>
            </a:xfrm>
            <a:custGeom>
              <a:avLst/>
              <a:gdLst>
                <a:gd name="T0" fmla="*/ 0 w 6"/>
                <a:gd name="T1" fmla="*/ 2 h 5"/>
                <a:gd name="T2" fmla="*/ 4 w 6"/>
                <a:gd name="T3" fmla="*/ 0 h 5"/>
                <a:gd name="T4" fmla="*/ 6 w 6"/>
                <a:gd name="T5" fmla="*/ 2 h 5"/>
                <a:gd name="T6" fmla="*/ 4 w 6"/>
                <a:gd name="T7" fmla="*/ 4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2"/>
                  </a:cubicBezTo>
                  <a:cubicBezTo>
                    <a:pt x="6" y="3"/>
                    <a:pt x="5" y="4"/>
                    <a:pt x="4" y="4"/>
                  </a:cubicBezTo>
                  <a:cubicBezTo>
                    <a:pt x="3" y="5"/>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5" name="Freeform 326"/>
            <p:cNvSpPr>
              <a:spLocks/>
            </p:cNvSpPr>
            <p:nvPr/>
          </p:nvSpPr>
          <p:spPr bwMode="auto">
            <a:xfrm>
              <a:off x="13317008" y="4729967"/>
              <a:ext cx="12700" cy="11113"/>
            </a:xfrm>
            <a:custGeom>
              <a:avLst/>
              <a:gdLst>
                <a:gd name="T0" fmla="*/ 0 w 6"/>
                <a:gd name="T1" fmla="*/ 3 h 5"/>
                <a:gd name="T2" fmla="*/ 4 w 6"/>
                <a:gd name="T3" fmla="*/ 0 h 5"/>
                <a:gd name="T4" fmla="*/ 6 w 6"/>
                <a:gd name="T5" fmla="*/ 2 h 5"/>
                <a:gd name="T6" fmla="*/ 4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2" y="1"/>
                    <a:pt x="3" y="0"/>
                    <a:pt x="4" y="0"/>
                  </a:cubicBezTo>
                  <a:cubicBezTo>
                    <a:pt x="5" y="0"/>
                    <a:pt x="6" y="2"/>
                    <a:pt x="6" y="2"/>
                  </a:cubicBezTo>
                  <a:cubicBezTo>
                    <a:pt x="6" y="3"/>
                    <a:pt x="5" y="5"/>
                    <a:pt x="4" y="5"/>
                  </a:cubicBezTo>
                  <a:cubicBezTo>
                    <a:pt x="3" y="5"/>
                    <a:pt x="2"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6" name="Freeform 327"/>
            <p:cNvSpPr>
              <a:spLocks/>
            </p:cNvSpPr>
            <p:nvPr/>
          </p:nvSpPr>
          <p:spPr bwMode="auto">
            <a:xfrm>
              <a:off x="15185496" y="1845480"/>
              <a:ext cx="11113" cy="15875"/>
            </a:xfrm>
            <a:custGeom>
              <a:avLst/>
              <a:gdLst>
                <a:gd name="T0" fmla="*/ 3 w 5"/>
                <a:gd name="T1" fmla="*/ 0 h 7"/>
                <a:gd name="T2" fmla="*/ 5 w 5"/>
                <a:gd name="T3" fmla="*/ 5 h 7"/>
                <a:gd name="T4" fmla="*/ 2 w 5"/>
                <a:gd name="T5" fmla="*/ 6 h 7"/>
                <a:gd name="T6" fmla="*/ 0 w 5"/>
                <a:gd name="T7" fmla="*/ 4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4" y="3"/>
                    <a:pt x="5" y="4"/>
                    <a:pt x="5" y="5"/>
                  </a:cubicBezTo>
                  <a:cubicBezTo>
                    <a:pt x="5" y="5"/>
                    <a:pt x="3" y="7"/>
                    <a:pt x="2" y="6"/>
                  </a:cubicBezTo>
                  <a:cubicBezTo>
                    <a:pt x="2" y="6"/>
                    <a:pt x="0" y="5"/>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7" name="Freeform 328"/>
            <p:cNvSpPr>
              <a:spLocks/>
            </p:cNvSpPr>
            <p:nvPr/>
          </p:nvSpPr>
          <p:spPr bwMode="auto">
            <a:xfrm>
              <a:off x="14675908" y="4899830"/>
              <a:ext cx="11113" cy="9525"/>
            </a:xfrm>
            <a:custGeom>
              <a:avLst/>
              <a:gdLst>
                <a:gd name="T0" fmla="*/ 0 w 5"/>
                <a:gd name="T1" fmla="*/ 2 h 4"/>
                <a:gd name="T2" fmla="*/ 2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2" y="0"/>
                  </a:cubicBezTo>
                  <a:cubicBezTo>
                    <a:pt x="3" y="0"/>
                    <a:pt x="5" y="1"/>
                    <a:pt x="5" y="2"/>
                  </a:cubicBezTo>
                  <a:cubicBezTo>
                    <a:pt x="5" y="2"/>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8" name="Freeform 329"/>
            <p:cNvSpPr>
              <a:spLocks/>
            </p:cNvSpPr>
            <p:nvPr/>
          </p:nvSpPr>
          <p:spPr bwMode="auto">
            <a:xfrm>
              <a:off x="12982046" y="4388655"/>
              <a:ext cx="9525" cy="14288"/>
            </a:xfrm>
            <a:custGeom>
              <a:avLst/>
              <a:gdLst>
                <a:gd name="T0" fmla="*/ 2 w 4"/>
                <a:gd name="T1" fmla="*/ 0 h 6"/>
                <a:gd name="T2" fmla="*/ 4 w 4"/>
                <a:gd name="T3" fmla="*/ 3 h 6"/>
                <a:gd name="T4" fmla="*/ 2 w 4"/>
                <a:gd name="T5" fmla="*/ 6 h 6"/>
                <a:gd name="T6" fmla="*/ 0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1"/>
                    <a:pt x="4" y="3"/>
                    <a:pt x="4" y="3"/>
                  </a:cubicBezTo>
                  <a:cubicBezTo>
                    <a:pt x="4" y="4"/>
                    <a:pt x="3" y="5"/>
                    <a:pt x="2" y="6"/>
                  </a:cubicBezTo>
                  <a:cubicBezTo>
                    <a:pt x="1" y="5"/>
                    <a:pt x="0" y="4"/>
                    <a:pt x="0" y="3"/>
                  </a:cubicBezTo>
                  <a:cubicBezTo>
                    <a:pt x="0" y="2"/>
                    <a:pt x="1" y="1"/>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9" name="Freeform 330"/>
            <p:cNvSpPr>
              <a:spLocks/>
            </p:cNvSpPr>
            <p:nvPr/>
          </p:nvSpPr>
          <p:spPr bwMode="auto">
            <a:xfrm>
              <a:off x="12980458" y="2188380"/>
              <a:ext cx="11113" cy="9525"/>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0" name="Freeform 331"/>
            <p:cNvSpPr>
              <a:spLocks/>
            </p:cNvSpPr>
            <p:nvPr/>
          </p:nvSpPr>
          <p:spPr bwMode="auto">
            <a:xfrm>
              <a:off x="15693496" y="2359830"/>
              <a:ext cx="12700" cy="7938"/>
            </a:xfrm>
            <a:custGeom>
              <a:avLst/>
              <a:gdLst>
                <a:gd name="T0" fmla="*/ 0 w 6"/>
                <a:gd name="T1" fmla="*/ 2 h 4"/>
                <a:gd name="T2" fmla="*/ 4 w 6"/>
                <a:gd name="T3" fmla="*/ 0 h 4"/>
                <a:gd name="T4" fmla="*/ 6 w 6"/>
                <a:gd name="T5" fmla="*/ 2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2" y="1"/>
                    <a:pt x="2" y="0"/>
                    <a:pt x="4" y="0"/>
                  </a:cubicBezTo>
                  <a:cubicBezTo>
                    <a:pt x="4" y="0"/>
                    <a:pt x="6" y="1"/>
                    <a:pt x="6" y="2"/>
                  </a:cubicBezTo>
                  <a:cubicBezTo>
                    <a:pt x="5" y="3"/>
                    <a:pt x="4" y="4"/>
                    <a:pt x="3" y="4"/>
                  </a:cubicBezTo>
                  <a:cubicBezTo>
                    <a:pt x="3"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1" name="Freeform 332"/>
            <p:cNvSpPr>
              <a:spLocks/>
            </p:cNvSpPr>
            <p:nvPr/>
          </p:nvSpPr>
          <p:spPr bwMode="auto">
            <a:xfrm>
              <a:off x="15183908" y="4729967"/>
              <a:ext cx="12700" cy="11113"/>
            </a:xfrm>
            <a:custGeom>
              <a:avLst/>
              <a:gdLst>
                <a:gd name="T0" fmla="*/ 0 w 6"/>
                <a:gd name="T1" fmla="*/ 2 h 5"/>
                <a:gd name="T2" fmla="*/ 4 w 6"/>
                <a:gd name="T3" fmla="*/ 0 h 5"/>
                <a:gd name="T4" fmla="*/ 6 w 6"/>
                <a:gd name="T5" fmla="*/ 3 h 5"/>
                <a:gd name="T6" fmla="*/ 3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3"/>
                  </a:cubicBezTo>
                  <a:cubicBezTo>
                    <a:pt x="5" y="4"/>
                    <a:pt x="4" y="5"/>
                    <a:pt x="3" y="5"/>
                  </a:cubicBezTo>
                  <a:cubicBezTo>
                    <a:pt x="3" y="5"/>
                    <a:pt x="2" y="4"/>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2" name="Freeform 333"/>
            <p:cNvSpPr>
              <a:spLocks/>
            </p:cNvSpPr>
            <p:nvPr/>
          </p:nvSpPr>
          <p:spPr bwMode="auto">
            <a:xfrm>
              <a:off x="14845771" y="1680380"/>
              <a:ext cx="11113" cy="11113"/>
            </a:xfrm>
            <a:custGeom>
              <a:avLst/>
              <a:gdLst>
                <a:gd name="T0" fmla="*/ 3 w 5"/>
                <a:gd name="T1" fmla="*/ 0 h 5"/>
                <a:gd name="T2" fmla="*/ 5 w 5"/>
                <a:gd name="T3" fmla="*/ 2 h 5"/>
                <a:gd name="T4" fmla="*/ 3 w 5"/>
                <a:gd name="T5" fmla="*/ 5 h 5"/>
                <a:gd name="T6" fmla="*/ 1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1"/>
                    <a:pt x="5" y="2"/>
                    <a:pt x="5" y="2"/>
                  </a:cubicBezTo>
                  <a:cubicBezTo>
                    <a:pt x="5" y="3"/>
                    <a:pt x="4" y="4"/>
                    <a:pt x="3" y="5"/>
                  </a:cubicBezTo>
                  <a:cubicBezTo>
                    <a:pt x="2" y="5"/>
                    <a:pt x="1" y="4"/>
                    <a:pt x="1"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3" name="Freeform 334"/>
            <p:cNvSpPr>
              <a:spLocks/>
            </p:cNvSpPr>
            <p:nvPr/>
          </p:nvSpPr>
          <p:spPr bwMode="auto">
            <a:xfrm>
              <a:off x="12812183" y="2355067"/>
              <a:ext cx="7938"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4" name="Freeform 335"/>
            <p:cNvSpPr>
              <a:spLocks/>
            </p:cNvSpPr>
            <p:nvPr/>
          </p:nvSpPr>
          <p:spPr bwMode="auto">
            <a:xfrm>
              <a:off x="14845771" y="4898242"/>
              <a:ext cx="14288" cy="11113"/>
            </a:xfrm>
            <a:custGeom>
              <a:avLst/>
              <a:gdLst>
                <a:gd name="T0" fmla="*/ 0 w 6"/>
                <a:gd name="T1" fmla="*/ 3 h 5"/>
                <a:gd name="T2" fmla="*/ 3 w 6"/>
                <a:gd name="T3" fmla="*/ 1 h 5"/>
                <a:gd name="T4" fmla="*/ 5 w 6"/>
                <a:gd name="T5" fmla="*/ 3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1"/>
                    <a:pt x="3" y="1"/>
                  </a:cubicBezTo>
                  <a:cubicBezTo>
                    <a:pt x="5" y="0"/>
                    <a:pt x="6" y="2"/>
                    <a:pt x="5" y="3"/>
                  </a:cubicBezTo>
                  <a:cubicBezTo>
                    <a:pt x="5" y="4"/>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5" name="Freeform 336"/>
            <p:cNvSpPr>
              <a:spLocks/>
            </p:cNvSpPr>
            <p:nvPr/>
          </p:nvSpPr>
          <p:spPr bwMode="auto">
            <a:xfrm>
              <a:off x="13826596" y="4899830"/>
              <a:ext cx="12700" cy="9525"/>
            </a:xfrm>
            <a:custGeom>
              <a:avLst/>
              <a:gdLst>
                <a:gd name="T0" fmla="*/ 0 w 6"/>
                <a:gd name="T1" fmla="*/ 2 h 4"/>
                <a:gd name="T2" fmla="*/ 3 w 6"/>
                <a:gd name="T3" fmla="*/ 0 h 4"/>
                <a:gd name="T4" fmla="*/ 6 w 6"/>
                <a:gd name="T5" fmla="*/ 2 h 4"/>
                <a:gd name="T6" fmla="*/ 4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1" y="1"/>
                    <a:pt x="2" y="0"/>
                    <a:pt x="3" y="0"/>
                  </a:cubicBezTo>
                  <a:cubicBezTo>
                    <a:pt x="4" y="0"/>
                    <a:pt x="5" y="1"/>
                    <a:pt x="6" y="2"/>
                  </a:cubicBezTo>
                  <a:cubicBezTo>
                    <a:pt x="6" y="2"/>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6" name="Freeform 337"/>
            <p:cNvSpPr>
              <a:spLocks/>
            </p:cNvSpPr>
            <p:nvPr/>
          </p:nvSpPr>
          <p:spPr bwMode="auto">
            <a:xfrm>
              <a:off x="12809008" y="4052105"/>
              <a:ext cx="14288" cy="11113"/>
            </a:xfrm>
            <a:custGeom>
              <a:avLst/>
              <a:gdLst>
                <a:gd name="T0" fmla="*/ 0 w 6"/>
                <a:gd name="T1" fmla="*/ 3 h 5"/>
                <a:gd name="T2" fmla="*/ 3 w 6"/>
                <a:gd name="T3" fmla="*/ 0 h 5"/>
                <a:gd name="T4" fmla="*/ 5 w 6"/>
                <a:gd name="T5" fmla="*/ 2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0"/>
                    <a:pt x="3" y="0"/>
                  </a:cubicBezTo>
                  <a:cubicBezTo>
                    <a:pt x="4" y="0"/>
                    <a:pt x="5" y="1"/>
                    <a:pt x="5" y="2"/>
                  </a:cubicBezTo>
                  <a:cubicBezTo>
                    <a:pt x="6" y="3"/>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7" name="Freeform 338"/>
            <p:cNvSpPr>
              <a:spLocks/>
            </p:cNvSpPr>
            <p:nvPr/>
          </p:nvSpPr>
          <p:spPr bwMode="auto">
            <a:xfrm>
              <a:off x="12809008" y="4223555"/>
              <a:ext cx="11113" cy="7938"/>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8" name="Freeform 339"/>
            <p:cNvSpPr>
              <a:spLocks/>
            </p:cNvSpPr>
            <p:nvPr/>
          </p:nvSpPr>
          <p:spPr bwMode="auto">
            <a:xfrm>
              <a:off x="15695083" y="4220380"/>
              <a:ext cx="12700" cy="11113"/>
            </a:xfrm>
            <a:custGeom>
              <a:avLst/>
              <a:gdLst>
                <a:gd name="T0" fmla="*/ 6 w 6"/>
                <a:gd name="T1" fmla="*/ 3 h 5"/>
                <a:gd name="T2" fmla="*/ 2 w 6"/>
                <a:gd name="T3" fmla="*/ 5 h 5"/>
                <a:gd name="T4" fmla="*/ 0 w 6"/>
                <a:gd name="T5" fmla="*/ 3 h 5"/>
                <a:gd name="T6" fmla="*/ 2 w 6"/>
                <a:gd name="T7" fmla="*/ 1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4"/>
                    <a:pt x="0" y="3"/>
                  </a:cubicBezTo>
                  <a:cubicBezTo>
                    <a:pt x="0" y="2"/>
                    <a:pt x="2" y="0"/>
                    <a:pt x="2" y="1"/>
                  </a:cubicBezTo>
                  <a:cubicBezTo>
                    <a:pt x="3" y="1"/>
                    <a:pt x="4" y="2"/>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9" name="Freeform 340"/>
            <p:cNvSpPr>
              <a:spLocks/>
            </p:cNvSpPr>
            <p:nvPr/>
          </p:nvSpPr>
          <p:spPr bwMode="auto">
            <a:xfrm>
              <a:off x="15355358" y="4556930"/>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grpSp>
      <p:pic>
        <p:nvPicPr>
          <p:cNvPr id="340" name="Рисунок 33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4981" y="1456332"/>
            <a:ext cx="6629531" cy="3948373"/>
          </a:xfrm>
          <a:prstGeom prst="rect">
            <a:avLst/>
          </a:prstGeom>
        </p:spPr>
      </p:pic>
      <p:sp>
        <p:nvSpPr>
          <p:cNvPr id="341" name="Місце для тексту 7"/>
          <p:cNvSpPr>
            <a:spLocks noGrp="1"/>
          </p:cNvSpPr>
          <p:nvPr>
            <p:ph type="body" sz="quarter" idx="10" hasCustomPrompt="1"/>
          </p:nvPr>
        </p:nvSpPr>
        <p:spPr>
          <a:xfrm>
            <a:off x="863212" y="2972044"/>
            <a:ext cx="5592661" cy="913912"/>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a:t>
            </a:r>
          </a:p>
        </p:txBody>
      </p:sp>
    </p:spTree>
    <p:extLst>
      <p:ext uri="{BB962C8B-B14F-4D97-AF65-F5344CB8AC3E}">
        <p14:creationId xmlns:p14="http://schemas.microsoft.com/office/powerpoint/2010/main" val="2237965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ide_planet">
    <p:spTree>
      <p:nvGrpSpPr>
        <p:cNvPr id="1" name=""/>
        <p:cNvGrpSpPr/>
        <p:nvPr/>
      </p:nvGrpSpPr>
      <p:grpSpPr>
        <a:xfrm>
          <a:off x="0" y="0"/>
          <a:ext cx="0" cy="0"/>
          <a:chOff x="0" y="0"/>
          <a:chExt cx="0" cy="0"/>
        </a:xfrm>
      </p:grpSpPr>
      <p:grpSp>
        <p:nvGrpSpPr>
          <p:cNvPr id="2" name="Групувати 1"/>
          <p:cNvGrpSpPr/>
          <p:nvPr userDrawn="1"/>
        </p:nvGrpSpPr>
        <p:grpSpPr>
          <a:xfrm>
            <a:off x="6579491" y="1662563"/>
            <a:ext cx="3931272" cy="3925503"/>
            <a:chOff x="12635971" y="1674029"/>
            <a:chExt cx="3244850" cy="3240088"/>
          </a:xfrm>
        </p:grpSpPr>
        <p:grpSp>
          <p:nvGrpSpPr>
            <p:cNvPr id="3" name="Group 205"/>
            <p:cNvGrpSpPr>
              <a:grpSpLocks/>
            </p:cNvGrpSpPr>
            <p:nvPr/>
          </p:nvGrpSpPr>
          <p:grpSpPr bwMode="auto">
            <a:xfrm>
              <a:off x="12953471" y="1988355"/>
              <a:ext cx="2613025" cy="2611438"/>
              <a:chOff x="4839" y="353"/>
              <a:chExt cx="1646" cy="1645"/>
            </a:xfrm>
            <a:solidFill>
              <a:schemeClr val="bg1"/>
            </a:solidFill>
          </p:grpSpPr>
          <p:sp>
            <p:nvSpPr>
              <p:cNvPr id="139" name="Freeform 5"/>
              <p:cNvSpPr>
                <a:spLocks/>
              </p:cNvSpPr>
              <p:nvPr/>
            </p:nvSpPr>
            <p:spPr bwMode="auto">
              <a:xfrm>
                <a:off x="5667" y="1076"/>
                <a:ext cx="95" cy="94"/>
              </a:xfrm>
              <a:custGeom>
                <a:avLst/>
                <a:gdLst>
                  <a:gd name="T0" fmla="*/ 34 w 68"/>
                  <a:gd name="T1" fmla="*/ 67 h 67"/>
                  <a:gd name="T2" fmla="*/ 1 w 68"/>
                  <a:gd name="T3" fmla="*/ 33 h 67"/>
                  <a:gd name="T4" fmla="*/ 34 w 68"/>
                  <a:gd name="T5" fmla="*/ 0 h 67"/>
                  <a:gd name="T6" fmla="*/ 68 w 68"/>
                  <a:gd name="T7" fmla="*/ 33 h 67"/>
                  <a:gd name="T8" fmla="*/ 34 w 68"/>
                  <a:gd name="T9" fmla="*/ 67 h 67"/>
                </a:gdLst>
                <a:ahLst/>
                <a:cxnLst>
                  <a:cxn ang="0">
                    <a:pos x="T0" y="T1"/>
                  </a:cxn>
                  <a:cxn ang="0">
                    <a:pos x="T2" y="T3"/>
                  </a:cxn>
                  <a:cxn ang="0">
                    <a:pos x="T4" y="T5"/>
                  </a:cxn>
                  <a:cxn ang="0">
                    <a:pos x="T6" y="T7"/>
                  </a:cxn>
                  <a:cxn ang="0">
                    <a:pos x="T8" y="T9"/>
                  </a:cxn>
                </a:cxnLst>
                <a:rect l="0" t="0" r="r" b="b"/>
                <a:pathLst>
                  <a:path w="68" h="67">
                    <a:moveTo>
                      <a:pt x="34" y="67"/>
                    </a:moveTo>
                    <a:cubicBezTo>
                      <a:pt x="16" y="67"/>
                      <a:pt x="0" y="52"/>
                      <a:pt x="1" y="33"/>
                    </a:cubicBezTo>
                    <a:cubicBezTo>
                      <a:pt x="1" y="15"/>
                      <a:pt x="16" y="0"/>
                      <a:pt x="34" y="0"/>
                    </a:cubicBezTo>
                    <a:cubicBezTo>
                      <a:pt x="52" y="0"/>
                      <a:pt x="68" y="15"/>
                      <a:pt x="68" y="33"/>
                    </a:cubicBezTo>
                    <a:cubicBezTo>
                      <a:pt x="68" y="52"/>
                      <a:pt x="53" y="67"/>
                      <a:pt x="3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0" name="Freeform 6"/>
              <p:cNvSpPr>
                <a:spLocks/>
              </p:cNvSpPr>
              <p:nvPr/>
            </p:nvSpPr>
            <p:spPr bwMode="auto">
              <a:xfrm>
                <a:off x="5561" y="1076"/>
                <a:ext cx="93" cy="94"/>
              </a:xfrm>
              <a:custGeom>
                <a:avLst/>
                <a:gdLst>
                  <a:gd name="T0" fmla="*/ 67 w 67"/>
                  <a:gd name="T1" fmla="*/ 34 h 67"/>
                  <a:gd name="T2" fmla="*/ 33 w 67"/>
                  <a:gd name="T3" fmla="*/ 67 h 67"/>
                  <a:gd name="T4" fmla="*/ 1 w 67"/>
                  <a:gd name="T5" fmla="*/ 33 h 67"/>
                  <a:gd name="T6" fmla="*/ 34 w 67"/>
                  <a:gd name="T7" fmla="*/ 0 h 67"/>
                  <a:gd name="T8" fmla="*/ 67 w 67"/>
                  <a:gd name="T9" fmla="*/ 34 h 67"/>
                </a:gdLst>
                <a:ahLst/>
                <a:cxnLst>
                  <a:cxn ang="0">
                    <a:pos x="T0" y="T1"/>
                  </a:cxn>
                  <a:cxn ang="0">
                    <a:pos x="T2" y="T3"/>
                  </a:cxn>
                  <a:cxn ang="0">
                    <a:pos x="T4" y="T5"/>
                  </a:cxn>
                  <a:cxn ang="0">
                    <a:pos x="T6" y="T7"/>
                  </a:cxn>
                  <a:cxn ang="0">
                    <a:pos x="T8" y="T9"/>
                  </a:cxn>
                </a:cxnLst>
                <a:rect l="0" t="0" r="r" b="b"/>
                <a:pathLst>
                  <a:path w="67" h="67">
                    <a:moveTo>
                      <a:pt x="67" y="34"/>
                    </a:moveTo>
                    <a:cubicBezTo>
                      <a:pt x="67" y="52"/>
                      <a:pt x="52" y="67"/>
                      <a:pt x="33" y="67"/>
                    </a:cubicBezTo>
                    <a:cubicBezTo>
                      <a:pt x="15" y="67"/>
                      <a:pt x="0" y="52"/>
                      <a:pt x="1" y="33"/>
                    </a:cubicBezTo>
                    <a:cubicBezTo>
                      <a:pt x="1" y="15"/>
                      <a:pt x="16" y="0"/>
                      <a:pt x="34" y="0"/>
                    </a:cubicBezTo>
                    <a:cubicBezTo>
                      <a:pt x="53" y="0"/>
                      <a:pt x="67" y="15"/>
                      <a:pt x="6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1" name="Freeform 7"/>
              <p:cNvSpPr>
                <a:spLocks/>
              </p:cNvSpPr>
              <p:nvPr/>
            </p:nvSpPr>
            <p:spPr bwMode="auto">
              <a:xfrm>
                <a:off x="5668" y="1183"/>
                <a:ext cx="94" cy="92"/>
              </a:xfrm>
              <a:custGeom>
                <a:avLst/>
                <a:gdLst>
                  <a:gd name="T0" fmla="*/ 33 w 67"/>
                  <a:gd name="T1" fmla="*/ 66 h 66"/>
                  <a:gd name="T2" fmla="*/ 0 w 67"/>
                  <a:gd name="T3" fmla="*/ 33 h 66"/>
                  <a:gd name="T4" fmla="*/ 33 w 67"/>
                  <a:gd name="T5" fmla="*/ 0 h 66"/>
                  <a:gd name="T6" fmla="*/ 67 w 67"/>
                  <a:gd name="T7" fmla="*/ 33 h 66"/>
                  <a:gd name="T8" fmla="*/ 33 w 67"/>
                  <a:gd name="T9" fmla="*/ 66 h 66"/>
                </a:gdLst>
                <a:ahLst/>
                <a:cxnLst>
                  <a:cxn ang="0">
                    <a:pos x="T0" y="T1"/>
                  </a:cxn>
                  <a:cxn ang="0">
                    <a:pos x="T2" y="T3"/>
                  </a:cxn>
                  <a:cxn ang="0">
                    <a:pos x="T4" y="T5"/>
                  </a:cxn>
                  <a:cxn ang="0">
                    <a:pos x="T6" y="T7"/>
                  </a:cxn>
                  <a:cxn ang="0">
                    <a:pos x="T8" y="T9"/>
                  </a:cxn>
                </a:cxnLst>
                <a:rect l="0" t="0" r="r" b="b"/>
                <a:pathLst>
                  <a:path w="67" h="66">
                    <a:moveTo>
                      <a:pt x="33" y="66"/>
                    </a:moveTo>
                    <a:cubicBezTo>
                      <a:pt x="15" y="66"/>
                      <a:pt x="0" y="51"/>
                      <a:pt x="0" y="33"/>
                    </a:cubicBezTo>
                    <a:cubicBezTo>
                      <a:pt x="0" y="15"/>
                      <a:pt x="15" y="0"/>
                      <a:pt x="33" y="0"/>
                    </a:cubicBezTo>
                    <a:cubicBezTo>
                      <a:pt x="51" y="0"/>
                      <a:pt x="67" y="15"/>
                      <a:pt x="67" y="33"/>
                    </a:cubicBezTo>
                    <a:cubicBezTo>
                      <a:pt x="67" y="51"/>
                      <a:pt x="52"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2" name="Oval 8"/>
              <p:cNvSpPr>
                <a:spLocks noChangeArrowheads="1"/>
              </p:cNvSpPr>
              <p:nvPr/>
            </p:nvSpPr>
            <p:spPr bwMode="auto">
              <a:xfrm>
                <a:off x="5562" y="1183"/>
                <a:ext cx="92" cy="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3" name="Freeform 9"/>
              <p:cNvSpPr>
                <a:spLocks/>
              </p:cNvSpPr>
              <p:nvPr/>
            </p:nvSpPr>
            <p:spPr bwMode="auto">
              <a:xfrm>
                <a:off x="5670" y="972"/>
                <a:ext cx="89" cy="89"/>
              </a:xfrm>
              <a:custGeom>
                <a:avLst/>
                <a:gdLst>
                  <a:gd name="T0" fmla="*/ 32 w 64"/>
                  <a:gd name="T1" fmla="*/ 64 h 64"/>
                  <a:gd name="T2" fmla="*/ 0 w 64"/>
                  <a:gd name="T3" fmla="*/ 32 h 64"/>
                  <a:gd name="T4" fmla="*/ 33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49"/>
                      <a:pt x="0" y="32"/>
                    </a:cubicBezTo>
                    <a:cubicBezTo>
                      <a:pt x="0" y="14"/>
                      <a:pt x="15" y="0"/>
                      <a:pt x="33" y="0"/>
                    </a:cubicBezTo>
                    <a:cubicBezTo>
                      <a:pt x="50" y="0"/>
                      <a:pt x="64" y="15"/>
                      <a:pt x="64" y="32"/>
                    </a:cubicBezTo>
                    <a:cubicBezTo>
                      <a:pt x="64" y="50"/>
                      <a:pt x="50"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4" name="Freeform 10"/>
              <p:cNvSpPr>
                <a:spLocks/>
              </p:cNvSpPr>
              <p:nvPr/>
            </p:nvSpPr>
            <p:spPr bwMode="auto">
              <a:xfrm>
                <a:off x="5776" y="1078"/>
                <a:ext cx="91" cy="90"/>
              </a:xfrm>
              <a:custGeom>
                <a:avLst/>
                <a:gdLst>
                  <a:gd name="T0" fmla="*/ 64 w 65"/>
                  <a:gd name="T1" fmla="*/ 32 h 65"/>
                  <a:gd name="T2" fmla="*/ 32 w 65"/>
                  <a:gd name="T3" fmla="*/ 65 h 65"/>
                  <a:gd name="T4" fmla="*/ 1 w 65"/>
                  <a:gd name="T5" fmla="*/ 32 h 65"/>
                  <a:gd name="T6" fmla="*/ 32 w 65"/>
                  <a:gd name="T7" fmla="*/ 1 h 65"/>
                  <a:gd name="T8" fmla="*/ 64 w 65"/>
                  <a:gd name="T9" fmla="*/ 32 h 65"/>
                </a:gdLst>
                <a:ahLst/>
                <a:cxnLst>
                  <a:cxn ang="0">
                    <a:pos x="T0" y="T1"/>
                  </a:cxn>
                  <a:cxn ang="0">
                    <a:pos x="T2" y="T3"/>
                  </a:cxn>
                  <a:cxn ang="0">
                    <a:pos x="T4" y="T5"/>
                  </a:cxn>
                  <a:cxn ang="0">
                    <a:pos x="T6" y="T7"/>
                  </a:cxn>
                  <a:cxn ang="0">
                    <a:pos x="T8" y="T9"/>
                  </a:cxn>
                </a:cxnLst>
                <a:rect l="0" t="0" r="r" b="b"/>
                <a:pathLst>
                  <a:path w="65" h="65">
                    <a:moveTo>
                      <a:pt x="64" y="32"/>
                    </a:moveTo>
                    <a:cubicBezTo>
                      <a:pt x="64" y="50"/>
                      <a:pt x="50" y="65"/>
                      <a:pt x="32" y="65"/>
                    </a:cubicBezTo>
                    <a:cubicBezTo>
                      <a:pt x="15" y="64"/>
                      <a:pt x="0" y="50"/>
                      <a:pt x="1" y="32"/>
                    </a:cubicBezTo>
                    <a:cubicBezTo>
                      <a:pt x="1" y="15"/>
                      <a:pt x="15" y="1"/>
                      <a:pt x="32" y="1"/>
                    </a:cubicBezTo>
                    <a:cubicBezTo>
                      <a:pt x="50" y="0"/>
                      <a:pt x="65" y="15"/>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5" name="Oval 11"/>
              <p:cNvSpPr>
                <a:spLocks noChangeArrowheads="1"/>
              </p:cNvSpPr>
              <p:nvPr/>
            </p:nvSpPr>
            <p:spPr bwMode="auto">
              <a:xfrm>
                <a:off x="5777" y="1185"/>
                <a:ext cx="88" cy="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6" name="Freeform 12"/>
              <p:cNvSpPr>
                <a:spLocks/>
              </p:cNvSpPr>
              <p:nvPr/>
            </p:nvSpPr>
            <p:spPr bwMode="auto">
              <a:xfrm>
                <a:off x="5564" y="972"/>
                <a:ext cx="89" cy="89"/>
              </a:xfrm>
              <a:custGeom>
                <a:avLst/>
                <a:gdLst>
                  <a:gd name="T0" fmla="*/ 32 w 64"/>
                  <a:gd name="T1" fmla="*/ 64 h 64"/>
                  <a:gd name="T2" fmla="*/ 0 w 64"/>
                  <a:gd name="T3" fmla="*/ 32 h 64"/>
                  <a:gd name="T4" fmla="*/ 32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50"/>
                      <a:pt x="0" y="32"/>
                    </a:cubicBezTo>
                    <a:cubicBezTo>
                      <a:pt x="0" y="15"/>
                      <a:pt x="14" y="0"/>
                      <a:pt x="32" y="0"/>
                    </a:cubicBezTo>
                    <a:cubicBezTo>
                      <a:pt x="49" y="0"/>
                      <a:pt x="64" y="15"/>
                      <a:pt x="64" y="32"/>
                    </a:cubicBezTo>
                    <a:cubicBezTo>
                      <a:pt x="63" y="50"/>
                      <a:pt x="49"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7" name="Oval 13"/>
              <p:cNvSpPr>
                <a:spLocks noChangeArrowheads="1"/>
              </p:cNvSpPr>
              <p:nvPr/>
            </p:nvSpPr>
            <p:spPr bwMode="auto">
              <a:xfrm>
                <a:off x="5671" y="1292"/>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8" name="Freeform 14"/>
              <p:cNvSpPr>
                <a:spLocks/>
              </p:cNvSpPr>
              <p:nvPr/>
            </p:nvSpPr>
            <p:spPr bwMode="auto">
              <a:xfrm>
                <a:off x="5456" y="1079"/>
                <a:ext cx="89" cy="88"/>
              </a:xfrm>
              <a:custGeom>
                <a:avLst/>
                <a:gdLst>
                  <a:gd name="T0" fmla="*/ 32 w 64"/>
                  <a:gd name="T1" fmla="*/ 0 h 63"/>
                  <a:gd name="T2" fmla="*/ 63 w 64"/>
                  <a:gd name="T3" fmla="*/ 32 h 63"/>
                  <a:gd name="T4" fmla="*/ 32 w 64"/>
                  <a:gd name="T5" fmla="*/ 63 h 63"/>
                  <a:gd name="T6" fmla="*/ 0 w 64"/>
                  <a:gd name="T7" fmla="*/ 31 h 63"/>
                  <a:gd name="T8" fmla="*/ 32 w 64"/>
                  <a:gd name="T9" fmla="*/ 0 h 63"/>
                </a:gdLst>
                <a:ahLst/>
                <a:cxnLst>
                  <a:cxn ang="0">
                    <a:pos x="T0" y="T1"/>
                  </a:cxn>
                  <a:cxn ang="0">
                    <a:pos x="T2" y="T3"/>
                  </a:cxn>
                  <a:cxn ang="0">
                    <a:pos x="T4" y="T5"/>
                  </a:cxn>
                  <a:cxn ang="0">
                    <a:pos x="T6" y="T7"/>
                  </a:cxn>
                  <a:cxn ang="0">
                    <a:pos x="T8" y="T9"/>
                  </a:cxn>
                </a:cxnLst>
                <a:rect l="0" t="0" r="r" b="b"/>
                <a:pathLst>
                  <a:path w="64" h="63">
                    <a:moveTo>
                      <a:pt x="32" y="0"/>
                    </a:moveTo>
                    <a:cubicBezTo>
                      <a:pt x="49" y="0"/>
                      <a:pt x="64" y="14"/>
                      <a:pt x="63" y="32"/>
                    </a:cubicBezTo>
                    <a:cubicBezTo>
                      <a:pt x="63" y="49"/>
                      <a:pt x="49" y="63"/>
                      <a:pt x="32" y="63"/>
                    </a:cubicBezTo>
                    <a:cubicBezTo>
                      <a:pt x="14" y="63"/>
                      <a:pt x="0" y="48"/>
                      <a:pt x="0" y="31"/>
                    </a:cubicBezTo>
                    <a:cubicBezTo>
                      <a:pt x="1" y="14"/>
                      <a:pt x="1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49" name="Freeform 15"/>
              <p:cNvSpPr>
                <a:spLocks/>
              </p:cNvSpPr>
              <p:nvPr/>
            </p:nvSpPr>
            <p:spPr bwMode="auto">
              <a:xfrm>
                <a:off x="5564" y="1292"/>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1"/>
                      <a:pt x="63" y="15"/>
                      <a:pt x="63" y="32"/>
                    </a:cubicBezTo>
                    <a:cubicBezTo>
                      <a:pt x="63" y="49"/>
                      <a:pt x="49" y="63"/>
                      <a:pt x="32" y="63"/>
                    </a:cubicBezTo>
                    <a:cubicBezTo>
                      <a:pt x="15" y="63"/>
                      <a:pt x="0" y="49"/>
                      <a:pt x="0" y="32"/>
                    </a:cubicBezTo>
                    <a:cubicBezTo>
                      <a:pt x="1" y="14"/>
                      <a:pt x="14" y="0"/>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0" name="Freeform 16"/>
              <p:cNvSpPr>
                <a:spLocks/>
              </p:cNvSpPr>
              <p:nvPr/>
            </p:nvSpPr>
            <p:spPr bwMode="auto">
              <a:xfrm>
                <a:off x="5456" y="1185"/>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0"/>
                      <a:pt x="63" y="14"/>
                      <a:pt x="63" y="32"/>
                    </a:cubicBezTo>
                    <a:cubicBezTo>
                      <a:pt x="63" y="49"/>
                      <a:pt x="49" y="63"/>
                      <a:pt x="32" y="63"/>
                    </a:cubicBezTo>
                    <a:cubicBezTo>
                      <a:pt x="15" y="63"/>
                      <a:pt x="1" y="49"/>
                      <a:pt x="0" y="32"/>
                    </a:cubicBezTo>
                    <a:cubicBezTo>
                      <a:pt x="0" y="15"/>
                      <a:pt x="14" y="1"/>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1" name="Freeform 17"/>
              <p:cNvSpPr>
                <a:spLocks/>
              </p:cNvSpPr>
              <p:nvPr/>
            </p:nvSpPr>
            <p:spPr bwMode="auto">
              <a:xfrm>
                <a:off x="5779" y="973"/>
                <a:ext cx="85" cy="86"/>
              </a:xfrm>
              <a:custGeom>
                <a:avLst/>
                <a:gdLst>
                  <a:gd name="T0" fmla="*/ 61 w 61"/>
                  <a:gd name="T1" fmla="*/ 31 h 62"/>
                  <a:gd name="T2" fmla="*/ 31 w 61"/>
                  <a:gd name="T3" fmla="*/ 62 h 62"/>
                  <a:gd name="T4" fmla="*/ 0 w 61"/>
                  <a:gd name="T5" fmla="*/ 31 h 62"/>
                  <a:gd name="T6" fmla="*/ 31 w 61"/>
                  <a:gd name="T7" fmla="*/ 0 h 62"/>
                  <a:gd name="T8" fmla="*/ 61 w 61"/>
                  <a:gd name="T9" fmla="*/ 31 h 62"/>
                </a:gdLst>
                <a:ahLst/>
                <a:cxnLst>
                  <a:cxn ang="0">
                    <a:pos x="T0" y="T1"/>
                  </a:cxn>
                  <a:cxn ang="0">
                    <a:pos x="T2" y="T3"/>
                  </a:cxn>
                  <a:cxn ang="0">
                    <a:pos x="T4" y="T5"/>
                  </a:cxn>
                  <a:cxn ang="0">
                    <a:pos x="T6" y="T7"/>
                  </a:cxn>
                  <a:cxn ang="0">
                    <a:pos x="T8" y="T9"/>
                  </a:cxn>
                </a:cxnLst>
                <a:rect l="0" t="0" r="r" b="b"/>
                <a:pathLst>
                  <a:path w="61" h="62">
                    <a:moveTo>
                      <a:pt x="61" y="31"/>
                    </a:moveTo>
                    <a:cubicBezTo>
                      <a:pt x="61" y="48"/>
                      <a:pt x="48" y="62"/>
                      <a:pt x="31" y="62"/>
                    </a:cubicBezTo>
                    <a:cubicBezTo>
                      <a:pt x="13" y="62"/>
                      <a:pt x="0" y="48"/>
                      <a:pt x="0" y="31"/>
                    </a:cubicBezTo>
                    <a:cubicBezTo>
                      <a:pt x="0" y="14"/>
                      <a:pt x="14" y="0"/>
                      <a:pt x="31" y="0"/>
                    </a:cubicBezTo>
                    <a:cubicBezTo>
                      <a:pt x="48" y="0"/>
                      <a:pt x="61" y="14"/>
                      <a:pt x="6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2" name="Freeform 18"/>
              <p:cNvSpPr>
                <a:spLocks/>
              </p:cNvSpPr>
              <p:nvPr/>
            </p:nvSpPr>
            <p:spPr bwMode="auto">
              <a:xfrm>
                <a:off x="5779" y="1294"/>
                <a:ext cx="85" cy="85"/>
              </a:xfrm>
              <a:custGeom>
                <a:avLst/>
                <a:gdLst>
                  <a:gd name="T0" fmla="*/ 30 w 61"/>
                  <a:gd name="T1" fmla="*/ 61 h 61"/>
                  <a:gd name="T2" fmla="*/ 0 w 61"/>
                  <a:gd name="T3" fmla="*/ 31 h 61"/>
                  <a:gd name="T4" fmla="*/ 31 w 61"/>
                  <a:gd name="T5" fmla="*/ 0 h 61"/>
                  <a:gd name="T6" fmla="*/ 61 w 61"/>
                  <a:gd name="T7" fmla="*/ 31 h 61"/>
                  <a:gd name="T8" fmla="*/ 30 w 61"/>
                  <a:gd name="T9" fmla="*/ 61 h 61"/>
                </a:gdLst>
                <a:ahLst/>
                <a:cxnLst>
                  <a:cxn ang="0">
                    <a:pos x="T0" y="T1"/>
                  </a:cxn>
                  <a:cxn ang="0">
                    <a:pos x="T2" y="T3"/>
                  </a:cxn>
                  <a:cxn ang="0">
                    <a:pos x="T4" y="T5"/>
                  </a:cxn>
                  <a:cxn ang="0">
                    <a:pos x="T6" y="T7"/>
                  </a:cxn>
                  <a:cxn ang="0">
                    <a:pos x="T8" y="T9"/>
                  </a:cxn>
                </a:cxnLst>
                <a:rect l="0" t="0" r="r" b="b"/>
                <a:pathLst>
                  <a:path w="61" h="61">
                    <a:moveTo>
                      <a:pt x="30" y="61"/>
                    </a:moveTo>
                    <a:cubicBezTo>
                      <a:pt x="13" y="61"/>
                      <a:pt x="0" y="47"/>
                      <a:pt x="0" y="31"/>
                    </a:cubicBezTo>
                    <a:cubicBezTo>
                      <a:pt x="0" y="14"/>
                      <a:pt x="14" y="0"/>
                      <a:pt x="31" y="0"/>
                    </a:cubicBezTo>
                    <a:cubicBezTo>
                      <a:pt x="48" y="0"/>
                      <a:pt x="61" y="14"/>
                      <a:pt x="61" y="31"/>
                    </a:cubicBezTo>
                    <a:cubicBezTo>
                      <a:pt x="61" y="48"/>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3" name="Oval 19"/>
              <p:cNvSpPr>
                <a:spLocks noChangeArrowheads="1"/>
              </p:cNvSpPr>
              <p:nvPr/>
            </p:nvSpPr>
            <p:spPr bwMode="auto">
              <a:xfrm>
                <a:off x="5457" y="973"/>
                <a:ext cx="86" cy="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4" name="Freeform 20"/>
              <p:cNvSpPr>
                <a:spLocks/>
              </p:cNvSpPr>
              <p:nvPr/>
            </p:nvSpPr>
            <p:spPr bwMode="auto">
              <a:xfrm>
                <a:off x="5459" y="1295"/>
                <a:ext cx="84" cy="84"/>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3" y="60"/>
                      <a:pt x="0" y="46"/>
                      <a:pt x="0" y="30"/>
                    </a:cubicBezTo>
                    <a:cubicBezTo>
                      <a:pt x="0" y="13"/>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5" name="Freeform 21"/>
              <p:cNvSpPr>
                <a:spLocks/>
              </p:cNvSpPr>
              <p:nvPr/>
            </p:nvSpPr>
            <p:spPr bwMode="auto">
              <a:xfrm>
                <a:off x="5672" y="867"/>
                <a:ext cx="84" cy="85"/>
              </a:xfrm>
              <a:custGeom>
                <a:avLst/>
                <a:gdLst>
                  <a:gd name="T0" fmla="*/ 30 w 60"/>
                  <a:gd name="T1" fmla="*/ 61 h 61"/>
                  <a:gd name="T2" fmla="*/ 0 w 60"/>
                  <a:gd name="T3" fmla="*/ 31 h 61"/>
                  <a:gd name="T4" fmla="*/ 30 w 60"/>
                  <a:gd name="T5" fmla="*/ 1 h 61"/>
                  <a:gd name="T6" fmla="*/ 60 w 60"/>
                  <a:gd name="T7" fmla="*/ 31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1"/>
                    </a:cubicBezTo>
                    <a:cubicBezTo>
                      <a:pt x="0" y="14"/>
                      <a:pt x="14" y="0"/>
                      <a:pt x="30" y="1"/>
                    </a:cubicBezTo>
                    <a:cubicBezTo>
                      <a:pt x="47" y="1"/>
                      <a:pt x="60" y="14"/>
                      <a:pt x="60" y="31"/>
                    </a:cubicBezTo>
                    <a:cubicBezTo>
                      <a:pt x="60" y="47"/>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6" name="Freeform 22"/>
              <p:cNvSpPr>
                <a:spLocks/>
              </p:cNvSpPr>
              <p:nvPr/>
            </p:nvSpPr>
            <p:spPr bwMode="auto">
              <a:xfrm>
                <a:off x="5886" y="1080"/>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60"/>
                      <a:pt x="0" y="47"/>
                      <a:pt x="0" y="30"/>
                    </a:cubicBezTo>
                    <a:cubicBezTo>
                      <a:pt x="0" y="14"/>
                      <a:pt x="14" y="0"/>
                      <a:pt x="30" y="0"/>
                    </a:cubicBezTo>
                    <a:cubicBezTo>
                      <a:pt x="47" y="1"/>
                      <a:pt x="60" y="14"/>
                      <a:pt x="60" y="30"/>
                    </a:cubicBezTo>
                    <a:cubicBezTo>
                      <a:pt x="60" y="47"/>
                      <a:pt x="47"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7" name="Freeform 23"/>
              <p:cNvSpPr>
                <a:spLocks/>
              </p:cNvSpPr>
              <p:nvPr/>
            </p:nvSpPr>
            <p:spPr bwMode="auto">
              <a:xfrm>
                <a:off x="5886" y="1188"/>
                <a:ext cx="84" cy="83"/>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4" y="60"/>
                      <a:pt x="0" y="46"/>
                      <a:pt x="0" y="30"/>
                    </a:cubicBezTo>
                    <a:cubicBezTo>
                      <a:pt x="0"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8" name="Freeform 24"/>
              <p:cNvSpPr>
                <a:spLocks/>
              </p:cNvSpPr>
              <p:nvPr/>
            </p:nvSpPr>
            <p:spPr bwMode="auto">
              <a:xfrm>
                <a:off x="5566" y="868"/>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59"/>
                      <a:pt x="0" y="46"/>
                      <a:pt x="0" y="30"/>
                    </a:cubicBezTo>
                    <a:cubicBezTo>
                      <a:pt x="0" y="13"/>
                      <a:pt x="13" y="0"/>
                      <a:pt x="30" y="0"/>
                    </a:cubicBezTo>
                    <a:cubicBezTo>
                      <a:pt x="46" y="0"/>
                      <a:pt x="60" y="13"/>
                      <a:pt x="60" y="30"/>
                    </a:cubicBezTo>
                    <a:cubicBezTo>
                      <a:pt x="59" y="47"/>
                      <a:pt x="46"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59" name="Freeform 25"/>
              <p:cNvSpPr>
                <a:spLocks/>
              </p:cNvSpPr>
              <p:nvPr/>
            </p:nvSpPr>
            <p:spPr bwMode="auto">
              <a:xfrm>
                <a:off x="5353" y="1082"/>
                <a:ext cx="82" cy="82"/>
              </a:xfrm>
              <a:custGeom>
                <a:avLst/>
                <a:gdLst>
                  <a:gd name="T0" fmla="*/ 29 w 59"/>
                  <a:gd name="T1" fmla="*/ 0 h 59"/>
                  <a:gd name="T2" fmla="*/ 59 w 59"/>
                  <a:gd name="T3" fmla="*/ 29 h 59"/>
                  <a:gd name="T4" fmla="*/ 30 w 59"/>
                  <a:gd name="T5" fmla="*/ 59 h 59"/>
                  <a:gd name="T6" fmla="*/ 0 w 59"/>
                  <a:gd name="T7" fmla="*/ 30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9" y="46"/>
                      <a:pt x="46" y="59"/>
                      <a:pt x="30" y="59"/>
                    </a:cubicBezTo>
                    <a:cubicBezTo>
                      <a:pt x="13" y="59"/>
                      <a:pt x="0" y="46"/>
                      <a:pt x="0" y="30"/>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0" name="Freeform 26"/>
              <p:cNvSpPr>
                <a:spLocks/>
              </p:cNvSpPr>
              <p:nvPr/>
            </p:nvSpPr>
            <p:spPr bwMode="auto">
              <a:xfrm>
                <a:off x="5674" y="1402"/>
                <a:ext cx="82" cy="83"/>
              </a:xfrm>
              <a:custGeom>
                <a:avLst/>
                <a:gdLst>
                  <a:gd name="T0" fmla="*/ 29 w 59"/>
                  <a:gd name="T1" fmla="*/ 0 h 59"/>
                  <a:gd name="T2" fmla="*/ 59 w 59"/>
                  <a:gd name="T3" fmla="*/ 29 h 59"/>
                  <a:gd name="T4" fmla="*/ 29 w 59"/>
                  <a:gd name="T5" fmla="*/ 59 h 59"/>
                  <a:gd name="T6" fmla="*/ 0 w 59"/>
                  <a:gd name="T7" fmla="*/ 29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8" y="46"/>
                      <a:pt x="45" y="59"/>
                      <a:pt x="29" y="59"/>
                    </a:cubicBezTo>
                    <a:cubicBezTo>
                      <a:pt x="13" y="59"/>
                      <a:pt x="0" y="45"/>
                      <a:pt x="0" y="29"/>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1" name="Freeform 27"/>
              <p:cNvSpPr>
                <a:spLocks/>
              </p:cNvSpPr>
              <p:nvPr/>
            </p:nvSpPr>
            <p:spPr bwMode="auto">
              <a:xfrm>
                <a:off x="5780" y="868"/>
                <a:ext cx="82" cy="83"/>
              </a:xfrm>
              <a:custGeom>
                <a:avLst/>
                <a:gdLst>
                  <a:gd name="T0" fmla="*/ 30 w 59"/>
                  <a:gd name="T1" fmla="*/ 0 h 59"/>
                  <a:gd name="T2" fmla="*/ 59 w 59"/>
                  <a:gd name="T3" fmla="*/ 30 h 59"/>
                  <a:gd name="T4" fmla="*/ 30 w 59"/>
                  <a:gd name="T5" fmla="*/ 59 h 59"/>
                  <a:gd name="T6" fmla="*/ 0 w 59"/>
                  <a:gd name="T7" fmla="*/ 30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4"/>
                      <a:pt x="59" y="30"/>
                    </a:cubicBezTo>
                    <a:cubicBezTo>
                      <a:pt x="59" y="46"/>
                      <a:pt x="46" y="59"/>
                      <a:pt x="30" y="59"/>
                    </a:cubicBezTo>
                    <a:cubicBezTo>
                      <a:pt x="14" y="59"/>
                      <a:pt x="0" y="46"/>
                      <a:pt x="0" y="30"/>
                    </a:cubicBezTo>
                    <a:cubicBezTo>
                      <a:pt x="0" y="14"/>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2" name="Freeform 28"/>
              <p:cNvSpPr>
                <a:spLocks/>
              </p:cNvSpPr>
              <p:nvPr/>
            </p:nvSpPr>
            <p:spPr bwMode="auto">
              <a:xfrm>
                <a:off x="5566" y="1402"/>
                <a:ext cx="83" cy="83"/>
              </a:xfrm>
              <a:custGeom>
                <a:avLst/>
                <a:gdLst>
                  <a:gd name="T0" fmla="*/ 30 w 59"/>
                  <a:gd name="T1" fmla="*/ 0 h 59"/>
                  <a:gd name="T2" fmla="*/ 59 w 59"/>
                  <a:gd name="T3" fmla="*/ 30 h 59"/>
                  <a:gd name="T4" fmla="*/ 30 w 59"/>
                  <a:gd name="T5" fmla="*/ 59 h 59"/>
                  <a:gd name="T6" fmla="*/ 0 w 59"/>
                  <a:gd name="T7" fmla="*/ 29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3"/>
                      <a:pt x="59" y="30"/>
                    </a:cubicBezTo>
                    <a:cubicBezTo>
                      <a:pt x="59" y="46"/>
                      <a:pt x="46" y="59"/>
                      <a:pt x="30" y="59"/>
                    </a:cubicBezTo>
                    <a:cubicBezTo>
                      <a:pt x="14" y="59"/>
                      <a:pt x="0" y="45"/>
                      <a:pt x="0" y="29"/>
                    </a:cubicBezTo>
                    <a:cubicBezTo>
                      <a:pt x="1"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3" name="Freeform 29"/>
              <p:cNvSpPr>
                <a:spLocks/>
              </p:cNvSpPr>
              <p:nvPr/>
            </p:nvSpPr>
            <p:spPr bwMode="auto">
              <a:xfrm>
                <a:off x="5353" y="1188"/>
                <a:ext cx="82" cy="82"/>
              </a:xfrm>
              <a:custGeom>
                <a:avLst/>
                <a:gdLst>
                  <a:gd name="T0" fmla="*/ 0 w 59"/>
                  <a:gd name="T1" fmla="*/ 30 h 59"/>
                  <a:gd name="T2" fmla="*/ 29 w 59"/>
                  <a:gd name="T3" fmla="*/ 0 h 59"/>
                  <a:gd name="T4" fmla="*/ 59 w 59"/>
                  <a:gd name="T5" fmla="*/ 30 h 59"/>
                  <a:gd name="T6" fmla="*/ 30 w 59"/>
                  <a:gd name="T7" fmla="*/ 59 h 59"/>
                  <a:gd name="T8" fmla="*/ 0 w 59"/>
                  <a:gd name="T9" fmla="*/ 30 h 59"/>
                </a:gdLst>
                <a:ahLst/>
                <a:cxnLst>
                  <a:cxn ang="0">
                    <a:pos x="T0" y="T1"/>
                  </a:cxn>
                  <a:cxn ang="0">
                    <a:pos x="T2" y="T3"/>
                  </a:cxn>
                  <a:cxn ang="0">
                    <a:pos x="T4" y="T5"/>
                  </a:cxn>
                  <a:cxn ang="0">
                    <a:pos x="T6" y="T7"/>
                  </a:cxn>
                  <a:cxn ang="0">
                    <a:pos x="T8" y="T9"/>
                  </a:cxn>
                </a:cxnLst>
                <a:rect l="0" t="0" r="r" b="b"/>
                <a:pathLst>
                  <a:path w="59" h="59">
                    <a:moveTo>
                      <a:pt x="0" y="30"/>
                    </a:moveTo>
                    <a:cubicBezTo>
                      <a:pt x="0" y="14"/>
                      <a:pt x="13" y="0"/>
                      <a:pt x="29" y="0"/>
                    </a:cubicBezTo>
                    <a:cubicBezTo>
                      <a:pt x="46" y="0"/>
                      <a:pt x="59" y="14"/>
                      <a:pt x="59" y="30"/>
                    </a:cubicBezTo>
                    <a:cubicBezTo>
                      <a:pt x="59" y="46"/>
                      <a:pt x="46" y="59"/>
                      <a:pt x="30" y="59"/>
                    </a:cubicBezTo>
                    <a:cubicBezTo>
                      <a:pt x="13"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4" name="Freeform 30"/>
              <p:cNvSpPr>
                <a:spLocks/>
              </p:cNvSpPr>
              <p:nvPr/>
            </p:nvSpPr>
            <p:spPr bwMode="auto">
              <a:xfrm>
                <a:off x="5888" y="974"/>
                <a:ext cx="81" cy="83"/>
              </a:xfrm>
              <a:custGeom>
                <a:avLst/>
                <a:gdLst>
                  <a:gd name="T0" fmla="*/ 0 w 58"/>
                  <a:gd name="T1" fmla="*/ 30 h 59"/>
                  <a:gd name="T2" fmla="*/ 29 w 58"/>
                  <a:gd name="T3" fmla="*/ 1 h 59"/>
                  <a:gd name="T4" fmla="*/ 58 w 58"/>
                  <a:gd name="T5" fmla="*/ 30 h 59"/>
                  <a:gd name="T6" fmla="*/ 29 w 58"/>
                  <a:gd name="T7" fmla="*/ 59 h 59"/>
                  <a:gd name="T8" fmla="*/ 0 w 58"/>
                  <a:gd name="T9" fmla="*/ 30 h 59"/>
                </a:gdLst>
                <a:ahLst/>
                <a:cxnLst>
                  <a:cxn ang="0">
                    <a:pos x="T0" y="T1"/>
                  </a:cxn>
                  <a:cxn ang="0">
                    <a:pos x="T2" y="T3"/>
                  </a:cxn>
                  <a:cxn ang="0">
                    <a:pos x="T4" y="T5"/>
                  </a:cxn>
                  <a:cxn ang="0">
                    <a:pos x="T6" y="T7"/>
                  </a:cxn>
                  <a:cxn ang="0">
                    <a:pos x="T8" y="T9"/>
                  </a:cxn>
                </a:cxnLst>
                <a:rect l="0" t="0" r="r" b="b"/>
                <a:pathLst>
                  <a:path w="58" h="59">
                    <a:moveTo>
                      <a:pt x="0" y="30"/>
                    </a:moveTo>
                    <a:cubicBezTo>
                      <a:pt x="0" y="14"/>
                      <a:pt x="13" y="0"/>
                      <a:pt x="29" y="1"/>
                    </a:cubicBezTo>
                    <a:cubicBezTo>
                      <a:pt x="45" y="1"/>
                      <a:pt x="58" y="14"/>
                      <a:pt x="58" y="30"/>
                    </a:cubicBezTo>
                    <a:cubicBezTo>
                      <a:pt x="58" y="46"/>
                      <a:pt x="45" y="59"/>
                      <a:pt x="29" y="59"/>
                    </a:cubicBezTo>
                    <a:cubicBezTo>
                      <a:pt x="12"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5" name="Oval 31"/>
              <p:cNvSpPr>
                <a:spLocks noChangeArrowheads="1"/>
              </p:cNvSpPr>
              <p:nvPr/>
            </p:nvSpPr>
            <p:spPr bwMode="auto">
              <a:xfrm>
                <a:off x="5888" y="1296"/>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6" name="Freeform 32"/>
              <p:cNvSpPr>
                <a:spLocks/>
              </p:cNvSpPr>
              <p:nvPr/>
            </p:nvSpPr>
            <p:spPr bwMode="auto">
              <a:xfrm>
                <a:off x="5460" y="870"/>
                <a:ext cx="81" cy="81"/>
              </a:xfrm>
              <a:custGeom>
                <a:avLst/>
                <a:gdLst>
                  <a:gd name="T0" fmla="*/ 29 w 58"/>
                  <a:gd name="T1" fmla="*/ 58 h 58"/>
                  <a:gd name="T2" fmla="*/ 0 w 58"/>
                  <a:gd name="T3" fmla="*/ 29 h 58"/>
                  <a:gd name="T4" fmla="*/ 29 w 58"/>
                  <a:gd name="T5" fmla="*/ 0 h 58"/>
                  <a:gd name="T6" fmla="*/ 58 w 58"/>
                  <a:gd name="T7" fmla="*/ 28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3" y="58"/>
                      <a:pt x="0" y="45"/>
                      <a:pt x="0" y="29"/>
                    </a:cubicBezTo>
                    <a:cubicBezTo>
                      <a:pt x="0" y="13"/>
                      <a:pt x="13" y="0"/>
                      <a:pt x="29" y="0"/>
                    </a:cubicBezTo>
                    <a:cubicBezTo>
                      <a:pt x="45" y="0"/>
                      <a:pt x="58" y="12"/>
                      <a:pt x="58" y="28"/>
                    </a:cubicBezTo>
                    <a:cubicBezTo>
                      <a:pt x="58" y="44"/>
                      <a:pt x="45" y="57"/>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7" name="Freeform 33"/>
              <p:cNvSpPr>
                <a:spLocks/>
              </p:cNvSpPr>
              <p:nvPr/>
            </p:nvSpPr>
            <p:spPr bwMode="auto">
              <a:xfrm>
                <a:off x="5354" y="976"/>
                <a:ext cx="80" cy="81"/>
              </a:xfrm>
              <a:custGeom>
                <a:avLst/>
                <a:gdLst>
                  <a:gd name="T0" fmla="*/ 29 w 57"/>
                  <a:gd name="T1" fmla="*/ 0 h 58"/>
                  <a:gd name="T2" fmla="*/ 57 w 57"/>
                  <a:gd name="T3" fmla="*/ 29 h 58"/>
                  <a:gd name="T4" fmla="*/ 28 w 57"/>
                  <a:gd name="T5" fmla="*/ 58 h 58"/>
                  <a:gd name="T6" fmla="*/ 0 w 57"/>
                  <a:gd name="T7" fmla="*/ 29 h 58"/>
                  <a:gd name="T8" fmla="*/ 29 w 57"/>
                  <a:gd name="T9" fmla="*/ 0 h 58"/>
                </a:gdLst>
                <a:ahLst/>
                <a:cxnLst>
                  <a:cxn ang="0">
                    <a:pos x="T0" y="T1"/>
                  </a:cxn>
                  <a:cxn ang="0">
                    <a:pos x="T2" y="T3"/>
                  </a:cxn>
                  <a:cxn ang="0">
                    <a:pos x="T4" y="T5"/>
                  </a:cxn>
                  <a:cxn ang="0">
                    <a:pos x="T6" y="T7"/>
                  </a:cxn>
                  <a:cxn ang="0">
                    <a:pos x="T8" y="T9"/>
                  </a:cxn>
                </a:cxnLst>
                <a:rect l="0" t="0" r="r" b="b"/>
                <a:pathLst>
                  <a:path w="57" h="58">
                    <a:moveTo>
                      <a:pt x="29" y="0"/>
                    </a:moveTo>
                    <a:cubicBezTo>
                      <a:pt x="45" y="0"/>
                      <a:pt x="57" y="13"/>
                      <a:pt x="57" y="29"/>
                    </a:cubicBezTo>
                    <a:cubicBezTo>
                      <a:pt x="57" y="45"/>
                      <a:pt x="44" y="58"/>
                      <a:pt x="28" y="58"/>
                    </a:cubicBezTo>
                    <a:cubicBezTo>
                      <a:pt x="13" y="58"/>
                      <a:pt x="0" y="45"/>
                      <a:pt x="0" y="29"/>
                    </a:cubicBezTo>
                    <a:cubicBezTo>
                      <a:pt x="0" y="13"/>
                      <a:pt x="12"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8" name="Freeform 34"/>
              <p:cNvSpPr>
                <a:spLocks/>
              </p:cNvSpPr>
              <p:nvPr/>
            </p:nvSpPr>
            <p:spPr bwMode="auto">
              <a:xfrm>
                <a:off x="5781" y="1402"/>
                <a:ext cx="81" cy="81"/>
              </a:xfrm>
              <a:custGeom>
                <a:avLst/>
                <a:gdLst>
                  <a:gd name="T0" fmla="*/ 29 w 58"/>
                  <a:gd name="T1" fmla="*/ 58 h 58"/>
                  <a:gd name="T2" fmla="*/ 0 w 58"/>
                  <a:gd name="T3" fmla="*/ 29 h 58"/>
                  <a:gd name="T4" fmla="*/ 29 w 58"/>
                  <a:gd name="T5" fmla="*/ 0 h 58"/>
                  <a:gd name="T6" fmla="*/ 57 w 58"/>
                  <a:gd name="T7" fmla="*/ 29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2" y="58"/>
                      <a:pt x="0" y="45"/>
                      <a:pt x="0" y="29"/>
                    </a:cubicBezTo>
                    <a:cubicBezTo>
                      <a:pt x="0" y="13"/>
                      <a:pt x="13" y="0"/>
                      <a:pt x="29" y="0"/>
                    </a:cubicBezTo>
                    <a:cubicBezTo>
                      <a:pt x="44" y="0"/>
                      <a:pt x="58" y="13"/>
                      <a:pt x="57" y="29"/>
                    </a:cubicBezTo>
                    <a:cubicBezTo>
                      <a:pt x="57" y="45"/>
                      <a:pt x="44" y="58"/>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69" name="Freeform 35"/>
              <p:cNvSpPr>
                <a:spLocks/>
              </p:cNvSpPr>
              <p:nvPr/>
            </p:nvSpPr>
            <p:spPr bwMode="auto">
              <a:xfrm>
                <a:off x="5354" y="1296"/>
                <a:ext cx="80" cy="80"/>
              </a:xfrm>
              <a:custGeom>
                <a:avLst/>
                <a:gdLst>
                  <a:gd name="T0" fmla="*/ 28 w 57"/>
                  <a:gd name="T1" fmla="*/ 0 h 57"/>
                  <a:gd name="T2" fmla="*/ 57 w 57"/>
                  <a:gd name="T3" fmla="*/ 29 h 57"/>
                  <a:gd name="T4" fmla="*/ 28 w 57"/>
                  <a:gd name="T5" fmla="*/ 57 h 57"/>
                  <a:gd name="T6" fmla="*/ 0 w 57"/>
                  <a:gd name="T7" fmla="*/ 29 h 57"/>
                  <a:gd name="T8" fmla="*/ 28 w 57"/>
                  <a:gd name="T9" fmla="*/ 0 h 57"/>
                </a:gdLst>
                <a:ahLst/>
                <a:cxnLst>
                  <a:cxn ang="0">
                    <a:pos x="T0" y="T1"/>
                  </a:cxn>
                  <a:cxn ang="0">
                    <a:pos x="T2" y="T3"/>
                  </a:cxn>
                  <a:cxn ang="0">
                    <a:pos x="T4" y="T5"/>
                  </a:cxn>
                  <a:cxn ang="0">
                    <a:pos x="T6" y="T7"/>
                  </a:cxn>
                  <a:cxn ang="0">
                    <a:pos x="T8" y="T9"/>
                  </a:cxn>
                </a:cxnLst>
                <a:rect l="0" t="0" r="r" b="b"/>
                <a:pathLst>
                  <a:path w="57" h="57">
                    <a:moveTo>
                      <a:pt x="28" y="0"/>
                    </a:moveTo>
                    <a:cubicBezTo>
                      <a:pt x="44" y="0"/>
                      <a:pt x="57" y="13"/>
                      <a:pt x="57" y="29"/>
                    </a:cubicBezTo>
                    <a:cubicBezTo>
                      <a:pt x="57" y="45"/>
                      <a:pt x="44" y="57"/>
                      <a:pt x="28" y="57"/>
                    </a:cubicBezTo>
                    <a:cubicBezTo>
                      <a:pt x="13" y="57"/>
                      <a:pt x="0" y="44"/>
                      <a:pt x="0" y="29"/>
                    </a:cubicBezTo>
                    <a:cubicBezTo>
                      <a:pt x="0" y="13"/>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0" name="Freeform 36"/>
              <p:cNvSpPr>
                <a:spLocks/>
              </p:cNvSpPr>
              <p:nvPr/>
            </p:nvSpPr>
            <p:spPr bwMode="auto">
              <a:xfrm>
                <a:off x="5460" y="1404"/>
                <a:ext cx="80" cy="79"/>
              </a:xfrm>
              <a:custGeom>
                <a:avLst/>
                <a:gdLst>
                  <a:gd name="T0" fmla="*/ 57 w 57"/>
                  <a:gd name="T1" fmla="*/ 28 h 57"/>
                  <a:gd name="T2" fmla="*/ 29 w 57"/>
                  <a:gd name="T3" fmla="*/ 57 h 57"/>
                  <a:gd name="T4" fmla="*/ 0 w 57"/>
                  <a:gd name="T5" fmla="*/ 28 h 57"/>
                  <a:gd name="T6" fmla="*/ 29 w 57"/>
                  <a:gd name="T7" fmla="*/ 0 h 57"/>
                  <a:gd name="T8" fmla="*/ 57 w 57"/>
                  <a:gd name="T9" fmla="*/ 28 h 57"/>
                </a:gdLst>
                <a:ahLst/>
                <a:cxnLst>
                  <a:cxn ang="0">
                    <a:pos x="T0" y="T1"/>
                  </a:cxn>
                  <a:cxn ang="0">
                    <a:pos x="T2" y="T3"/>
                  </a:cxn>
                  <a:cxn ang="0">
                    <a:pos x="T4" y="T5"/>
                  </a:cxn>
                  <a:cxn ang="0">
                    <a:pos x="T6" y="T7"/>
                  </a:cxn>
                  <a:cxn ang="0">
                    <a:pos x="T8" y="T9"/>
                  </a:cxn>
                </a:cxnLst>
                <a:rect l="0" t="0" r="r" b="b"/>
                <a:pathLst>
                  <a:path w="57" h="57">
                    <a:moveTo>
                      <a:pt x="57" y="28"/>
                    </a:moveTo>
                    <a:cubicBezTo>
                      <a:pt x="57" y="44"/>
                      <a:pt x="45" y="57"/>
                      <a:pt x="29" y="57"/>
                    </a:cubicBezTo>
                    <a:cubicBezTo>
                      <a:pt x="13" y="57"/>
                      <a:pt x="0" y="44"/>
                      <a:pt x="0" y="28"/>
                    </a:cubicBezTo>
                    <a:cubicBezTo>
                      <a:pt x="1" y="12"/>
                      <a:pt x="13" y="0"/>
                      <a:pt x="29" y="0"/>
                    </a:cubicBezTo>
                    <a:cubicBezTo>
                      <a:pt x="45" y="0"/>
                      <a:pt x="57" y="12"/>
                      <a:pt x="5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1" name="Freeform 37"/>
              <p:cNvSpPr>
                <a:spLocks/>
              </p:cNvSpPr>
              <p:nvPr/>
            </p:nvSpPr>
            <p:spPr bwMode="auto">
              <a:xfrm>
                <a:off x="5889" y="871"/>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6"/>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2" name="Freeform 38"/>
              <p:cNvSpPr>
                <a:spLocks/>
              </p:cNvSpPr>
              <p:nvPr/>
            </p:nvSpPr>
            <p:spPr bwMode="auto">
              <a:xfrm>
                <a:off x="5675" y="764"/>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3" name="Freeform 39"/>
              <p:cNvSpPr>
                <a:spLocks/>
              </p:cNvSpPr>
              <p:nvPr/>
            </p:nvSpPr>
            <p:spPr bwMode="auto">
              <a:xfrm>
                <a:off x="5996" y="1083"/>
                <a:ext cx="79" cy="78"/>
              </a:xfrm>
              <a:custGeom>
                <a:avLst/>
                <a:gdLst>
                  <a:gd name="T0" fmla="*/ 0 w 56"/>
                  <a:gd name="T1" fmla="*/ 28 h 56"/>
                  <a:gd name="T2" fmla="*/ 28 w 56"/>
                  <a:gd name="T3" fmla="*/ 1 h 56"/>
                  <a:gd name="T4" fmla="*/ 56 w 56"/>
                  <a:gd name="T5" fmla="*/ 29 h 56"/>
                  <a:gd name="T6" fmla="*/ 28 w 56"/>
                  <a:gd name="T7" fmla="*/ 56 h 56"/>
                  <a:gd name="T8" fmla="*/ 0 w 56"/>
                  <a:gd name="T9" fmla="*/ 28 h 56"/>
                </a:gdLst>
                <a:ahLst/>
                <a:cxnLst>
                  <a:cxn ang="0">
                    <a:pos x="T0" y="T1"/>
                  </a:cxn>
                  <a:cxn ang="0">
                    <a:pos x="T2" y="T3"/>
                  </a:cxn>
                  <a:cxn ang="0">
                    <a:pos x="T4" y="T5"/>
                  </a:cxn>
                  <a:cxn ang="0">
                    <a:pos x="T6" y="T7"/>
                  </a:cxn>
                  <a:cxn ang="0">
                    <a:pos x="T8" y="T9"/>
                  </a:cxn>
                </a:cxnLst>
                <a:rect l="0" t="0" r="r" b="b"/>
                <a:pathLst>
                  <a:path w="56" h="56">
                    <a:moveTo>
                      <a:pt x="0" y="28"/>
                    </a:moveTo>
                    <a:cubicBezTo>
                      <a:pt x="0" y="13"/>
                      <a:pt x="13" y="0"/>
                      <a:pt x="28" y="1"/>
                    </a:cubicBezTo>
                    <a:cubicBezTo>
                      <a:pt x="44" y="1"/>
                      <a:pt x="56" y="13"/>
                      <a:pt x="56" y="29"/>
                    </a:cubicBezTo>
                    <a:cubicBezTo>
                      <a:pt x="56" y="44"/>
                      <a:pt x="43" y="56"/>
                      <a:pt x="28" y="56"/>
                    </a:cubicBezTo>
                    <a:cubicBezTo>
                      <a:pt x="12" y="56"/>
                      <a:pt x="0" y="44"/>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4" name="Freeform 40"/>
              <p:cNvSpPr>
                <a:spLocks/>
              </p:cNvSpPr>
              <p:nvPr/>
            </p:nvSpPr>
            <p:spPr bwMode="auto">
              <a:xfrm>
                <a:off x="5569" y="764"/>
                <a:ext cx="78" cy="77"/>
              </a:xfrm>
              <a:custGeom>
                <a:avLst/>
                <a:gdLst>
                  <a:gd name="T0" fmla="*/ 28 w 56"/>
                  <a:gd name="T1" fmla="*/ 55 h 55"/>
                  <a:gd name="T2" fmla="*/ 0 w 56"/>
                  <a:gd name="T3" fmla="*/ 27 h 55"/>
                  <a:gd name="T4" fmla="*/ 28 w 56"/>
                  <a:gd name="T5" fmla="*/ 0 h 55"/>
                  <a:gd name="T6" fmla="*/ 56 w 56"/>
                  <a:gd name="T7" fmla="*/ 28 h 55"/>
                  <a:gd name="T8" fmla="*/ 28 w 56"/>
                  <a:gd name="T9" fmla="*/ 55 h 55"/>
                </a:gdLst>
                <a:ahLst/>
                <a:cxnLst>
                  <a:cxn ang="0">
                    <a:pos x="T0" y="T1"/>
                  </a:cxn>
                  <a:cxn ang="0">
                    <a:pos x="T2" y="T3"/>
                  </a:cxn>
                  <a:cxn ang="0">
                    <a:pos x="T4" y="T5"/>
                  </a:cxn>
                  <a:cxn ang="0">
                    <a:pos x="T6" y="T7"/>
                  </a:cxn>
                  <a:cxn ang="0">
                    <a:pos x="T8" y="T9"/>
                  </a:cxn>
                </a:cxnLst>
                <a:rect l="0" t="0" r="r" b="b"/>
                <a:pathLst>
                  <a:path w="56" h="55">
                    <a:moveTo>
                      <a:pt x="28" y="55"/>
                    </a:moveTo>
                    <a:cubicBezTo>
                      <a:pt x="12" y="55"/>
                      <a:pt x="0" y="43"/>
                      <a:pt x="0" y="27"/>
                    </a:cubicBezTo>
                    <a:cubicBezTo>
                      <a:pt x="0" y="12"/>
                      <a:pt x="13" y="0"/>
                      <a:pt x="28" y="0"/>
                    </a:cubicBezTo>
                    <a:cubicBezTo>
                      <a:pt x="43" y="0"/>
                      <a:pt x="56" y="13"/>
                      <a:pt x="56" y="28"/>
                    </a:cubicBezTo>
                    <a:cubicBezTo>
                      <a:pt x="56"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5" name="Freeform 41"/>
              <p:cNvSpPr>
                <a:spLocks/>
              </p:cNvSpPr>
              <p:nvPr/>
            </p:nvSpPr>
            <p:spPr bwMode="auto">
              <a:xfrm>
                <a:off x="5996" y="1190"/>
                <a:ext cx="79" cy="79"/>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3"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6" name="Freeform 42"/>
              <p:cNvSpPr>
                <a:spLocks/>
              </p:cNvSpPr>
              <p:nvPr/>
            </p:nvSpPr>
            <p:spPr bwMode="auto">
              <a:xfrm>
                <a:off x="5356" y="871"/>
                <a:ext cx="76" cy="77"/>
              </a:xfrm>
              <a:custGeom>
                <a:avLst/>
                <a:gdLst>
                  <a:gd name="T0" fmla="*/ 28 w 55"/>
                  <a:gd name="T1" fmla="*/ 55 h 55"/>
                  <a:gd name="T2" fmla="*/ 0 w 55"/>
                  <a:gd name="T3" fmla="*/ 28 h 55"/>
                  <a:gd name="T4" fmla="*/ 27 w 55"/>
                  <a:gd name="T5" fmla="*/ 0 h 55"/>
                  <a:gd name="T6" fmla="*/ 55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12" y="55"/>
                      <a:pt x="0" y="43"/>
                      <a:pt x="0" y="28"/>
                    </a:cubicBezTo>
                    <a:cubicBezTo>
                      <a:pt x="0" y="13"/>
                      <a:pt x="12" y="0"/>
                      <a:pt x="27" y="0"/>
                    </a:cubicBezTo>
                    <a:cubicBezTo>
                      <a:pt x="42" y="0"/>
                      <a:pt x="55" y="13"/>
                      <a:pt x="55" y="28"/>
                    </a:cubicBezTo>
                    <a:cubicBezTo>
                      <a:pt x="55"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7" name="Freeform 43"/>
              <p:cNvSpPr>
                <a:spLocks/>
              </p:cNvSpPr>
              <p:nvPr/>
            </p:nvSpPr>
            <p:spPr bwMode="auto">
              <a:xfrm>
                <a:off x="5889" y="1404"/>
                <a:ext cx="78" cy="78"/>
              </a:xfrm>
              <a:custGeom>
                <a:avLst/>
                <a:gdLst>
                  <a:gd name="T0" fmla="*/ 28 w 56"/>
                  <a:gd name="T1" fmla="*/ 56 h 56"/>
                  <a:gd name="T2" fmla="*/ 0 w 56"/>
                  <a:gd name="T3" fmla="*/ 28 h 56"/>
                  <a:gd name="T4" fmla="*/ 28 w 56"/>
                  <a:gd name="T5" fmla="*/ 1 h 56"/>
                  <a:gd name="T6" fmla="*/ 55 w 56"/>
                  <a:gd name="T7" fmla="*/ 28 h 56"/>
                  <a:gd name="T8" fmla="*/ 28 w 56"/>
                  <a:gd name="T9" fmla="*/ 56 h 56"/>
                </a:gdLst>
                <a:ahLst/>
                <a:cxnLst>
                  <a:cxn ang="0">
                    <a:pos x="T0" y="T1"/>
                  </a:cxn>
                  <a:cxn ang="0">
                    <a:pos x="T2" y="T3"/>
                  </a:cxn>
                  <a:cxn ang="0">
                    <a:pos x="T4" y="T5"/>
                  </a:cxn>
                  <a:cxn ang="0">
                    <a:pos x="T6" y="T7"/>
                  </a:cxn>
                  <a:cxn ang="0">
                    <a:pos x="T8" y="T9"/>
                  </a:cxn>
                </a:cxnLst>
                <a:rect l="0" t="0" r="r" b="b"/>
                <a:pathLst>
                  <a:path w="56" h="56">
                    <a:moveTo>
                      <a:pt x="28" y="56"/>
                    </a:moveTo>
                    <a:cubicBezTo>
                      <a:pt x="13" y="56"/>
                      <a:pt x="0" y="43"/>
                      <a:pt x="0" y="28"/>
                    </a:cubicBezTo>
                    <a:cubicBezTo>
                      <a:pt x="0" y="13"/>
                      <a:pt x="13" y="1"/>
                      <a:pt x="28" y="1"/>
                    </a:cubicBezTo>
                    <a:cubicBezTo>
                      <a:pt x="43" y="0"/>
                      <a:pt x="55" y="13"/>
                      <a:pt x="55" y="28"/>
                    </a:cubicBezTo>
                    <a:cubicBezTo>
                      <a:pt x="56" y="43"/>
                      <a:pt x="4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8" name="Freeform 44"/>
              <p:cNvSpPr>
                <a:spLocks/>
              </p:cNvSpPr>
              <p:nvPr/>
            </p:nvSpPr>
            <p:spPr bwMode="auto">
              <a:xfrm>
                <a:off x="5783" y="764"/>
                <a:ext cx="77" cy="77"/>
              </a:xfrm>
              <a:custGeom>
                <a:avLst/>
                <a:gdLst>
                  <a:gd name="T0" fmla="*/ 55 w 55"/>
                  <a:gd name="T1" fmla="*/ 28 h 55"/>
                  <a:gd name="T2" fmla="*/ 28 w 55"/>
                  <a:gd name="T3" fmla="*/ 55 h 55"/>
                  <a:gd name="T4" fmla="*/ 0 w 55"/>
                  <a:gd name="T5" fmla="*/ 27 h 55"/>
                  <a:gd name="T6" fmla="*/ 27 w 55"/>
                  <a:gd name="T7" fmla="*/ 1 h 55"/>
                  <a:gd name="T8" fmla="*/ 55 w 55"/>
                  <a:gd name="T9" fmla="*/ 28 h 55"/>
                </a:gdLst>
                <a:ahLst/>
                <a:cxnLst>
                  <a:cxn ang="0">
                    <a:pos x="T0" y="T1"/>
                  </a:cxn>
                  <a:cxn ang="0">
                    <a:pos x="T2" y="T3"/>
                  </a:cxn>
                  <a:cxn ang="0">
                    <a:pos x="T4" y="T5"/>
                  </a:cxn>
                  <a:cxn ang="0">
                    <a:pos x="T6" y="T7"/>
                  </a:cxn>
                  <a:cxn ang="0">
                    <a:pos x="T8" y="T9"/>
                  </a:cxn>
                </a:cxnLst>
                <a:rect l="0" t="0" r="r" b="b"/>
                <a:pathLst>
                  <a:path w="55" h="55">
                    <a:moveTo>
                      <a:pt x="55" y="28"/>
                    </a:moveTo>
                    <a:cubicBezTo>
                      <a:pt x="55" y="43"/>
                      <a:pt x="43" y="55"/>
                      <a:pt x="28" y="55"/>
                    </a:cubicBezTo>
                    <a:cubicBezTo>
                      <a:pt x="12" y="55"/>
                      <a:pt x="0" y="43"/>
                      <a:pt x="0" y="27"/>
                    </a:cubicBezTo>
                    <a:cubicBezTo>
                      <a:pt x="0" y="12"/>
                      <a:pt x="12" y="1"/>
                      <a:pt x="27" y="1"/>
                    </a:cubicBezTo>
                    <a:cubicBezTo>
                      <a:pt x="43" y="0"/>
                      <a:pt x="55" y="13"/>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79" name="Freeform 45"/>
              <p:cNvSpPr>
                <a:spLocks/>
              </p:cNvSpPr>
              <p:nvPr/>
            </p:nvSpPr>
            <p:spPr bwMode="auto">
              <a:xfrm>
                <a:off x="5249" y="1084"/>
                <a:ext cx="76"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5"/>
                      <a:pt x="0" y="42"/>
                      <a:pt x="0" y="27"/>
                    </a:cubicBezTo>
                    <a:cubicBezTo>
                      <a:pt x="0" y="12"/>
                      <a:pt x="12" y="0"/>
                      <a:pt x="27" y="0"/>
                    </a:cubicBezTo>
                    <a:cubicBezTo>
                      <a:pt x="42" y="0"/>
                      <a:pt x="54" y="12"/>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0" name="Freeform 46"/>
              <p:cNvSpPr>
                <a:spLocks/>
              </p:cNvSpPr>
              <p:nvPr/>
            </p:nvSpPr>
            <p:spPr bwMode="auto">
              <a:xfrm>
                <a:off x="5677" y="1511"/>
                <a:ext cx="76" cy="77"/>
              </a:xfrm>
              <a:custGeom>
                <a:avLst/>
                <a:gdLst>
                  <a:gd name="T0" fmla="*/ 27 w 55"/>
                  <a:gd name="T1" fmla="*/ 55 h 55"/>
                  <a:gd name="T2" fmla="*/ 0 w 55"/>
                  <a:gd name="T3" fmla="*/ 28 h 55"/>
                  <a:gd name="T4" fmla="*/ 27 w 55"/>
                  <a:gd name="T5" fmla="*/ 0 h 55"/>
                  <a:gd name="T6" fmla="*/ 55 w 55"/>
                  <a:gd name="T7" fmla="*/ 28 h 55"/>
                  <a:gd name="T8" fmla="*/ 27 w 55"/>
                  <a:gd name="T9" fmla="*/ 55 h 55"/>
                </a:gdLst>
                <a:ahLst/>
                <a:cxnLst>
                  <a:cxn ang="0">
                    <a:pos x="T0" y="T1"/>
                  </a:cxn>
                  <a:cxn ang="0">
                    <a:pos x="T2" y="T3"/>
                  </a:cxn>
                  <a:cxn ang="0">
                    <a:pos x="T4" y="T5"/>
                  </a:cxn>
                  <a:cxn ang="0">
                    <a:pos x="T6" y="T7"/>
                  </a:cxn>
                  <a:cxn ang="0">
                    <a:pos x="T8" y="T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1" name="Freeform 47"/>
              <p:cNvSpPr>
                <a:spLocks/>
              </p:cNvSpPr>
              <p:nvPr/>
            </p:nvSpPr>
            <p:spPr bwMode="auto">
              <a:xfrm>
                <a:off x="5996" y="979"/>
                <a:ext cx="77" cy="75"/>
              </a:xfrm>
              <a:custGeom>
                <a:avLst/>
                <a:gdLst>
                  <a:gd name="T0" fmla="*/ 28 w 55"/>
                  <a:gd name="T1" fmla="*/ 0 h 54"/>
                  <a:gd name="T2" fmla="*/ 55 w 55"/>
                  <a:gd name="T3" fmla="*/ 27 h 54"/>
                  <a:gd name="T4" fmla="*/ 28 w 55"/>
                  <a:gd name="T5" fmla="*/ 54 h 54"/>
                  <a:gd name="T6" fmla="*/ 1 w 55"/>
                  <a:gd name="T7" fmla="*/ 27 h 54"/>
                  <a:gd name="T8" fmla="*/ 28 w 55"/>
                  <a:gd name="T9" fmla="*/ 0 h 54"/>
                </a:gdLst>
                <a:ahLst/>
                <a:cxnLst>
                  <a:cxn ang="0">
                    <a:pos x="T0" y="T1"/>
                  </a:cxn>
                  <a:cxn ang="0">
                    <a:pos x="T2" y="T3"/>
                  </a:cxn>
                  <a:cxn ang="0">
                    <a:pos x="T4" y="T5"/>
                  </a:cxn>
                  <a:cxn ang="0">
                    <a:pos x="T6" y="T7"/>
                  </a:cxn>
                  <a:cxn ang="0">
                    <a:pos x="T8" y="T9"/>
                  </a:cxn>
                </a:cxnLst>
                <a:rect l="0" t="0" r="r" b="b"/>
                <a:pathLst>
                  <a:path w="55" h="54">
                    <a:moveTo>
                      <a:pt x="28" y="0"/>
                    </a:moveTo>
                    <a:cubicBezTo>
                      <a:pt x="43" y="0"/>
                      <a:pt x="55" y="12"/>
                      <a:pt x="55" y="27"/>
                    </a:cubicBezTo>
                    <a:cubicBezTo>
                      <a:pt x="55" y="42"/>
                      <a:pt x="43" y="54"/>
                      <a:pt x="28" y="54"/>
                    </a:cubicBezTo>
                    <a:cubicBezTo>
                      <a:pt x="13" y="54"/>
                      <a:pt x="1" y="42"/>
                      <a:pt x="1" y="27"/>
                    </a:cubicBezTo>
                    <a:cubicBezTo>
                      <a:pt x="0" y="12"/>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2" name="Freeform 48"/>
              <p:cNvSpPr>
                <a:spLocks/>
              </p:cNvSpPr>
              <p:nvPr/>
            </p:nvSpPr>
            <p:spPr bwMode="auto">
              <a:xfrm>
                <a:off x="5356" y="1405"/>
                <a:ext cx="76" cy="75"/>
              </a:xfrm>
              <a:custGeom>
                <a:avLst/>
                <a:gdLst>
                  <a:gd name="T0" fmla="*/ 27 w 55"/>
                  <a:gd name="T1" fmla="*/ 0 h 54"/>
                  <a:gd name="T2" fmla="*/ 55 w 55"/>
                  <a:gd name="T3" fmla="*/ 27 h 54"/>
                  <a:gd name="T4" fmla="*/ 28 w 55"/>
                  <a:gd name="T5" fmla="*/ 54 h 54"/>
                  <a:gd name="T6" fmla="*/ 0 w 55"/>
                  <a:gd name="T7" fmla="*/ 27 h 54"/>
                  <a:gd name="T8" fmla="*/ 27 w 55"/>
                  <a:gd name="T9" fmla="*/ 0 h 54"/>
                </a:gdLst>
                <a:ahLst/>
                <a:cxnLst>
                  <a:cxn ang="0">
                    <a:pos x="T0" y="T1"/>
                  </a:cxn>
                  <a:cxn ang="0">
                    <a:pos x="T2" y="T3"/>
                  </a:cxn>
                  <a:cxn ang="0">
                    <a:pos x="T4" y="T5"/>
                  </a:cxn>
                  <a:cxn ang="0">
                    <a:pos x="T6" y="T7"/>
                  </a:cxn>
                  <a:cxn ang="0">
                    <a:pos x="T8" y="T9"/>
                  </a:cxn>
                </a:cxnLst>
                <a:rect l="0" t="0" r="r" b="b"/>
                <a:pathLst>
                  <a:path w="55" h="54">
                    <a:moveTo>
                      <a:pt x="27" y="0"/>
                    </a:moveTo>
                    <a:cubicBezTo>
                      <a:pt x="42" y="0"/>
                      <a:pt x="55" y="12"/>
                      <a:pt x="55" y="27"/>
                    </a:cubicBezTo>
                    <a:cubicBezTo>
                      <a:pt x="55" y="42"/>
                      <a:pt x="42" y="54"/>
                      <a:pt x="28" y="54"/>
                    </a:cubicBezTo>
                    <a:cubicBezTo>
                      <a:pt x="13" y="54"/>
                      <a:pt x="0" y="42"/>
                      <a:pt x="0" y="27"/>
                    </a:cubicBezTo>
                    <a:cubicBezTo>
                      <a:pt x="0"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3" name="Freeform 49"/>
              <p:cNvSpPr>
                <a:spLocks/>
              </p:cNvSpPr>
              <p:nvPr/>
            </p:nvSpPr>
            <p:spPr bwMode="auto">
              <a:xfrm>
                <a:off x="5571" y="1511"/>
                <a:ext cx="75"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4"/>
                      <a:pt x="0" y="42"/>
                      <a:pt x="0" y="27"/>
                    </a:cubicBezTo>
                    <a:cubicBezTo>
                      <a:pt x="0" y="12"/>
                      <a:pt x="12" y="0"/>
                      <a:pt x="27" y="0"/>
                    </a:cubicBezTo>
                    <a:cubicBezTo>
                      <a:pt x="42" y="0"/>
                      <a:pt x="54" y="13"/>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4" name="Oval 50"/>
              <p:cNvSpPr>
                <a:spLocks noChangeArrowheads="1"/>
              </p:cNvSpPr>
              <p:nvPr/>
            </p:nvSpPr>
            <p:spPr bwMode="auto">
              <a:xfrm>
                <a:off x="5249" y="1192"/>
                <a:ext cx="76"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5" name="Oval 51"/>
              <p:cNvSpPr>
                <a:spLocks noChangeArrowheads="1"/>
              </p:cNvSpPr>
              <p:nvPr/>
            </p:nvSpPr>
            <p:spPr bwMode="auto">
              <a:xfrm>
                <a:off x="5463" y="765"/>
                <a:ext cx="75"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6" name="Freeform 52"/>
              <p:cNvSpPr>
                <a:spLocks/>
              </p:cNvSpPr>
              <p:nvPr/>
            </p:nvSpPr>
            <p:spPr bwMode="auto">
              <a:xfrm>
                <a:off x="5998" y="1299"/>
                <a:ext cx="75"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2"/>
                      <a:pt x="0" y="27"/>
                    </a:cubicBezTo>
                    <a:cubicBezTo>
                      <a:pt x="0" y="12"/>
                      <a:pt x="12" y="0"/>
                      <a:pt x="27" y="0"/>
                    </a:cubicBezTo>
                    <a:cubicBezTo>
                      <a:pt x="41" y="0"/>
                      <a:pt x="54" y="12"/>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7" name="Freeform 53"/>
              <p:cNvSpPr>
                <a:spLocks/>
              </p:cNvSpPr>
              <p:nvPr/>
            </p:nvSpPr>
            <p:spPr bwMode="auto">
              <a:xfrm>
                <a:off x="5784" y="1512"/>
                <a:ext cx="74" cy="74"/>
              </a:xfrm>
              <a:custGeom>
                <a:avLst/>
                <a:gdLst>
                  <a:gd name="T0" fmla="*/ 27 w 53"/>
                  <a:gd name="T1" fmla="*/ 53 h 53"/>
                  <a:gd name="T2" fmla="*/ 0 w 53"/>
                  <a:gd name="T3" fmla="*/ 27 h 53"/>
                  <a:gd name="T4" fmla="*/ 26 w 53"/>
                  <a:gd name="T5" fmla="*/ 0 h 53"/>
                  <a:gd name="T6" fmla="*/ 53 w 53"/>
                  <a:gd name="T7" fmla="*/ 26 h 53"/>
                  <a:gd name="T8" fmla="*/ 27 w 53"/>
                  <a:gd name="T9" fmla="*/ 53 h 53"/>
                </a:gdLst>
                <a:ahLst/>
                <a:cxnLst>
                  <a:cxn ang="0">
                    <a:pos x="T0" y="T1"/>
                  </a:cxn>
                  <a:cxn ang="0">
                    <a:pos x="T2" y="T3"/>
                  </a:cxn>
                  <a:cxn ang="0">
                    <a:pos x="T4" y="T5"/>
                  </a:cxn>
                  <a:cxn ang="0">
                    <a:pos x="T6" y="T7"/>
                  </a:cxn>
                  <a:cxn ang="0">
                    <a:pos x="T8" y="T9"/>
                  </a:cxn>
                </a:cxnLst>
                <a:rect l="0" t="0" r="r" b="b"/>
                <a:pathLst>
                  <a:path w="53" h="53">
                    <a:moveTo>
                      <a:pt x="27" y="53"/>
                    </a:moveTo>
                    <a:cubicBezTo>
                      <a:pt x="12" y="53"/>
                      <a:pt x="0" y="41"/>
                      <a:pt x="0" y="27"/>
                    </a:cubicBezTo>
                    <a:cubicBezTo>
                      <a:pt x="0" y="12"/>
                      <a:pt x="12" y="0"/>
                      <a:pt x="26" y="0"/>
                    </a:cubicBezTo>
                    <a:cubicBezTo>
                      <a:pt x="41" y="0"/>
                      <a:pt x="53" y="12"/>
                      <a:pt x="53" y="26"/>
                    </a:cubicBezTo>
                    <a:cubicBezTo>
                      <a:pt x="53" y="41"/>
                      <a:pt x="41"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8" name="Freeform 54"/>
              <p:cNvSpPr>
                <a:spLocks/>
              </p:cNvSpPr>
              <p:nvPr/>
            </p:nvSpPr>
            <p:spPr bwMode="auto">
              <a:xfrm>
                <a:off x="5249" y="979"/>
                <a:ext cx="76"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1"/>
                      <a:pt x="0" y="27"/>
                    </a:cubicBezTo>
                    <a:cubicBezTo>
                      <a:pt x="1" y="12"/>
                      <a:pt x="13" y="0"/>
                      <a:pt x="27" y="0"/>
                    </a:cubicBezTo>
                    <a:cubicBezTo>
                      <a:pt x="42" y="1"/>
                      <a:pt x="54" y="13"/>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89" name="Freeform 55"/>
              <p:cNvSpPr>
                <a:spLocks/>
              </p:cNvSpPr>
              <p:nvPr/>
            </p:nvSpPr>
            <p:spPr bwMode="auto">
              <a:xfrm>
                <a:off x="5251" y="1299"/>
                <a:ext cx="74" cy="74"/>
              </a:xfrm>
              <a:custGeom>
                <a:avLst/>
                <a:gdLst>
                  <a:gd name="T0" fmla="*/ 0 w 53"/>
                  <a:gd name="T1" fmla="*/ 27 h 53"/>
                  <a:gd name="T2" fmla="*/ 26 w 53"/>
                  <a:gd name="T3" fmla="*/ 0 h 53"/>
                  <a:gd name="T4" fmla="*/ 53 w 53"/>
                  <a:gd name="T5" fmla="*/ 27 h 53"/>
                  <a:gd name="T6" fmla="*/ 26 w 53"/>
                  <a:gd name="T7" fmla="*/ 53 h 53"/>
                  <a:gd name="T8" fmla="*/ 0 w 53"/>
                  <a:gd name="T9" fmla="*/ 27 h 53"/>
                </a:gdLst>
                <a:ahLst/>
                <a:cxnLst>
                  <a:cxn ang="0">
                    <a:pos x="T0" y="T1"/>
                  </a:cxn>
                  <a:cxn ang="0">
                    <a:pos x="T2" y="T3"/>
                  </a:cxn>
                  <a:cxn ang="0">
                    <a:pos x="T4" y="T5"/>
                  </a:cxn>
                  <a:cxn ang="0">
                    <a:pos x="T6" y="T7"/>
                  </a:cxn>
                  <a:cxn ang="0">
                    <a:pos x="T8" y="T9"/>
                  </a:cxn>
                </a:cxnLst>
                <a:rect l="0" t="0" r="r" b="b"/>
                <a:pathLst>
                  <a:path w="53" h="53">
                    <a:moveTo>
                      <a:pt x="0" y="27"/>
                    </a:moveTo>
                    <a:cubicBezTo>
                      <a:pt x="0" y="12"/>
                      <a:pt x="11" y="1"/>
                      <a:pt x="26" y="0"/>
                    </a:cubicBezTo>
                    <a:cubicBezTo>
                      <a:pt x="41" y="0"/>
                      <a:pt x="53" y="12"/>
                      <a:pt x="53" y="27"/>
                    </a:cubicBezTo>
                    <a:cubicBezTo>
                      <a:pt x="53" y="41"/>
                      <a:pt x="41" y="53"/>
                      <a:pt x="26" y="53"/>
                    </a:cubicBezTo>
                    <a:cubicBezTo>
                      <a:pt x="12" y="53"/>
                      <a:pt x="0" y="4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0" name="Freeform 56"/>
              <p:cNvSpPr>
                <a:spLocks/>
              </p:cNvSpPr>
              <p:nvPr/>
            </p:nvSpPr>
            <p:spPr bwMode="auto">
              <a:xfrm>
                <a:off x="5463" y="1512"/>
                <a:ext cx="74" cy="74"/>
              </a:xfrm>
              <a:custGeom>
                <a:avLst/>
                <a:gdLst>
                  <a:gd name="T0" fmla="*/ 27 w 53"/>
                  <a:gd name="T1" fmla="*/ 0 h 53"/>
                  <a:gd name="T2" fmla="*/ 53 w 53"/>
                  <a:gd name="T3" fmla="*/ 26 h 53"/>
                  <a:gd name="T4" fmla="*/ 27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2" y="0"/>
                      <a:pt x="53" y="12"/>
                      <a:pt x="53" y="26"/>
                    </a:cubicBezTo>
                    <a:cubicBezTo>
                      <a:pt x="53" y="41"/>
                      <a:pt x="42" y="53"/>
                      <a:pt x="27" y="53"/>
                    </a:cubicBezTo>
                    <a:cubicBezTo>
                      <a:pt x="12" y="53"/>
                      <a:pt x="0" y="41"/>
                      <a:pt x="0" y="26"/>
                    </a:cubicBezTo>
                    <a:cubicBezTo>
                      <a:pt x="1"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1" name="Freeform 57"/>
              <p:cNvSpPr>
                <a:spLocks/>
              </p:cNvSpPr>
              <p:nvPr/>
            </p:nvSpPr>
            <p:spPr bwMode="auto">
              <a:xfrm>
                <a:off x="5999" y="873"/>
                <a:ext cx="73" cy="73"/>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2" name="Freeform 58"/>
              <p:cNvSpPr>
                <a:spLocks/>
              </p:cNvSpPr>
              <p:nvPr/>
            </p:nvSpPr>
            <p:spPr bwMode="auto">
              <a:xfrm>
                <a:off x="5892" y="765"/>
                <a:ext cx="72" cy="74"/>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3" name="Oval 59"/>
              <p:cNvSpPr>
                <a:spLocks noChangeArrowheads="1"/>
              </p:cNvSpPr>
              <p:nvPr/>
            </p:nvSpPr>
            <p:spPr bwMode="auto">
              <a:xfrm>
                <a:off x="5358" y="767"/>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4" name="Freeform 60"/>
              <p:cNvSpPr>
                <a:spLocks/>
              </p:cNvSpPr>
              <p:nvPr/>
            </p:nvSpPr>
            <p:spPr bwMode="auto">
              <a:xfrm>
                <a:off x="5999" y="1407"/>
                <a:ext cx="73" cy="72"/>
              </a:xfrm>
              <a:custGeom>
                <a:avLst/>
                <a:gdLst>
                  <a:gd name="T0" fmla="*/ 0 w 52"/>
                  <a:gd name="T1" fmla="*/ 26 h 52"/>
                  <a:gd name="T2" fmla="*/ 26 w 52"/>
                  <a:gd name="T3" fmla="*/ 0 h 52"/>
                  <a:gd name="T4" fmla="*/ 52 w 52"/>
                  <a:gd name="T5" fmla="*/ 26 h 52"/>
                  <a:gd name="T6" fmla="*/ 26 w 52"/>
                  <a:gd name="T7" fmla="*/ 52 h 52"/>
                  <a:gd name="T8" fmla="*/ 0 w 52"/>
                  <a:gd name="T9" fmla="*/ 26 h 52"/>
                </a:gdLst>
                <a:ahLst/>
                <a:cxnLst>
                  <a:cxn ang="0">
                    <a:pos x="T0" y="T1"/>
                  </a:cxn>
                  <a:cxn ang="0">
                    <a:pos x="T2" y="T3"/>
                  </a:cxn>
                  <a:cxn ang="0">
                    <a:pos x="T4" y="T5"/>
                  </a:cxn>
                  <a:cxn ang="0">
                    <a:pos x="T6" y="T7"/>
                  </a:cxn>
                  <a:cxn ang="0">
                    <a:pos x="T8" y="T9"/>
                  </a:cxn>
                </a:cxnLst>
                <a:rect l="0" t="0" r="r" b="b"/>
                <a:pathLst>
                  <a:path w="52" h="52">
                    <a:moveTo>
                      <a:pt x="0" y="26"/>
                    </a:moveTo>
                    <a:cubicBezTo>
                      <a:pt x="0" y="11"/>
                      <a:pt x="12" y="0"/>
                      <a:pt x="26" y="0"/>
                    </a:cubicBezTo>
                    <a:cubicBezTo>
                      <a:pt x="41" y="1"/>
                      <a:pt x="52" y="12"/>
                      <a:pt x="52" y="26"/>
                    </a:cubicBezTo>
                    <a:cubicBezTo>
                      <a:pt x="51" y="41"/>
                      <a:pt x="40" y="52"/>
                      <a:pt x="26" y="52"/>
                    </a:cubicBezTo>
                    <a:cubicBezTo>
                      <a:pt x="12" y="52"/>
                      <a:pt x="0" y="40"/>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5" name="Freeform 61"/>
              <p:cNvSpPr>
                <a:spLocks/>
              </p:cNvSpPr>
              <p:nvPr/>
            </p:nvSpPr>
            <p:spPr bwMode="auto">
              <a:xfrm>
                <a:off x="5251" y="874"/>
                <a:ext cx="72" cy="71"/>
              </a:xfrm>
              <a:custGeom>
                <a:avLst/>
                <a:gdLst>
                  <a:gd name="T0" fmla="*/ 26 w 52"/>
                  <a:gd name="T1" fmla="*/ 0 h 51"/>
                  <a:gd name="T2" fmla="*/ 52 w 52"/>
                  <a:gd name="T3" fmla="*/ 26 h 51"/>
                  <a:gd name="T4" fmla="*/ 26 w 52"/>
                  <a:gd name="T5" fmla="*/ 51 h 51"/>
                  <a:gd name="T6" fmla="*/ 0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6"/>
                    </a:cubicBezTo>
                    <a:cubicBezTo>
                      <a:pt x="52" y="40"/>
                      <a:pt x="40" y="51"/>
                      <a:pt x="26" y="51"/>
                    </a:cubicBezTo>
                    <a:cubicBezTo>
                      <a:pt x="12" y="51"/>
                      <a:pt x="0" y="40"/>
                      <a:pt x="0"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6" name="Oval 62"/>
              <p:cNvSpPr>
                <a:spLocks noChangeArrowheads="1"/>
              </p:cNvSpPr>
              <p:nvPr/>
            </p:nvSpPr>
            <p:spPr bwMode="auto">
              <a:xfrm>
                <a:off x="5892" y="1514"/>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7" name="Freeform 63"/>
              <p:cNvSpPr>
                <a:spLocks/>
              </p:cNvSpPr>
              <p:nvPr/>
            </p:nvSpPr>
            <p:spPr bwMode="auto">
              <a:xfrm>
                <a:off x="5679" y="661"/>
                <a:ext cx="72" cy="71"/>
              </a:xfrm>
              <a:custGeom>
                <a:avLst/>
                <a:gdLst>
                  <a:gd name="T0" fmla="*/ 25 w 51"/>
                  <a:gd name="T1" fmla="*/ 0 h 51"/>
                  <a:gd name="T2" fmla="*/ 51 w 51"/>
                  <a:gd name="T3" fmla="*/ 26 h 51"/>
                  <a:gd name="T4" fmla="*/ 25 w 51"/>
                  <a:gd name="T5" fmla="*/ 51 h 51"/>
                  <a:gd name="T6" fmla="*/ 0 w 51"/>
                  <a:gd name="T7" fmla="*/ 25 h 51"/>
                  <a:gd name="T8" fmla="*/ 25 w 51"/>
                  <a:gd name="T9" fmla="*/ 0 h 51"/>
                </a:gdLst>
                <a:ahLst/>
                <a:cxnLst>
                  <a:cxn ang="0">
                    <a:pos x="T0" y="T1"/>
                  </a:cxn>
                  <a:cxn ang="0">
                    <a:pos x="T2" y="T3"/>
                  </a:cxn>
                  <a:cxn ang="0">
                    <a:pos x="T4" y="T5"/>
                  </a:cxn>
                  <a:cxn ang="0">
                    <a:pos x="T6" y="T7"/>
                  </a:cxn>
                  <a:cxn ang="0">
                    <a:pos x="T8" y="T9"/>
                  </a:cxn>
                </a:cxnLst>
                <a:rect l="0" t="0" r="r" b="b"/>
                <a:pathLst>
                  <a:path w="51" h="51">
                    <a:moveTo>
                      <a:pt x="25" y="0"/>
                    </a:moveTo>
                    <a:cubicBezTo>
                      <a:pt x="39" y="0"/>
                      <a:pt x="51" y="11"/>
                      <a:pt x="51" y="26"/>
                    </a:cubicBezTo>
                    <a:cubicBezTo>
                      <a:pt x="50" y="40"/>
                      <a:pt x="39" y="51"/>
                      <a:pt x="25" y="51"/>
                    </a:cubicBezTo>
                    <a:cubicBezTo>
                      <a:pt x="11" y="51"/>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8" name="Freeform 64"/>
              <p:cNvSpPr>
                <a:spLocks/>
              </p:cNvSpPr>
              <p:nvPr/>
            </p:nvSpPr>
            <p:spPr bwMode="auto">
              <a:xfrm>
                <a:off x="6105" y="1087"/>
                <a:ext cx="73" cy="71"/>
              </a:xfrm>
              <a:custGeom>
                <a:avLst/>
                <a:gdLst>
                  <a:gd name="T0" fmla="*/ 26 w 52"/>
                  <a:gd name="T1" fmla="*/ 0 h 51"/>
                  <a:gd name="T2" fmla="*/ 52 w 52"/>
                  <a:gd name="T3" fmla="*/ 25 h 51"/>
                  <a:gd name="T4" fmla="*/ 26 w 52"/>
                  <a:gd name="T5" fmla="*/ 51 h 51"/>
                  <a:gd name="T6" fmla="*/ 1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5"/>
                    </a:cubicBezTo>
                    <a:cubicBezTo>
                      <a:pt x="52" y="39"/>
                      <a:pt x="40" y="51"/>
                      <a:pt x="26" y="51"/>
                    </a:cubicBezTo>
                    <a:cubicBezTo>
                      <a:pt x="12" y="51"/>
                      <a:pt x="1" y="40"/>
                      <a:pt x="1"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199" name="Oval 65"/>
              <p:cNvSpPr>
                <a:spLocks noChangeArrowheads="1"/>
              </p:cNvSpPr>
              <p:nvPr/>
            </p:nvSpPr>
            <p:spPr bwMode="auto">
              <a:xfrm>
                <a:off x="6107" y="1193"/>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0" name="Freeform 66"/>
              <p:cNvSpPr>
                <a:spLocks/>
              </p:cNvSpPr>
              <p:nvPr/>
            </p:nvSpPr>
            <p:spPr bwMode="auto">
              <a:xfrm>
                <a:off x="5572" y="661"/>
                <a:ext cx="71" cy="71"/>
              </a:xfrm>
              <a:custGeom>
                <a:avLst/>
                <a:gdLst>
                  <a:gd name="T0" fmla="*/ 26 w 51"/>
                  <a:gd name="T1" fmla="*/ 0 h 51"/>
                  <a:gd name="T2" fmla="*/ 51 w 51"/>
                  <a:gd name="T3" fmla="*/ 25 h 51"/>
                  <a:gd name="T4" fmla="*/ 26 w 51"/>
                  <a:gd name="T5" fmla="*/ 51 h 51"/>
                  <a:gd name="T6" fmla="*/ 0 w 51"/>
                  <a:gd name="T7" fmla="*/ 26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40" y="0"/>
                      <a:pt x="51" y="11"/>
                      <a:pt x="51" y="25"/>
                    </a:cubicBezTo>
                    <a:cubicBezTo>
                      <a:pt x="51" y="39"/>
                      <a:pt x="40" y="51"/>
                      <a:pt x="26" y="51"/>
                    </a:cubicBezTo>
                    <a:cubicBezTo>
                      <a:pt x="12" y="51"/>
                      <a:pt x="1" y="40"/>
                      <a:pt x="0" y="26"/>
                    </a:cubicBezTo>
                    <a:cubicBezTo>
                      <a:pt x="0" y="12"/>
                      <a:pt x="1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1" name="Freeform 67"/>
              <p:cNvSpPr>
                <a:spLocks/>
              </p:cNvSpPr>
              <p:nvPr/>
            </p:nvSpPr>
            <p:spPr bwMode="auto">
              <a:xfrm>
                <a:off x="5358" y="1514"/>
                <a:ext cx="72" cy="71"/>
              </a:xfrm>
              <a:custGeom>
                <a:avLst/>
                <a:gdLst>
                  <a:gd name="T0" fmla="*/ 26 w 51"/>
                  <a:gd name="T1" fmla="*/ 0 h 51"/>
                  <a:gd name="T2" fmla="*/ 51 w 51"/>
                  <a:gd name="T3" fmla="*/ 26 h 51"/>
                  <a:gd name="T4" fmla="*/ 25 w 51"/>
                  <a:gd name="T5" fmla="*/ 51 h 51"/>
                  <a:gd name="T6" fmla="*/ 0 w 51"/>
                  <a:gd name="T7" fmla="*/ 25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39" y="0"/>
                      <a:pt x="51" y="12"/>
                      <a:pt x="51" y="26"/>
                    </a:cubicBezTo>
                    <a:cubicBezTo>
                      <a:pt x="51" y="39"/>
                      <a:pt x="39" y="51"/>
                      <a:pt x="25" y="51"/>
                    </a:cubicBezTo>
                    <a:cubicBezTo>
                      <a:pt x="12" y="51"/>
                      <a:pt x="0" y="39"/>
                      <a:pt x="0" y="25"/>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2" name="Oval 68"/>
              <p:cNvSpPr>
                <a:spLocks noChangeArrowheads="1"/>
              </p:cNvSpPr>
              <p:nvPr/>
            </p:nvSpPr>
            <p:spPr bwMode="auto">
              <a:xfrm>
                <a:off x="5252" y="1408"/>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3" name="Oval 69"/>
              <p:cNvSpPr>
                <a:spLocks noChangeArrowheads="1"/>
              </p:cNvSpPr>
              <p:nvPr/>
            </p:nvSpPr>
            <p:spPr bwMode="auto">
              <a:xfrm>
                <a:off x="6107" y="981"/>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4" name="Freeform 70"/>
              <p:cNvSpPr>
                <a:spLocks/>
              </p:cNvSpPr>
              <p:nvPr/>
            </p:nvSpPr>
            <p:spPr bwMode="auto">
              <a:xfrm>
                <a:off x="5787" y="661"/>
                <a:ext cx="68" cy="71"/>
              </a:xfrm>
              <a:custGeom>
                <a:avLst/>
                <a:gdLst>
                  <a:gd name="T0" fmla="*/ 49 w 49"/>
                  <a:gd name="T1" fmla="*/ 25 h 51"/>
                  <a:gd name="T2" fmla="*/ 25 w 49"/>
                  <a:gd name="T3" fmla="*/ 50 h 51"/>
                  <a:gd name="T4" fmla="*/ 0 w 49"/>
                  <a:gd name="T5" fmla="*/ 25 h 51"/>
                  <a:gd name="T6" fmla="*/ 25 w 49"/>
                  <a:gd name="T7" fmla="*/ 0 h 51"/>
                  <a:gd name="T8" fmla="*/ 49 w 49"/>
                  <a:gd name="T9" fmla="*/ 25 h 51"/>
                </a:gdLst>
                <a:ahLst/>
                <a:cxnLst>
                  <a:cxn ang="0">
                    <a:pos x="T0" y="T1"/>
                  </a:cxn>
                  <a:cxn ang="0">
                    <a:pos x="T2" y="T3"/>
                  </a:cxn>
                  <a:cxn ang="0">
                    <a:pos x="T4" y="T5"/>
                  </a:cxn>
                  <a:cxn ang="0">
                    <a:pos x="T6" y="T7"/>
                  </a:cxn>
                  <a:cxn ang="0">
                    <a:pos x="T8" y="T9"/>
                  </a:cxn>
                </a:cxnLst>
                <a:rect l="0" t="0" r="r" b="b"/>
                <a:pathLst>
                  <a:path w="49" h="51">
                    <a:moveTo>
                      <a:pt x="49" y="25"/>
                    </a:moveTo>
                    <a:cubicBezTo>
                      <a:pt x="49" y="39"/>
                      <a:pt x="38" y="50"/>
                      <a:pt x="25" y="50"/>
                    </a:cubicBezTo>
                    <a:cubicBezTo>
                      <a:pt x="11" y="51"/>
                      <a:pt x="0" y="39"/>
                      <a:pt x="0" y="25"/>
                    </a:cubicBezTo>
                    <a:cubicBezTo>
                      <a:pt x="0" y="11"/>
                      <a:pt x="11" y="0"/>
                      <a:pt x="25" y="0"/>
                    </a:cubicBezTo>
                    <a:cubicBezTo>
                      <a:pt x="39" y="1"/>
                      <a:pt x="49" y="12"/>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5" name="Freeform 71"/>
              <p:cNvSpPr>
                <a:spLocks/>
              </p:cNvSpPr>
              <p:nvPr/>
            </p:nvSpPr>
            <p:spPr bwMode="auto">
              <a:xfrm>
                <a:off x="5679" y="1621"/>
                <a:ext cx="70" cy="70"/>
              </a:xfrm>
              <a:custGeom>
                <a:avLst/>
                <a:gdLst>
                  <a:gd name="T0" fmla="*/ 25 w 50"/>
                  <a:gd name="T1" fmla="*/ 1 h 50"/>
                  <a:gd name="T2" fmla="*/ 50 w 50"/>
                  <a:gd name="T3" fmla="*/ 25 h 50"/>
                  <a:gd name="T4" fmla="*/ 25 w 50"/>
                  <a:gd name="T5" fmla="*/ 50 h 50"/>
                  <a:gd name="T6" fmla="*/ 0 w 50"/>
                  <a:gd name="T7" fmla="*/ 26 h 50"/>
                  <a:gd name="T8" fmla="*/ 25 w 50"/>
                  <a:gd name="T9" fmla="*/ 1 h 50"/>
                </a:gdLst>
                <a:ahLst/>
                <a:cxnLst>
                  <a:cxn ang="0">
                    <a:pos x="T0" y="T1"/>
                  </a:cxn>
                  <a:cxn ang="0">
                    <a:pos x="T2" y="T3"/>
                  </a:cxn>
                  <a:cxn ang="0">
                    <a:pos x="T4" y="T5"/>
                  </a:cxn>
                  <a:cxn ang="0">
                    <a:pos x="T6" y="T7"/>
                  </a:cxn>
                  <a:cxn ang="0">
                    <a:pos x="T8" y="T9"/>
                  </a:cxn>
                </a:cxnLst>
                <a:rect l="0" t="0" r="r" b="b"/>
                <a:pathLst>
                  <a:path w="50" h="50">
                    <a:moveTo>
                      <a:pt x="25" y="1"/>
                    </a:moveTo>
                    <a:cubicBezTo>
                      <a:pt x="39" y="0"/>
                      <a:pt x="50" y="12"/>
                      <a:pt x="50" y="25"/>
                    </a:cubicBezTo>
                    <a:cubicBezTo>
                      <a:pt x="50" y="39"/>
                      <a:pt x="39" y="50"/>
                      <a:pt x="25" y="50"/>
                    </a:cubicBezTo>
                    <a:cubicBezTo>
                      <a:pt x="12" y="50"/>
                      <a:pt x="0" y="39"/>
                      <a:pt x="0" y="26"/>
                    </a:cubicBezTo>
                    <a:cubicBezTo>
                      <a:pt x="0" y="12"/>
                      <a:pt x="11"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6" name="Freeform 72"/>
              <p:cNvSpPr>
                <a:spLocks/>
              </p:cNvSpPr>
              <p:nvPr/>
            </p:nvSpPr>
            <p:spPr bwMode="auto">
              <a:xfrm>
                <a:off x="5145" y="1089"/>
                <a:ext cx="70" cy="68"/>
              </a:xfrm>
              <a:custGeom>
                <a:avLst/>
                <a:gdLst>
                  <a:gd name="T0" fmla="*/ 25 w 50"/>
                  <a:gd name="T1" fmla="*/ 0 h 49"/>
                  <a:gd name="T2" fmla="*/ 50 w 50"/>
                  <a:gd name="T3" fmla="*/ 24 h 49"/>
                  <a:gd name="T4" fmla="*/ 25 w 50"/>
                  <a:gd name="T5" fmla="*/ 49 h 49"/>
                  <a:gd name="T6" fmla="*/ 0 w 50"/>
                  <a:gd name="T7" fmla="*/ 25 h 49"/>
                  <a:gd name="T8" fmla="*/ 25 w 50"/>
                  <a:gd name="T9" fmla="*/ 0 h 49"/>
                </a:gdLst>
                <a:ahLst/>
                <a:cxnLst>
                  <a:cxn ang="0">
                    <a:pos x="T0" y="T1"/>
                  </a:cxn>
                  <a:cxn ang="0">
                    <a:pos x="T2" y="T3"/>
                  </a:cxn>
                  <a:cxn ang="0">
                    <a:pos x="T4" y="T5"/>
                  </a:cxn>
                  <a:cxn ang="0">
                    <a:pos x="T6" y="T7"/>
                  </a:cxn>
                  <a:cxn ang="0">
                    <a:pos x="T8" y="T9"/>
                  </a:cxn>
                </a:cxnLst>
                <a:rect l="0" t="0" r="r" b="b"/>
                <a:pathLst>
                  <a:path w="50" h="49">
                    <a:moveTo>
                      <a:pt x="25" y="0"/>
                    </a:moveTo>
                    <a:cubicBezTo>
                      <a:pt x="39" y="0"/>
                      <a:pt x="50" y="11"/>
                      <a:pt x="50" y="24"/>
                    </a:cubicBezTo>
                    <a:cubicBezTo>
                      <a:pt x="50" y="38"/>
                      <a:pt x="39" y="49"/>
                      <a:pt x="25" y="49"/>
                    </a:cubicBezTo>
                    <a:cubicBezTo>
                      <a:pt x="12" y="49"/>
                      <a:pt x="1" y="38"/>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7" name="Freeform 73"/>
              <p:cNvSpPr>
                <a:spLocks/>
              </p:cNvSpPr>
              <p:nvPr/>
            </p:nvSpPr>
            <p:spPr bwMode="auto">
              <a:xfrm>
                <a:off x="5145" y="1195"/>
                <a:ext cx="70" cy="69"/>
              </a:xfrm>
              <a:custGeom>
                <a:avLst/>
                <a:gdLst>
                  <a:gd name="T0" fmla="*/ 50 w 50"/>
                  <a:gd name="T1" fmla="*/ 25 h 50"/>
                  <a:gd name="T2" fmla="*/ 25 w 50"/>
                  <a:gd name="T3" fmla="*/ 49 h 50"/>
                  <a:gd name="T4" fmla="*/ 0 w 50"/>
                  <a:gd name="T5" fmla="*/ 25 h 50"/>
                  <a:gd name="T6" fmla="*/ 25 w 50"/>
                  <a:gd name="T7" fmla="*/ 0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49"/>
                    </a:cubicBezTo>
                    <a:cubicBezTo>
                      <a:pt x="11" y="49"/>
                      <a:pt x="0" y="38"/>
                      <a:pt x="0" y="25"/>
                    </a:cubicBezTo>
                    <a:cubicBezTo>
                      <a:pt x="0" y="11"/>
                      <a:pt x="12" y="0"/>
                      <a:pt x="25" y="0"/>
                    </a:cubicBezTo>
                    <a:cubicBezTo>
                      <a:pt x="39" y="0"/>
                      <a:pt x="50" y="11"/>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8" name="Freeform 74"/>
              <p:cNvSpPr>
                <a:spLocks/>
              </p:cNvSpPr>
              <p:nvPr/>
            </p:nvSpPr>
            <p:spPr bwMode="auto">
              <a:xfrm>
                <a:off x="6108" y="1302"/>
                <a:ext cx="69" cy="68"/>
              </a:xfrm>
              <a:custGeom>
                <a:avLst/>
                <a:gdLst>
                  <a:gd name="T0" fmla="*/ 49 w 49"/>
                  <a:gd name="T1" fmla="*/ 24 h 49"/>
                  <a:gd name="T2" fmla="*/ 24 w 49"/>
                  <a:gd name="T3" fmla="*/ 49 h 49"/>
                  <a:gd name="T4" fmla="*/ 0 w 49"/>
                  <a:gd name="T5" fmla="*/ 25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4" y="49"/>
                    </a:cubicBezTo>
                    <a:cubicBezTo>
                      <a:pt x="11" y="49"/>
                      <a:pt x="0" y="39"/>
                      <a:pt x="0" y="25"/>
                    </a:cubicBezTo>
                    <a:cubicBezTo>
                      <a:pt x="0" y="11"/>
                      <a:pt x="10" y="0"/>
                      <a:pt x="24" y="0"/>
                    </a:cubicBezTo>
                    <a:cubicBezTo>
                      <a:pt x="37"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09" name="Freeform 75"/>
              <p:cNvSpPr>
                <a:spLocks/>
              </p:cNvSpPr>
              <p:nvPr/>
            </p:nvSpPr>
            <p:spPr bwMode="auto">
              <a:xfrm>
                <a:off x="5466" y="661"/>
                <a:ext cx="70" cy="69"/>
              </a:xfrm>
              <a:custGeom>
                <a:avLst/>
                <a:gdLst>
                  <a:gd name="T0" fmla="*/ 50 w 50"/>
                  <a:gd name="T1" fmla="*/ 25 h 50"/>
                  <a:gd name="T2" fmla="*/ 25 w 50"/>
                  <a:gd name="T3" fmla="*/ 50 h 50"/>
                  <a:gd name="T4" fmla="*/ 0 w 50"/>
                  <a:gd name="T5" fmla="*/ 26 h 50"/>
                  <a:gd name="T6" fmla="*/ 25 w 50"/>
                  <a:gd name="T7" fmla="*/ 1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50"/>
                    </a:cubicBezTo>
                    <a:cubicBezTo>
                      <a:pt x="11" y="50"/>
                      <a:pt x="0" y="39"/>
                      <a:pt x="0" y="26"/>
                    </a:cubicBezTo>
                    <a:cubicBezTo>
                      <a:pt x="0" y="12"/>
                      <a:pt x="11" y="1"/>
                      <a:pt x="25" y="1"/>
                    </a:cubicBezTo>
                    <a:cubicBezTo>
                      <a:pt x="38" y="0"/>
                      <a:pt x="50" y="12"/>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0" name="Freeform 76"/>
              <p:cNvSpPr>
                <a:spLocks/>
              </p:cNvSpPr>
              <p:nvPr/>
            </p:nvSpPr>
            <p:spPr bwMode="auto">
              <a:xfrm>
                <a:off x="5573" y="1623"/>
                <a:ext cx="70" cy="68"/>
              </a:xfrm>
              <a:custGeom>
                <a:avLst/>
                <a:gdLst>
                  <a:gd name="T0" fmla="*/ 50 w 50"/>
                  <a:gd name="T1" fmla="*/ 24 h 49"/>
                  <a:gd name="T2" fmla="*/ 25 w 50"/>
                  <a:gd name="T3" fmla="*/ 49 h 49"/>
                  <a:gd name="T4" fmla="*/ 0 w 50"/>
                  <a:gd name="T5" fmla="*/ 24 h 49"/>
                  <a:gd name="T6" fmla="*/ 25 w 50"/>
                  <a:gd name="T7" fmla="*/ 0 h 49"/>
                  <a:gd name="T8" fmla="*/ 50 w 50"/>
                  <a:gd name="T9" fmla="*/ 24 h 49"/>
                </a:gdLst>
                <a:ahLst/>
                <a:cxnLst>
                  <a:cxn ang="0">
                    <a:pos x="T0" y="T1"/>
                  </a:cxn>
                  <a:cxn ang="0">
                    <a:pos x="T2" y="T3"/>
                  </a:cxn>
                  <a:cxn ang="0">
                    <a:pos x="T4" y="T5"/>
                  </a:cxn>
                  <a:cxn ang="0">
                    <a:pos x="T6" y="T7"/>
                  </a:cxn>
                  <a:cxn ang="0">
                    <a:pos x="T8" y="T9"/>
                  </a:cxn>
                </a:cxnLst>
                <a:rect l="0" t="0" r="r" b="b"/>
                <a:pathLst>
                  <a:path w="50" h="49">
                    <a:moveTo>
                      <a:pt x="50" y="24"/>
                    </a:moveTo>
                    <a:cubicBezTo>
                      <a:pt x="50" y="38"/>
                      <a:pt x="39" y="49"/>
                      <a:pt x="25" y="49"/>
                    </a:cubicBezTo>
                    <a:cubicBezTo>
                      <a:pt x="11" y="49"/>
                      <a:pt x="0" y="38"/>
                      <a:pt x="0" y="24"/>
                    </a:cubicBezTo>
                    <a:cubicBezTo>
                      <a:pt x="0" y="11"/>
                      <a:pt x="11" y="0"/>
                      <a:pt x="25" y="0"/>
                    </a:cubicBezTo>
                    <a:cubicBezTo>
                      <a:pt x="38" y="0"/>
                      <a:pt x="49"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1" name="Freeform 77"/>
              <p:cNvSpPr>
                <a:spLocks/>
              </p:cNvSpPr>
              <p:nvPr/>
            </p:nvSpPr>
            <p:spPr bwMode="auto">
              <a:xfrm>
                <a:off x="6001" y="768"/>
                <a:ext cx="68" cy="68"/>
              </a:xfrm>
              <a:custGeom>
                <a:avLst/>
                <a:gdLst>
                  <a:gd name="T0" fmla="*/ 25 w 49"/>
                  <a:gd name="T1" fmla="*/ 0 h 49"/>
                  <a:gd name="T2" fmla="*/ 49 w 49"/>
                  <a:gd name="T3" fmla="*/ 25 h 49"/>
                  <a:gd name="T4" fmla="*/ 25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9" y="0"/>
                      <a:pt x="49" y="11"/>
                      <a:pt x="49" y="25"/>
                    </a:cubicBezTo>
                    <a:cubicBezTo>
                      <a:pt x="49" y="38"/>
                      <a:pt x="38" y="49"/>
                      <a:pt x="25" y="49"/>
                    </a:cubicBezTo>
                    <a:cubicBezTo>
                      <a:pt x="11" y="49"/>
                      <a:pt x="0" y="38"/>
                      <a:pt x="0" y="24"/>
                    </a:cubicBezTo>
                    <a:cubicBezTo>
                      <a:pt x="1"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2" name="Freeform 78"/>
              <p:cNvSpPr>
                <a:spLocks/>
              </p:cNvSpPr>
              <p:nvPr/>
            </p:nvSpPr>
            <p:spPr bwMode="auto">
              <a:xfrm>
                <a:off x="5787" y="1623"/>
                <a:ext cx="68" cy="68"/>
              </a:xfrm>
              <a:custGeom>
                <a:avLst/>
                <a:gdLst>
                  <a:gd name="T0" fmla="*/ 25 w 49"/>
                  <a:gd name="T1" fmla="*/ 49 h 49"/>
                  <a:gd name="T2" fmla="*/ 0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1" y="49"/>
                      <a:pt x="0" y="38"/>
                      <a:pt x="0" y="25"/>
                    </a:cubicBezTo>
                    <a:cubicBezTo>
                      <a:pt x="0" y="11"/>
                      <a:pt x="11" y="0"/>
                      <a:pt x="25" y="0"/>
                    </a:cubicBezTo>
                    <a:cubicBezTo>
                      <a:pt x="38" y="0"/>
                      <a:pt x="49" y="11"/>
                      <a:pt x="49" y="24"/>
                    </a:cubicBezTo>
                    <a:cubicBezTo>
                      <a:pt x="49" y="37"/>
                      <a:pt x="38" y="49"/>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3" name="Freeform 79"/>
              <p:cNvSpPr>
                <a:spLocks/>
              </p:cNvSpPr>
              <p:nvPr/>
            </p:nvSpPr>
            <p:spPr bwMode="auto">
              <a:xfrm>
                <a:off x="5146" y="983"/>
                <a:ext cx="69" cy="68"/>
              </a:xfrm>
              <a:custGeom>
                <a:avLst/>
                <a:gdLst>
                  <a:gd name="T0" fmla="*/ 24 w 49"/>
                  <a:gd name="T1" fmla="*/ 0 h 49"/>
                  <a:gd name="T2" fmla="*/ 48 w 49"/>
                  <a:gd name="T3" fmla="*/ 24 h 49"/>
                  <a:gd name="T4" fmla="*/ 25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9" y="11"/>
                      <a:pt x="48" y="24"/>
                    </a:cubicBezTo>
                    <a:cubicBezTo>
                      <a:pt x="48" y="37"/>
                      <a:pt x="38" y="48"/>
                      <a:pt x="25" y="48"/>
                    </a:cubicBezTo>
                    <a:cubicBezTo>
                      <a:pt x="11" y="49"/>
                      <a:pt x="0" y="38"/>
                      <a:pt x="0" y="24"/>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4" name="Oval 80"/>
              <p:cNvSpPr>
                <a:spLocks noChangeArrowheads="1"/>
              </p:cNvSpPr>
              <p:nvPr/>
            </p:nvSpPr>
            <p:spPr bwMode="auto">
              <a:xfrm>
                <a:off x="5146" y="1303"/>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5" name="Freeform 81"/>
              <p:cNvSpPr>
                <a:spLocks/>
              </p:cNvSpPr>
              <p:nvPr/>
            </p:nvSpPr>
            <p:spPr bwMode="auto">
              <a:xfrm>
                <a:off x="5467" y="1623"/>
                <a:ext cx="67" cy="68"/>
              </a:xfrm>
              <a:custGeom>
                <a:avLst/>
                <a:gdLst>
                  <a:gd name="T0" fmla="*/ 24 w 48"/>
                  <a:gd name="T1" fmla="*/ 0 h 49"/>
                  <a:gd name="T2" fmla="*/ 48 w 48"/>
                  <a:gd name="T3" fmla="*/ 24 h 49"/>
                  <a:gd name="T4" fmla="*/ 24 w 48"/>
                  <a:gd name="T5" fmla="*/ 49 h 49"/>
                  <a:gd name="T6" fmla="*/ 0 w 48"/>
                  <a:gd name="T7" fmla="*/ 24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9"/>
                    </a:cubicBezTo>
                    <a:cubicBezTo>
                      <a:pt x="10" y="49"/>
                      <a:pt x="0" y="38"/>
                      <a:pt x="0" y="24"/>
                    </a:cubicBezTo>
                    <a:cubicBezTo>
                      <a:pt x="0" y="11"/>
                      <a:pt x="10"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6" name="Freeform 82"/>
              <p:cNvSpPr>
                <a:spLocks/>
              </p:cNvSpPr>
              <p:nvPr/>
            </p:nvSpPr>
            <p:spPr bwMode="auto">
              <a:xfrm>
                <a:off x="6002" y="1517"/>
                <a:ext cx="67" cy="67"/>
              </a:xfrm>
              <a:custGeom>
                <a:avLst/>
                <a:gdLst>
                  <a:gd name="T0" fmla="*/ 24 w 48"/>
                  <a:gd name="T1" fmla="*/ 0 h 48"/>
                  <a:gd name="T2" fmla="*/ 48 w 48"/>
                  <a:gd name="T3" fmla="*/ 23 h 48"/>
                  <a:gd name="T4" fmla="*/ 24 w 48"/>
                  <a:gd name="T5" fmla="*/ 48 h 48"/>
                  <a:gd name="T6" fmla="*/ 0 w 48"/>
                  <a:gd name="T7" fmla="*/ 24 h 48"/>
                  <a:gd name="T8" fmla="*/ 24 w 48"/>
                  <a:gd name="T9" fmla="*/ 0 h 48"/>
                </a:gdLst>
                <a:ahLst/>
                <a:cxnLst>
                  <a:cxn ang="0">
                    <a:pos x="T0" y="T1"/>
                  </a:cxn>
                  <a:cxn ang="0">
                    <a:pos x="T2" y="T3"/>
                  </a:cxn>
                  <a:cxn ang="0">
                    <a:pos x="T4" y="T5"/>
                  </a:cxn>
                  <a:cxn ang="0">
                    <a:pos x="T6" y="T7"/>
                  </a:cxn>
                  <a:cxn ang="0">
                    <a:pos x="T8" y="T9"/>
                  </a:cxn>
                </a:cxnLst>
                <a:rect l="0" t="0" r="r" b="b"/>
                <a:pathLst>
                  <a:path w="48" h="48">
                    <a:moveTo>
                      <a:pt x="24" y="0"/>
                    </a:moveTo>
                    <a:cubicBezTo>
                      <a:pt x="37" y="0"/>
                      <a:pt x="48" y="10"/>
                      <a:pt x="48" y="23"/>
                    </a:cubicBezTo>
                    <a:cubicBezTo>
                      <a:pt x="48" y="37"/>
                      <a:pt x="37" y="48"/>
                      <a:pt x="24" y="48"/>
                    </a:cubicBezTo>
                    <a:cubicBezTo>
                      <a:pt x="11" y="48"/>
                      <a:pt x="0" y="37"/>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7" name="Freeform 83"/>
              <p:cNvSpPr>
                <a:spLocks/>
              </p:cNvSpPr>
              <p:nvPr/>
            </p:nvSpPr>
            <p:spPr bwMode="auto">
              <a:xfrm>
                <a:off x="5895" y="662"/>
                <a:ext cx="67" cy="68"/>
              </a:xfrm>
              <a:custGeom>
                <a:avLst/>
                <a:gdLst>
                  <a:gd name="T0" fmla="*/ 24 w 48"/>
                  <a:gd name="T1" fmla="*/ 0 h 49"/>
                  <a:gd name="T2" fmla="*/ 48 w 48"/>
                  <a:gd name="T3" fmla="*/ 24 h 49"/>
                  <a:gd name="T4" fmla="*/ 24 w 48"/>
                  <a:gd name="T5" fmla="*/ 48 h 49"/>
                  <a:gd name="T6" fmla="*/ 0 w 48"/>
                  <a:gd name="T7" fmla="*/ 25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8"/>
                    </a:cubicBezTo>
                    <a:cubicBezTo>
                      <a:pt x="11" y="48"/>
                      <a:pt x="0" y="37"/>
                      <a:pt x="0" y="25"/>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8" name="Freeform 84"/>
              <p:cNvSpPr>
                <a:spLocks/>
              </p:cNvSpPr>
              <p:nvPr/>
            </p:nvSpPr>
            <p:spPr bwMode="auto">
              <a:xfrm>
                <a:off x="5254" y="769"/>
                <a:ext cx="67" cy="67"/>
              </a:xfrm>
              <a:custGeom>
                <a:avLst/>
                <a:gdLst>
                  <a:gd name="T0" fmla="*/ 24 w 48"/>
                  <a:gd name="T1" fmla="*/ 48 h 48"/>
                  <a:gd name="T2" fmla="*/ 0 w 48"/>
                  <a:gd name="T3" fmla="*/ 23 h 48"/>
                  <a:gd name="T4" fmla="*/ 24 w 48"/>
                  <a:gd name="T5" fmla="*/ 0 h 48"/>
                  <a:gd name="T6" fmla="*/ 48 w 48"/>
                  <a:gd name="T7" fmla="*/ 24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0" y="48"/>
                      <a:pt x="0" y="37"/>
                      <a:pt x="0" y="23"/>
                    </a:cubicBezTo>
                    <a:cubicBezTo>
                      <a:pt x="0" y="10"/>
                      <a:pt x="11" y="0"/>
                      <a:pt x="24" y="0"/>
                    </a:cubicBezTo>
                    <a:cubicBezTo>
                      <a:pt x="37" y="0"/>
                      <a:pt x="48" y="11"/>
                      <a:pt x="48" y="24"/>
                    </a:cubicBezTo>
                    <a:cubicBezTo>
                      <a:pt x="48" y="37"/>
                      <a:pt x="37"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19" name="Freeform 85"/>
              <p:cNvSpPr>
                <a:spLocks/>
              </p:cNvSpPr>
              <p:nvPr/>
            </p:nvSpPr>
            <p:spPr bwMode="auto">
              <a:xfrm>
                <a:off x="6108" y="877"/>
                <a:ext cx="67" cy="67"/>
              </a:xfrm>
              <a:custGeom>
                <a:avLst/>
                <a:gdLst>
                  <a:gd name="T0" fmla="*/ 24 w 48"/>
                  <a:gd name="T1" fmla="*/ 48 h 48"/>
                  <a:gd name="T2" fmla="*/ 0 w 48"/>
                  <a:gd name="T3" fmla="*/ 24 h 48"/>
                  <a:gd name="T4" fmla="*/ 24 w 48"/>
                  <a:gd name="T5" fmla="*/ 0 h 48"/>
                  <a:gd name="T6" fmla="*/ 48 w 48"/>
                  <a:gd name="T7" fmla="*/ 23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1" y="48"/>
                      <a:pt x="0" y="37"/>
                      <a:pt x="0" y="24"/>
                    </a:cubicBezTo>
                    <a:cubicBezTo>
                      <a:pt x="0" y="10"/>
                      <a:pt x="11" y="0"/>
                      <a:pt x="24" y="0"/>
                    </a:cubicBezTo>
                    <a:cubicBezTo>
                      <a:pt x="37" y="0"/>
                      <a:pt x="48" y="10"/>
                      <a:pt x="48" y="23"/>
                    </a:cubicBezTo>
                    <a:cubicBezTo>
                      <a:pt x="48" y="37"/>
                      <a:pt x="38"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0" name="Oval 86"/>
              <p:cNvSpPr>
                <a:spLocks noChangeArrowheads="1"/>
              </p:cNvSpPr>
              <p:nvPr/>
            </p:nvSpPr>
            <p:spPr bwMode="auto">
              <a:xfrm>
                <a:off x="6110" y="1411"/>
                <a:ext cx="65" cy="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1" name="Freeform 87"/>
              <p:cNvSpPr>
                <a:spLocks/>
              </p:cNvSpPr>
              <p:nvPr/>
            </p:nvSpPr>
            <p:spPr bwMode="auto">
              <a:xfrm>
                <a:off x="5361" y="663"/>
                <a:ext cx="66" cy="66"/>
              </a:xfrm>
              <a:custGeom>
                <a:avLst/>
                <a:gdLst>
                  <a:gd name="T0" fmla="*/ 24 w 47"/>
                  <a:gd name="T1" fmla="*/ 0 h 47"/>
                  <a:gd name="T2" fmla="*/ 47 w 47"/>
                  <a:gd name="T3" fmla="*/ 23 h 47"/>
                  <a:gd name="T4" fmla="*/ 23 w 47"/>
                  <a:gd name="T5" fmla="*/ 47 h 47"/>
                  <a:gd name="T6" fmla="*/ 0 w 47"/>
                  <a:gd name="T7" fmla="*/ 23 h 47"/>
                  <a:gd name="T8" fmla="*/ 24 w 47"/>
                  <a:gd name="T9" fmla="*/ 0 h 47"/>
                </a:gdLst>
                <a:ahLst/>
                <a:cxnLst>
                  <a:cxn ang="0">
                    <a:pos x="T0" y="T1"/>
                  </a:cxn>
                  <a:cxn ang="0">
                    <a:pos x="T2" y="T3"/>
                  </a:cxn>
                  <a:cxn ang="0">
                    <a:pos x="T4" y="T5"/>
                  </a:cxn>
                  <a:cxn ang="0">
                    <a:pos x="T6" y="T7"/>
                  </a:cxn>
                  <a:cxn ang="0">
                    <a:pos x="T8" y="T9"/>
                  </a:cxn>
                </a:cxnLst>
                <a:rect l="0" t="0" r="r" b="b"/>
                <a:pathLst>
                  <a:path w="47" h="47">
                    <a:moveTo>
                      <a:pt x="24" y="0"/>
                    </a:moveTo>
                    <a:cubicBezTo>
                      <a:pt x="37" y="0"/>
                      <a:pt x="47" y="10"/>
                      <a:pt x="47" y="23"/>
                    </a:cubicBezTo>
                    <a:cubicBezTo>
                      <a:pt x="47" y="36"/>
                      <a:pt x="36" y="47"/>
                      <a:pt x="23" y="47"/>
                    </a:cubicBezTo>
                    <a:cubicBezTo>
                      <a:pt x="10" y="47"/>
                      <a:pt x="0" y="36"/>
                      <a:pt x="0" y="23"/>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2" name="Freeform 88"/>
              <p:cNvSpPr>
                <a:spLocks/>
              </p:cNvSpPr>
              <p:nvPr/>
            </p:nvSpPr>
            <p:spPr bwMode="auto">
              <a:xfrm>
                <a:off x="5254" y="1517"/>
                <a:ext cx="67" cy="65"/>
              </a:xfrm>
              <a:custGeom>
                <a:avLst/>
                <a:gdLst>
                  <a:gd name="T0" fmla="*/ 24 w 48"/>
                  <a:gd name="T1" fmla="*/ 47 h 47"/>
                  <a:gd name="T2" fmla="*/ 1 w 48"/>
                  <a:gd name="T3" fmla="*/ 23 h 47"/>
                  <a:gd name="T4" fmla="*/ 24 w 48"/>
                  <a:gd name="T5" fmla="*/ 0 h 47"/>
                  <a:gd name="T6" fmla="*/ 48 w 48"/>
                  <a:gd name="T7" fmla="*/ 23 h 47"/>
                  <a:gd name="T8" fmla="*/ 24 w 48"/>
                  <a:gd name="T9" fmla="*/ 47 h 47"/>
                </a:gdLst>
                <a:ahLst/>
                <a:cxnLst>
                  <a:cxn ang="0">
                    <a:pos x="T0" y="T1"/>
                  </a:cxn>
                  <a:cxn ang="0">
                    <a:pos x="T2" y="T3"/>
                  </a:cxn>
                  <a:cxn ang="0">
                    <a:pos x="T4" y="T5"/>
                  </a:cxn>
                  <a:cxn ang="0">
                    <a:pos x="T6" y="T7"/>
                  </a:cxn>
                  <a:cxn ang="0">
                    <a:pos x="T8" y="T9"/>
                  </a:cxn>
                </a:cxnLst>
                <a:rect l="0" t="0" r="r" b="b"/>
                <a:pathLst>
                  <a:path w="48" h="47">
                    <a:moveTo>
                      <a:pt x="24" y="47"/>
                    </a:moveTo>
                    <a:cubicBezTo>
                      <a:pt x="11" y="47"/>
                      <a:pt x="0" y="36"/>
                      <a:pt x="1" y="23"/>
                    </a:cubicBezTo>
                    <a:cubicBezTo>
                      <a:pt x="1" y="10"/>
                      <a:pt x="11" y="0"/>
                      <a:pt x="24" y="0"/>
                    </a:cubicBezTo>
                    <a:cubicBezTo>
                      <a:pt x="37" y="0"/>
                      <a:pt x="48" y="10"/>
                      <a:pt x="48" y="23"/>
                    </a:cubicBezTo>
                    <a:cubicBezTo>
                      <a:pt x="48" y="37"/>
                      <a:pt x="37" y="47"/>
                      <a:pt x="2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3" name="Freeform 89"/>
              <p:cNvSpPr>
                <a:spLocks/>
              </p:cNvSpPr>
              <p:nvPr/>
            </p:nvSpPr>
            <p:spPr bwMode="auto">
              <a:xfrm>
                <a:off x="5147" y="877"/>
                <a:ext cx="66" cy="65"/>
              </a:xfrm>
              <a:custGeom>
                <a:avLst/>
                <a:gdLst>
                  <a:gd name="T0" fmla="*/ 23 w 47"/>
                  <a:gd name="T1" fmla="*/ 0 h 47"/>
                  <a:gd name="T2" fmla="*/ 46 w 47"/>
                  <a:gd name="T3" fmla="*/ 24 h 47"/>
                  <a:gd name="T4" fmla="*/ 23 w 47"/>
                  <a:gd name="T5" fmla="*/ 47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1"/>
                      <a:pt x="46" y="24"/>
                    </a:cubicBezTo>
                    <a:cubicBezTo>
                      <a:pt x="47" y="36"/>
                      <a:pt x="36" y="47"/>
                      <a:pt x="23" y="47"/>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4" name="Freeform 90"/>
              <p:cNvSpPr>
                <a:spLocks/>
              </p:cNvSpPr>
              <p:nvPr/>
            </p:nvSpPr>
            <p:spPr bwMode="auto">
              <a:xfrm>
                <a:off x="5896" y="1624"/>
                <a:ext cx="64" cy="66"/>
              </a:xfrm>
              <a:custGeom>
                <a:avLst/>
                <a:gdLst>
                  <a:gd name="T0" fmla="*/ 23 w 46"/>
                  <a:gd name="T1" fmla="*/ 47 h 47"/>
                  <a:gd name="T2" fmla="*/ 0 w 46"/>
                  <a:gd name="T3" fmla="*/ 23 h 47"/>
                  <a:gd name="T4" fmla="*/ 23 w 46"/>
                  <a:gd name="T5" fmla="*/ 0 h 47"/>
                  <a:gd name="T6" fmla="*/ 46 w 46"/>
                  <a:gd name="T7" fmla="*/ 24 h 47"/>
                  <a:gd name="T8" fmla="*/ 23 w 46"/>
                  <a:gd name="T9" fmla="*/ 47 h 47"/>
                </a:gdLst>
                <a:ahLst/>
                <a:cxnLst>
                  <a:cxn ang="0">
                    <a:pos x="T0" y="T1"/>
                  </a:cxn>
                  <a:cxn ang="0">
                    <a:pos x="T2" y="T3"/>
                  </a:cxn>
                  <a:cxn ang="0">
                    <a:pos x="T4" y="T5"/>
                  </a:cxn>
                  <a:cxn ang="0">
                    <a:pos x="T6" y="T7"/>
                  </a:cxn>
                  <a:cxn ang="0">
                    <a:pos x="T8" y="T9"/>
                  </a:cxn>
                </a:cxnLst>
                <a:rect l="0" t="0" r="r" b="b"/>
                <a:pathLst>
                  <a:path w="46" h="47">
                    <a:moveTo>
                      <a:pt x="23" y="47"/>
                    </a:moveTo>
                    <a:cubicBezTo>
                      <a:pt x="10" y="47"/>
                      <a:pt x="0" y="36"/>
                      <a:pt x="0" y="23"/>
                    </a:cubicBezTo>
                    <a:cubicBezTo>
                      <a:pt x="0" y="11"/>
                      <a:pt x="10" y="0"/>
                      <a:pt x="23" y="0"/>
                    </a:cubicBezTo>
                    <a:cubicBezTo>
                      <a:pt x="36" y="0"/>
                      <a:pt x="46" y="11"/>
                      <a:pt x="46"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5" name="Freeform 91"/>
              <p:cNvSpPr>
                <a:spLocks/>
              </p:cNvSpPr>
              <p:nvPr/>
            </p:nvSpPr>
            <p:spPr bwMode="auto">
              <a:xfrm>
                <a:off x="5147" y="1411"/>
                <a:ext cx="65" cy="64"/>
              </a:xfrm>
              <a:custGeom>
                <a:avLst/>
                <a:gdLst>
                  <a:gd name="T0" fmla="*/ 23 w 46"/>
                  <a:gd name="T1" fmla="*/ 0 h 46"/>
                  <a:gd name="T2" fmla="*/ 46 w 46"/>
                  <a:gd name="T3" fmla="*/ 23 h 46"/>
                  <a:gd name="T4" fmla="*/ 23 w 46"/>
                  <a:gd name="T5" fmla="*/ 46 h 46"/>
                  <a:gd name="T6" fmla="*/ 0 w 46"/>
                  <a:gd name="T7" fmla="*/ 23 h 46"/>
                  <a:gd name="T8" fmla="*/ 23 w 46"/>
                  <a:gd name="T9" fmla="*/ 0 h 46"/>
                </a:gdLst>
                <a:ahLst/>
                <a:cxnLst>
                  <a:cxn ang="0">
                    <a:pos x="T0" y="T1"/>
                  </a:cxn>
                  <a:cxn ang="0">
                    <a:pos x="T2" y="T3"/>
                  </a:cxn>
                  <a:cxn ang="0">
                    <a:pos x="T4" y="T5"/>
                  </a:cxn>
                  <a:cxn ang="0">
                    <a:pos x="T6" y="T7"/>
                  </a:cxn>
                  <a:cxn ang="0">
                    <a:pos x="T8" y="T9"/>
                  </a:cxn>
                </a:cxnLst>
                <a:rect l="0" t="0" r="r" b="b"/>
                <a:pathLst>
                  <a:path w="46" h="46">
                    <a:moveTo>
                      <a:pt x="23" y="0"/>
                    </a:moveTo>
                    <a:cubicBezTo>
                      <a:pt x="36" y="0"/>
                      <a:pt x="46" y="11"/>
                      <a:pt x="46" y="23"/>
                    </a:cubicBezTo>
                    <a:cubicBezTo>
                      <a:pt x="46" y="36"/>
                      <a:pt x="35" y="46"/>
                      <a:pt x="23" y="46"/>
                    </a:cubicBezTo>
                    <a:cubicBezTo>
                      <a:pt x="10" y="46"/>
                      <a:pt x="0" y="35"/>
                      <a:pt x="0" y="23"/>
                    </a:cubicBezTo>
                    <a:cubicBezTo>
                      <a:pt x="0"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6" name="Freeform 92"/>
              <p:cNvSpPr>
                <a:spLocks/>
              </p:cNvSpPr>
              <p:nvPr/>
            </p:nvSpPr>
            <p:spPr bwMode="auto">
              <a:xfrm>
                <a:off x="5361" y="1624"/>
                <a:ext cx="64" cy="66"/>
              </a:xfrm>
              <a:custGeom>
                <a:avLst/>
                <a:gdLst>
                  <a:gd name="T0" fmla="*/ 46 w 46"/>
                  <a:gd name="T1" fmla="*/ 24 h 47"/>
                  <a:gd name="T2" fmla="*/ 24 w 46"/>
                  <a:gd name="T3" fmla="*/ 47 h 47"/>
                  <a:gd name="T4" fmla="*/ 0 w 46"/>
                  <a:gd name="T5" fmla="*/ 23 h 47"/>
                  <a:gd name="T6" fmla="*/ 24 w 46"/>
                  <a:gd name="T7" fmla="*/ 1 h 47"/>
                  <a:gd name="T8" fmla="*/ 46 w 46"/>
                  <a:gd name="T9" fmla="*/ 24 h 47"/>
                </a:gdLst>
                <a:ahLst/>
                <a:cxnLst>
                  <a:cxn ang="0">
                    <a:pos x="T0" y="T1"/>
                  </a:cxn>
                  <a:cxn ang="0">
                    <a:pos x="T2" y="T3"/>
                  </a:cxn>
                  <a:cxn ang="0">
                    <a:pos x="T4" y="T5"/>
                  </a:cxn>
                  <a:cxn ang="0">
                    <a:pos x="T6" y="T7"/>
                  </a:cxn>
                  <a:cxn ang="0">
                    <a:pos x="T8" y="T9"/>
                  </a:cxn>
                </a:cxnLst>
                <a:rect l="0" t="0" r="r" b="b"/>
                <a:pathLst>
                  <a:path w="46" h="47">
                    <a:moveTo>
                      <a:pt x="46" y="24"/>
                    </a:moveTo>
                    <a:cubicBezTo>
                      <a:pt x="46" y="36"/>
                      <a:pt x="36" y="46"/>
                      <a:pt x="24" y="47"/>
                    </a:cubicBezTo>
                    <a:cubicBezTo>
                      <a:pt x="11" y="47"/>
                      <a:pt x="0" y="36"/>
                      <a:pt x="0" y="23"/>
                    </a:cubicBezTo>
                    <a:cubicBezTo>
                      <a:pt x="1" y="10"/>
                      <a:pt x="11" y="0"/>
                      <a:pt x="24" y="1"/>
                    </a:cubicBezTo>
                    <a:cubicBezTo>
                      <a:pt x="36" y="1"/>
                      <a:pt x="46" y="11"/>
                      <a:pt x="4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7" name="Freeform 93"/>
              <p:cNvSpPr>
                <a:spLocks/>
              </p:cNvSpPr>
              <p:nvPr/>
            </p:nvSpPr>
            <p:spPr bwMode="auto">
              <a:xfrm>
                <a:off x="5682" y="558"/>
                <a:ext cx="64" cy="64"/>
              </a:xfrm>
              <a:custGeom>
                <a:avLst/>
                <a:gdLst>
                  <a:gd name="T0" fmla="*/ 23 w 46"/>
                  <a:gd name="T1" fmla="*/ 46 h 46"/>
                  <a:gd name="T2" fmla="*/ 0 w 46"/>
                  <a:gd name="T3" fmla="*/ 23 h 46"/>
                  <a:gd name="T4" fmla="*/ 23 w 46"/>
                  <a:gd name="T5" fmla="*/ 0 h 46"/>
                  <a:gd name="T6" fmla="*/ 46 w 46"/>
                  <a:gd name="T7" fmla="*/ 23 h 46"/>
                  <a:gd name="T8" fmla="*/ 23 w 46"/>
                  <a:gd name="T9" fmla="*/ 46 h 46"/>
                </a:gdLst>
                <a:ahLst/>
                <a:cxnLst>
                  <a:cxn ang="0">
                    <a:pos x="T0" y="T1"/>
                  </a:cxn>
                  <a:cxn ang="0">
                    <a:pos x="T2" y="T3"/>
                  </a:cxn>
                  <a:cxn ang="0">
                    <a:pos x="T4" y="T5"/>
                  </a:cxn>
                  <a:cxn ang="0">
                    <a:pos x="T6" y="T7"/>
                  </a:cxn>
                  <a:cxn ang="0">
                    <a:pos x="T8" y="T9"/>
                  </a:cxn>
                </a:cxnLst>
                <a:rect l="0" t="0" r="r" b="b"/>
                <a:pathLst>
                  <a:path w="46" h="46">
                    <a:moveTo>
                      <a:pt x="23" y="46"/>
                    </a:moveTo>
                    <a:cubicBezTo>
                      <a:pt x="10" y="46"/>
                      <a:pt x="0" y="35"/>
                      <a:pt x="0" y="23"/>
                    </a:cubicBezTo>
                    <a:cubicBezTo>
                      <a:pt x="0" y="10"/>
                      <a:pt x="11" y="0"/>
                      <a:pt x="23" y="0"/>
                    </a:cubicBezTo>
                    <a:cubicBezTo>
                      <a:pt x="36" y="0"/>
                      <a:pt x="46" y="11"/>
                      <a:pt x="46" y="23"/>
                    </a:cubicBezTo>
                    <a:cubicBezTo>
                      <a:pt x="46"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8" name="Freeform 94"/>
              <p:cNvSpPr>
                <a:spLocks/>
              </p:cNvSpPr>
              <p:nvPr/>
            </p:nvSpPr>
            <p:spPr bwMode="auto">
              <a:xfrm>
                <a:off x="6217" y="1090"/>
                <a:ext cx="63" cy="64"/>
              </a:xfrm>
              <a:custGeom>
                <a:avLst/>
                <a:gdLst>
                  <a:gd name="T0" fmla="*/ 23 w 45"/>
                  <a:gd name="T1" fmla="*/ 46 h 46"/>
                  <a:gd name="T2" fmla="*/ 0 w 45"/>
                  <a:gd name="T3" fmla="*/ 23 h 46"/>
                  <a:gd name="T4" fmla="*/ 23 w 45"/>
                  <a:gd name="T5" fmla="*/ 0 h 46"/>
                  <a:gd name="T6" fmla="*/ 45 w 45"/>
                  <a:gd name="T7" fmla="*/ 23 h 46"/>
                  <a:gd name="T8" fmla="*/ 23 w 45"/>
                  <a:gd name="T9" fmla="*/ 46 h 46"/>
                </a:gdLst>
                <a:ahLst/>
                <a:cxnLst>
                  <a:cxn ang="0">
                    <a:pos x="T0" y="T1"/>
                  </a:cxn>
                  <a:cxn ang="0">
                    <a:pos x="T2" y="T3"/>
                  </a:cxn>
                  <a:cxn ang="0">
                    <a:pos x="T4" y="T5"/>
                  </a:cxn>
                  <a:cxn ang="0">
                    <a:pos x="T6" y="T7"/>
                  </a:cxn>
                  <a:cxn ang="0">
                    <a:pos x="T8" y="T9"/>
                  </a:cxn>
                </a:cxnLst>
                <a:rect l="0" t="0" r="r" b="b"/>
                <a:pathLst>
                  <a:path w="45" h="46">
                    <a:moveTo>
                      <a:pt x="23" y="46"/>
                    </a:moveTo>
                    <a:cubicBezTo>
                      <a:pt x="10" y="46"/>
                      <a:pt x="0" y="36"/>
                      <a:pt x="0" y="23"/>
                    </a:cubicBezTo>
                    <a:cubicBezTo>
                      <a:pt x="0" y="11"/>
                      <a:pt x="10" y="0"/>
                      <a:pt x="23" y="0"/>
                    </a:cubicBezTo>
                    <a:cubicBezTo>
                      <a:pt x="35" y="1"/>
                      <a:pt x="45" y="11"/>
                      <a:pt x="45" y="23"/>
                    </a:cubicBezTo>
                    <a:cubicBezTo>
                      <a:pt x="45" y="36"/>
                      <a:pt x="35"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29" name="Freeform 95"/>
              <p:cNvSpPr>
                <a:spLocks/>
              </p:cNvSpPr>
              <p:nvPr/>
            </p:nvSpPr>
            <p:spPr bwMode="auto">
              <a:xfrm>
                <a:off x="6217" y="1197"/>
                <a:ext cx="63" cy="65"/>
              </a:xfrm>
              <a:custGeom>
                <a:avLst/>
                <a:gdLst>
                  <a:gd name="T0" fmla="*/ 23 w 45"/>
                  <a:gd name="T1" fmla="*/ 0 h 46"/>
                  <a:gd name="T2" fmla="*/ 45 w 45"/>
                  <a:gd name="T3" fmla="*/ 23 h 46"/>
                  <a:gd name="T4" fmla="*/ 22 w 45"/>
                  <a:gd name="T5" fmla="*/ 46 h 46"/>
                  <a:gd name="T6" fmla="*/ 0 w 45"/>
                  <a:gd name="T7" fmla="*/ 23 h 46"/>
                  <a:gd name="T8" fmla="*/ 23 w 45"/>
                  <a:gd name="T9" fmla="*/ 0 h 46"/>
                </a:gdLst>
                <a:ahLst/>
                <a:cxnLst>
                  <a:cxn ang="0">
                    <a:pos x="T0" y="T1"/>
                  </a:cxn>
                  <a:cxn ang="0">
                    <a:pos x="T2" y="T3"/>
                  </a:cxn>
                  <a:cxn ang="0">
                    <a:pos x="T4" y="T5"/>
                  </a:cxn>
                  <a:cxn ang="0">
                    <a:pos x="T6" y="T7"/>
                  </a:cxn>
                  <a:cxn ang="0">
                    <a:pos x="T8" y="T9"/>
                  </a:cxn>
                </a:cxnLst>
                <a:rect l="0" t="0" r="r" b="b"/>
                <a:pathLst>
                  <a:path w="45" h="46">
                    <a:moveTo>
                      <a:pt x="23" y="0"/>
                    </a:moveTo>
                    <a:cubicBezTo>
                      <a:pt x="35" y="0"/>
                      <a:pt x="45" y="10"/>
                      <a:pt x="45" y="23"/>
                    </a:cubicBezTo>
                    <a:cubicBezTo>
                      <a:pt x="45" y="36"/>
                      <a:pt x="35" y="46"/>
                      <a:pt x="22" y="46"/>
                    </a:cubicBezTo>
                    <a:cubicBezTo>
                      <a:pt x="10" y="45"/>
                      <a:pt x="0"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0" name="Freeform 96"/>
              <p:cNvSpPr>
                <a:spLocks/>
              </p:cNvSpPr>
              <p:nvPr/>
            </p:nvSpPr>
            <p:spPr bwMode="auto">
              <a:xfrm>
                <a:off x="5576" y="558"/>
                <a:ext cx="64" cy="64"/>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1"/>
                      <a:pt x="46" y="23"/>
                    </a:cubicBezTo>
                    <a:cubicBezTo>
                      <a:pt x="45" y="36"/>
                      <a:pt x="36" y="46"/>
                      <a:pt x="23" y="46"/>
                    </a:cubicBezTo>
                    <a:cubicBezTo>
                      <a:pt x="10" y="46"/>
                      <a:pt x="0" y="36"/>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1" name="Freeform 97"/>
              <p:cNvSpPr>
                <a:spLocks/>
              </p:cNvSpPr>
              <p:nvPr/>
            </p:nvSpPr>
            <p:spPr bwMode="auto">
              <a:xfrm>
                <a:off x="6003" y="665"/>
                <a:ext cx="63" cy="63"/>
              </a:xfrm>
              <a:custGeom>
                <a:avLst/>
                <a:gdLst>
                  <a:gd name="T0" fmla="*/ 23 w 45"/>
                  <a:gd name="T1" fmla="*/ 0 h 45"/>
                  <a:gd name="T2" fmla="*/ 45 w 45"/>
                  <a:gd name="T3" fmla="*/ 22 h 45"/>
                  <a:gd name="T4" fmla="*/ 23 w 45"/>
                  <a:gd name="T5" fmla="*/ 45 h 45"/>
                  <a:gd name="T6" fmla="*/ 0 w 45"/>
                  <a:gd name="T7" fmla="*/ 23 h 45"/>
                  <a:gd name="T8" fmla="*/ 23 w 45"/>
                  <a:gd name="T9" fmla="*/ 0 h 45"/>
                </a:gdLst>
                <a:ahLst/>
                <a:cxnLst>
                  <a:cxn ang="0">
                    <a:pos x="T0" y="T1"/>
                  </a:cxn>
                  <a:cxn ang="0">
                    <a:pos x="T2" y="T3"/>
                  </a:cxn>
                  <a:cxn ang="0">
                    <a:pos x="T4" y="T5"/>
                  </a:cxn>
                  <a:cxn ang="0">
                    <a:pos x="T6" y="T7"/>
                  </a:cxn>
                  <a:cxn ang="0">
                    <a:pos x="T8" y="T9"/>
                  </a:cxn>
                </a:cxnLst>
                <a:rect l="0" t="0" r="r" b="b"/>
                <a:pathLst>
                  <a:path w="45" h="45">
                    <a:moveTo>
                      <a:pt x="23" y="0"/>
                    </a:moveTo>
                    <a:cubicBezTo>
                      <a:pt x="35" y="0"/>
                      <a:pt x="45" y="10"/>
                      <a:pt x="45" y="22"/>
                    </a:cubicBezTo>
                    <a:cubicBezTo>
                      <a:pt x="45" y="35"/>
                      <a:pt x="35" y="45"/>
                      <a:pt x="23" y="45"/>
                    </a:cubicBezTo>
                    <a:cubicBezTo>
                      <a:pt x="11" y="45"/>
                      <a:pt x="1"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2" name="Oval 98"/>
              <p:cNvSpPr>
                <a:spLocks noChangeArrowheads="1"/>
              </p:cNvSpPr>
              <p:nvPr/>
            </p:nvSpPr>
            <p:spPr bwMode="auto">
              <a:xfrm>
                <a:off x="6111" y="771"/>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3" name="Freeform 99"/>
              <p:cNvSpPr>
                <a:spLocks/>
              </p:cNvSpPr>
              <p:nvPr/>
            </p:nvSpPr>
            <p:spPr bwMode="auto">
              <a:xfrm>
                <a:off x="6217" y="984"/>
                <a:ext cx="63" cy="63"/>
              </a:xfrm>
              <a:custGeom>
                <a:avLst/>
                <a:gdLst>
                  <a:gd name="T0" fmla="*/ 23 w 45"/>
                  <a:gd name="T1" fmla="*/ 45 h 45"/>
                  <a:gd name="T2" fmla="*/ 0 w 45"/>
                  <a:gd name="T3" fmla="*/ 23 h 45"/>
                  <a:gd name="T4" fmla="*/ 23 w 45"/>
                  <a:gd name="T5" fmla="*/ 1 h 45"/>
                  <a:gd name="T6" fmla="*/ 45 w 45"/>
                  <a:gd name="T7" fmla="*/ 23 h 45"/>
                  <a:gd name="T8" fmla="*/ 23 w 45"/>
                  <a:gd name="T9" fmla="*/ 45 h 45"/>
                </a:gdLst>
                <a:ahLst/>
                <a:cxnLst>
                  <a:cxn ang="0">
                    <a:pos x="T0" y="T1"/>
                  </a:cxn>
                  <a:cxn ang="0">
                    <a:pos x="T2" y="T3"/>
                  </a:cxn>
                  <a:cxn ang="0">
                    <a:pos x="T4" y="T5"/>
                  </a:cxn>
                  <a:cxn ang="0">
                    <a:pos x="T6" y="T7"/>
                  </a:cxn>
                  <a:cxn ang="0">
                    <a:pos x="T8" y="T9"/>
                  </a:cxn>
                </a:cxnLst>
                <a:rect l="0" t="0" r="r" b="b"/>
                <a:pathLst>
                  <a:path w="45" h="45">
                    <a:moveTo>
                      <a:pt x="23" y="45"/>
                    </a:moveTo>
                    <a:cubicBezTo>
                      <a:pt x="10" y="45"/>
                      <a:pt x="0" y="35"/>
                      <a:pt x="0" y="23"/>
                    </a:cubicBezTo>
                    <a:cubicBezTo>
                      <a:pt x="0" y="11"/>
                      <a:pt x="11" y="0"/>
                      <a:pt x="23" y="1"/>
                    </a:cubicBezTo>
                    <a:cubicBezTo>
                      <a:pt x="35" y="1"/>
                      <a:pt x="45" y="11"/>
                      <a:pt x="45" y="23"/>
                    </a:cubicBezTo>
                    <a:cubicBezTo>
                      <a:pt x="45" y="35"/>
                      <a:pt x="35"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4" name="Freeform 100"/>
              <p:cNvSpPr>
                <a:spLocks/>
              </p:cNvSpPr>
              <p:nvPr/>
            </p:nvSpPr>
            <p:spPr bwMode="auto">
              <a:xfrm>
                <a:off x="5790" y="559"/>
                <a:ext cx="63" cy="63"/>
              </a:xfrm>
              <a:custGeom>
                <a:avLst/>
                <a:gdLst>
                  <a:gd name="T0" fmla="*/ 45 w 45"/>
                  <a:gd name="T1" fmla="*/ 22 h 45"/>
                  <a:gd name="T2" fmla="*/ 22 w 45"/>
                  <a:gd name="T3" fmla="*/ 44 h 45"/>
                  <a:gd name="T4" fmla="*/ 0 w 45"/>
                  <a:gd name="T5" fmla="*/ 22 h 45"/>
                  <a:gd name="T6" fmla="*/ 22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0" y="9"/>
                      <a:pt x="10" y="0"/>
                      <a:pt x="22" y="0"/>
                    </a:cubicBezTo>
                    <a:cubicBezTo>
                      <a:pt x="35" y="0"/>
                      <a:pt x="45" y="9"/>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5" name="Freeform 101"/>
              <p:cNvSpPr>
                <a:spLocks/>
              </p:cNvSpPr>
              <p:nvPr/>
            </p:nvSpPr>
            <p:spPr bwMode="auto">
              <a:xfrm>
                <a:off x="5469" y="559"/>
                <a:ext cx="62" cy="61"/>
              </a:xfrm>
              <a:custGeom>
                <a:avLst/>
                <a:gdLst>
                  <a:gd name="T0" fmla="*/ 23 w 45"/>
                  <a:gd name="T1" fmla="*/ 0 h 44"/>
                  <a:gd name="T2" fmla="*/ 45 w 45"/>
                  <a:gd name="T3" fmla="*/ 22 h 44"/>
                  <a:gd name="T4" fmla="*/ 23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2"/>
                    </a:cubicBezTo>
                    <a:cubicBezTo>
                      <a:pt x="45" y="34"/>
                      <a:pt x="35" y="44"/>
                      <a:pt x="23" y="44"/>
                    </a:cubicBezTo>
                    <a:cubicBezTo>
                      <a:pt x="11" y="44"/>
                      <a:pt x="0" y="34"/>
                      <a:pt x="1" y="22"/>
                    </a:cubicBezTo>
                    <a:cubicBezTo>
                      <a:pt x="1" y="9"/>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6" name="Freeform 102"/>
              <p:cNvSpPr>
                <a:spLocks/>
              </p:cNvSpPr>
              <p:nvPr/>
            </p:nvSpPr>
            <p:spPr bwMode="auto">
              <a:xfrm>
                <a:off x="6217" y="1305"/>
                <a:ext cx="63" cy="63"/>
              </a:xfrm>
              <a:custGeom>
                <a:avLst/>
                <a:gdLst>
                  <a:gd name="T0" fmla="*/ 0 w 45"/>
                  <a:gd name="T1" fmla="*/ 23 h 45"/>
                  <a:gd name="T2" fmla="*/ 23 w 45"/>
                  <a:gd name="T3" fmla="*/ 0 h 45"/>
                  <a:gd name="T4" fmla="*/ 45 w 45"/>
                  <a:gd name="T5" fmla="*/ 23 h 45"/>
                  <a:gd name="T6" fmla="*/ 22 w 45"/>
                  <a:gd name="T7" fmla="*/ 45 h 45"/>
                  <a:gd name="T8" fmla="*/ 0 w 45"/>
                  <a:gd name="T9" fmla="*/ 23 h 45"/>
                </a:gdLst>
                <a:ahLst/>
                <a:cxnLst>
                  <a:cxn ang="0">
                    <a:pos x="T0" y="T1"/>
                  </a:cxn>
                  <a:cxn ang="0">
                    <a:pos x="T2" y="T3"/>
                  </a:cxn>
                  <a:cxn ang="0">
                    <a:pos x="T4" y="T5"/>
                  </a:cxn>
                  <a:cxn ang="0">
                    <a:pos x="T6" y="T7"/>
                  </a:cxn>
                  <a:cxn ang="0">
                    <a:pos x="T8" y="T9"/>
                  </a:cxn>
                </a:cxnLst>
                <a:rect l="0" t="0" r="r" b="b"/>
                <a:pathLst>
                  <a:path w="45" h="45">
                    <a:moveTo>
                      <a:pt x="0" y="23"/>
                    </a:moveTo>
                    <a:cubicBezTo>
                      <a:pt x="1" y="10"/>
                      <a:pt x="10" y="0"/>
                      <a:pt x="23" y="0"/>
                    </a:cubicBezTo>
                    <a:cubicBezTo>
                      <a:pt x="35" y="0"/>
                      <a:pt x="45" y="11"/>
                      <a:pt x="45" y="23"/>
                    </a:cubicBezTo>
                    <a:cubicBezTo>
                      <a:pt x="45" y="35"/>
                      <a:pt x="35" y="45"/>
                      <a:pt x="22" y="45"/>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7" name="Freeform 103"/>
              <p:cNvSpPr>
                <a:spLocks/>
              </p:cNvSpPr>
              <p:nvPr/>
            </p:nvSpPr>
            <p:spPr bwMode="auto">
              <a:xfrm>
                <a:off x="6111" y="1518"/>
                <a:ext cx="61" cy="63"/>
              </a:xfrm>
              <a:custGeom>
                <a:avLst/>
                <a:gdLst>
                  <a:gd name="T0" fmla="*/ 44 w 44"/>
                  <a:gd name="T1" fmla="*/ 23 h 45"/>
                  <a:gd name="T2" fmla="*/ 22 w 44"/>
                  <a:gd name="T3" fmla="*/ 45 h 45"/>
                  <a:gd name="T4" fmla="*/ 0 w 44"/>
                  <a:gd name="T5" fmla="*/ 23 h 45"/>
                  <a:gd name="T6" fmla="*/ 22 w 44"/>
                  <a:gd name="T7" fmla="*/ 0 h 45"/>
                  <a:gd name="T8" fmla="*/ 44 w 44"/>
                  <a:gd name="T9" fmla="*/ 23 h 45"/>
                </a:gdLst>
                <a:ahLst/>
                <a:cxnLst>
                  <a:cxn ang="0">
                    <a:pos x="T0" y="T1"/>
                  </a:cxn>
                  <a:cxn ang="0">
                    <a:pos x="T2" y="T3"/>
                  </a:cxn>
                  <a:cxn ang="0">
                    <a:pos x="T4" y="T5"/>
                  </a:cxn>
                  <a:cxn ang="0">
                    <a:pos x="T6" y="T7"/>
                  </a:cxn>
                  <a:cxn ang="0">
                    <a:pos x="T8" y="T9"/>
                  </a:cxn>
                </a:cxnLst>
                <a:rect l="0" t="0" r="r" b="b"/>
                <a:pathLst>
                  <a:path w="44" h="45">
                    <a:moveTo>
                      <a:pt x="44" y="23"/>
                    </a:moveTo>
                    <a:cubicBezTo>
                      <a:pt x="44" y="35"/>
                      <a:pt x="34" y="45"/>
                      <a:pt x="22" y="45"/>
                    </a:cubicBezTo>
                    <a:cubicBezTo>
                      <a:pt x="10" y="44"/>
                      <a:pt x="0" y="35"/>
                      <a:pt x="0" y="23"/>
                    </a:cubicBezTo>
                    <a:cubicBezTo>
                      <a:pt x="0" y="11"/>
                      <a:pt x="10" y="0"/>
                      <a:pt x="22" y="0"/>
                    </a:cubicBezTo>
                    <a:cubicBezTo>
                      <a:pt x="34" y="0"/>
                      <a:pt x="44" y="10"/>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8" name="Oval 104"/>
              <p:cNvSpPr>
                <a:spLocks noChangeArrowheads="1"/>
              </p:cNvSpPr>
              <p:nvPr/>
            </p:nvSpPr>
            <p:spPr bwMode="auto">
              <a:xfrm>
                <a:off x="5578" y="1733"/>
                <a:ext cx="61"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39" name="Freeform 105"/>
              <p:cNvSpPr>
                <a:spLocks/>
              </p:cNvSpPr>
              <p:nvPr/>
            </p:nvSpPr>
            <p:spPr bwMode="auto">
              <a:xfrm>
                <a:off x="5684" y="1733"/>
                <a:ext cx="61" cy="61"/>
              </a:xfrm>
              <a:custGeom>
                <a:avLst/>
                <a:gdLst>
                  <a:gd name="T0" fmla="*/ 0 w 44"/>
                  <a:gd name="T1" fmla="*/ 22 h 44"/>
                  <a:gd name="T2" fmla="*/ 22 w 44"/>
                  <a:gd name="T3" fmla="*/ 0 h 44"/>
                  <a:gd name="T4" fmla="*/ 44 w 44"/>
                  <a:gd name="T5" fmla="*/ 22 h 44"/>
                  <a:gd name="T6" fmla="*/ 23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0"/>
                    </a:cubicBezTo>
                    <a:cubicBezTo>
                      <a:pt x="34" y="0"/>
                      <a:pt x="44" y="10"/>
                      <a:pt x="44" y="22"/>
                    </a:cubicBezTo>
                    <a:cubicBezTo>
                      <a:pt x="44" y="34"/>
                      <a:pt x="35" y="44"/>
                      <a:pt x="23"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0" name="Freeform 106"/>
              <p:cNvSpPr>
                <a:spLocks/>
              </p:cNvSpPr>
              <p:nvPr/>
            </p:nvSpPr>
            <p:spPr bwMode="auto">
              <a:xfrm>
                <a:off x="5256" y="665"/>
                <a:ext cx="62" cy="63"/>
              </a:xfrm>
              <a:custGeom>
                <a:avLst/>
                <a:gdLst>
                  <a:gd name="T0" fmla="*/ 0 w 44"/>
                  <a:gd name="T1" fmla="*/ 23 h 45"/>
                  <a:gd name="T2" fmla="*/ 22 w 44"/>
                  <a:gd name="T3" fmla="*/ 0 h 45"/>
                  <a:gd name="T4" fmla="*/ 44 w 44"/>
                  <a:gd name="T5" fmla="*/ 22 h 45"/>
                  <a:gd name="T6" fmla="*/ 23 w 44"/>
                  <a:gd name="T7" fmla="*/ 44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1"/>
                      <a:pt x="9" y="1"/>
                      <a:pt x="22" y="0"/>
                    </a:cubicBezTo>
                    <a:cubicBezTo>
                      <a:pt x="34" y="0"/>
                      <a:pt x="44" y="10"/>
                      <a:pt x="44" y="22"/>
                    </a:cubicBezTo>
                    <a:cubicBezTo>
                      <a:pt x="44" y="34"/>
                      <a:pt x="35" y="44"/>
                      <a:pt x="23" y="44"/>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1" name="Freeform 107"/>
              <p:cNvSpPr>
                <a:spLocks/>
              </p:cNvSpPr>
              <p:nvPr/>
            </p:nvSpPr>
            <p:spPr bwMode="auto">
              <a:xfrm>
                <a:off x="5043" y="1197"/>
                <a:ext cx="61" cy="63"/>
              </a:xfrm>
              <a:custGeom>
                <a:avLst/>
                <a:gdLst>
                  <a:gd name="T0" fmla="*/ 0 w 44"/>
                  <a:gd name="T1" fmla="*/ 23 h 45"/>
                  <a:gd name="T2" fmla="*/ 22 w 44"/>
                  <a:gd name="T3" fmla="*/ 1 h 45"/>
                  <a:gd name="T4" fmla="*/ 44 w 44"/>
                  <a:gd name="T5" fmla="*/ 23 h 45"/>
                  <a:gd name="T6" fmla="*/ 22 w 44"/>
                  <a:gd name="T7" fmla="*/ 45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0"/>
                      <a:pt x="10" y="0"/>
                      <a:pt x="22" y="1"/>
                    </a:cubicBezTo>
                    <a:cubicBezTo>
                      <a:pt x="34" y="1"/>
                      <a:pt x="44" y="11"/>
                      <a:pt x="44" y="23"/>
                    </a:cubicBezTo>
                    <a:cubicBezTo>
                      <a:pt x="43" y="35"/>
                      <a:pt x="34" y="45"/>
                      <a:pt x="22" y="45"/>
                    </a:cubicBezTo>
                    <a:cubicBezTo>
                      <a:pt x="9"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2" name="Freeform 108"/>
              <p:cNvSpPr>
                <a:spLocks/>
              </p:cNvSpPr>
              <p:nvPr/>
            </p:nvSpPr>
            <p:spPr bwMode="auto">
              <a:xfrm>
                <a:off x="5043" y="1091"/>
                <a:ext cx="61" cy="63"/>
              </a:xfrm>
              <a:custGeom>
                <a:avLst/>
                <a:gdLst>
                  <a:gd name="T0" fmla="*/ 0 w 44"/>
                  <a:gd name="T1" fmla="*/ 22 h 45"/>
                  <a:gd name="T2" fmla="*/ 22 w 44"/>
                  <a:gd name="T3" fmla="*/ 0 h 45"/>
                  <a:gd name="T4" fmla="*/ 44 w 44"/>
                  <a:gd name="T5" fmla="*/ 22 h 45"/>
                  <a:gd name="T6" fmla="*/ 22 w 44"/>
                  <a:gd name="T7" fmla="*/ 45 h 45"/>
                  <a:gd name="T8" fmla="*/ 0 w 44"/>
                  <a:gd name="T9" fmla="*/ 22 h 45"/>
                </a:gdLst>
                <a:ahLst/>
                <a:cxnLst>
                  <a:cxn ang="0">
                    <a:pos x="T0" y="T1"/>
                  </a:cxn>
                  <a:cxn ang="0">
                    <a:pos x="T2" y="T3"/>
                  </a:cxn>
                  <a:cxn ang="0">
                    <a:pos x="T4" y="T5"/>
                  </a:cxn>
                  <a:cxn ang="0">
                    <a:pos x="T6" y="T7"/>
                  </a:cxn>
                  <a:cxn ang="0">
                    <a:pos x="T8" y="T9"/>
                  </a:cxn>
                </a:cxnLst>
                <a:rect l="0" t="0" r="r" b="b"/>
                <a:pathLst>
                  <a:path w="44" h="45">
                    <a:moveTo>
                      <a:pt x="0" y="22"/>
                    </a:moveTo>
                    <a:cubicBezTo>
                      <a:pt x="0" y="10"/>
                      <a:pt x="10" y="0"/>
                      <a:pt x="22" y="0"/>
                    </a:cubicBezTo>
                    <a:cubicBezTo>
                      <a:pt x="34" y="1"/>
                      <a:pt x="44" y="10"/>
                      <a:pt x="44" y="22"/>
                    </a:cubicBezTo>
                    <a:cubicBezTo>
                      <a:pt x="44" y="35"/>
                      <a:pt x="34" y="45"/>
                      <a:pt x="22" y="45"/>
                    </a:cubicBezTo>
                    <a:cubicBezTo>
                      <a:pt x="10" y="45"/>
                      <a:pt x="0" y="3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3" name="Freeform 109"/>
              <p:cNvSpPr>
                <a:spLocks/>
              </p:cNvSpPr>
              <p:nvPr/>
            </p:nvSpPr>
            <p:spPr bwMode="auto">
              <a:xfrm>
                <a:off x="5149" y="772"/>
                <a:ext cx="61" cy="62"/>
              </a:xfrm>
              <a:custGeom>
                <a:avLst/>
                <a:gdLst>
                  <a:gd name="T0" fmla="*/ 22 w 44"/>
                  <a:gd name="T1" fmla="*/ 0 h 44"/>
                  <a:gd name="T2" fmla="*/ 44 w 44"/>
                  <a:gd name="T3" fmla="*/ 22 h 44"/>
                  <a:gd name="T4" fmla="*/ 22 w 44"/>
                  <a:gd name="T5" fmla="*/ 44 h 44"/>
                  <a:gd name="T6" fmla="*/ 0 w 44"/>
                  <a:gd name="T7" fmla="*/ 21 h 44"/>
                  <a:gd name="T8" fmla="*/ 22 w 44"/>
                  <a:gd name="T9" fmla="*/ 0 h 44"/>
                </a:gdLst>
                <a:ahLst/>
                <a:cxnLst>
                  <a:cxn ang="0">
                    <a:pos x="T0" y="T1"/>
                  </a:cxn>
                  <a:cxn ang="0">
                    <a:pos x="T2" y="T3"/>
                  </a:cxn>
                  <a:cxn ang="0">
                    <a:pos x="T4" y="T5"/>
                  </a:cxn>
                  <a:cxn ang="0">
                    <a:pos x="T6" y="T7"/>
                  </a:cxn>
                  <a:cxn ang="0">
                    <a:pos x="T8" y="T9"/>
                  </a:cxn>
                </a:cxnLst>
                <a:rect l="0" t="0" r="r" b="b"/>
                <a:pathLst>
                  <a:path w="44" h="44">
                    <a:moveTo>
                      <a:pt x="22" y="0"/>
                    </a:moveTo>
                    <a:cubicBezTo>
                      <a:pt x="34" y="0"/>
                      <a:pt x="44" y="10"/>
                      <a:pt x="44" y="22"/>
                    </a:cubicBezTo>
                    <a:cubicBezTo>
                      <a:pt x="44" y="34"/>
                      <a:pt x="34" y="43"/>
                      <a:pt x="22" y="44"/>
                    </a:cubicBezTo>
                    <a:cubicBezTo>
                      <a:pt x="10" y="44"/>
                      <a:pt x="0" y="34"/>
                      <a:pt x="0" y="21"/>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4" name="Freeform 110"/>
              <p:cNvSpPr>
                <a:spLocks/>
              </p:cNvSpPr>
              <p:nvPr/>
            </p:nvSpPr>
            <p:spPr bwMode="auto">
              <a:xfrm>
                <a:off x="6005" y="1627"/>
                <a:ext cx="61" cy="60"/>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10" y="43"/>
                      <a:pt x="0" y="34"/>
                      <a:pt x="0" y="21"/>
                    </a:cubicBezTo>
                    <a:cubicBezTo>
                      <a:pt x="0"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5" name="Freeform 111"/>
              <p:cNvSpPr>
                <a:spLocks/>
              </p:cNvSpPr>
              <p:nvPr/>
            </p:nvSpPr>
            <p:spPr bwMode="auto">
              <a:xfrm>
                <a:off x="5043" y="986"/>
                <a:ext cx="61" cy="61"/>
              </a:xfrm>
              <a:custGeom>
                <a:avLst/>
                <a:gdLst>
                  <a:gd name="T0" fmla="*/ 0 w 44"/>
                  <a:gd name="T1" fmla="*/ 22 h 44"/>
                  <a:gd name="T2" fmla="*/ 22 w 44"/>
                  <a:gd name="T3" fmla="*/ 1 h 44"/>
                  <a:gd name="T4" fmla="*/ 43 w 44"/>
                  <a:gd name="T5" fmla="*/ 22 h 44"/>
                  <a:gd name="T6" fmla="*/ 22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1"/>
                    </a:cubicBezTo>
                    <a:cubicBezTo>
                      <a:pt x="34" y="1"/>
                      <a:pt x="43" y="10"/>
                      <a:pt x="43" y="22"/>
                    </a:cubicBezTo>
                    <a:cubicBezTo>
                      <a:pt x="44" y="34"/>
                      <a:pt x="34" y="44"/>
                      <a:pt x="22"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6" name="Freeform 112"/>
              <p:cNvSpPr>
                <a:spLocks/>
              </p:cNvSpPr>
              <p:nvPr/>
            </p:nvSpPr>
            <p:spPr bwMode="auto">
              <a:xfrm>
                <a:off x="5791" y="1733"/>
                <a:ext cx="60" cy="60"/>
              </a:xfrm>
              <a:custGeom>
                <a:avLst/>
                <a:gdLst>
                  <a:gd name="T0" fmla="*/ 22 w 43"/>
                  <a:gd name="T1" fmla="*/ 43 h 43"/>
                  <a:gd name="T2" fmla="*/ 0 w 43"/>
                  <a:gd name="T3" fmla="*/ 22 h 43"/>
                  <a:gd name="T4" fmla="*/ 22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4"/>
                      <a:pt x="0" y="22"/>
                    </a:cubicBezTo>
                    <a:cubicBezTo>
                      <a:pt x="0" y="10"/>
                      <a:pt x="10" y="0"/>
                      <a:pt x="22" y="0"/>
                    </a:cubicBezTo>
                    <a:cubicBezTo>
                      <a:pt x="33" y="0"/>
                      <a:pt x="43" y="10"/>
                      <a:pt x="43" y="22"/>
                    </a:cubicBezTo>
                    <a:cubicBezTo>
                      <a:pt x="43" y="34"/>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7" name="Freeform 113"/>
              <p:cNvSpPr>
                <a:spLocks/>
              </p:cNvSpPr>
              <p:nvPr/>
            </p:nvSpPr>
            <p:spPr bwMode="auto">
              <a:xfrm>
                <a:off x="6218" y="880"/>
                <a:ext cx="60" cy="60"/>
              </a:xfrm>
              <a:custGeom>
                <a:avLst/>
                <a:gdLst>
                  <a:gd name="T0" fmla="*/ 22 w 43"/>
                  <a:gd name="T1" fmla="*/ 43 h 43"/>
                  <a:gd name="T2" fmla="*/ 0 w 43"/>
                  <a:gd name="T3" fmla="*/ 22 h 43"/>
                  <a:gd name="T4" fmla="*/ 21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3"/>
                      <a:pt x="0" y="22"/>
                    </a:cubicBezTo>
                    <a:cubicBezTo>
                      <a:pt x="0" y="10"/>
                      <a:pt x="10" y="0"/>
                      <a:pt x="21" y="0"/>
                    </a:cubicBezTo>
                    <a:cubicBezTo>
                      <a:pt x="33" y="0"/>
                      <a:pt x="43" y="10"/>
                      <a:pt x="43" y="22"/>
                    </a:cubicBezTo>
                    <a:cubicBezTo>
                      <a:pt x="43" y="34"/>
                      <a:pt x="33"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8" name="Freeform 114"/>
              <p:cNvSpPr>
                <a:spLocks/>
              </p:cNvSpPr>
              <p:nvPr/>
            </p:nvSpPr>
            <p:spPr bwMode="auto">
              <a:xfrm>
                <a:off x="5897" y="559"/>
                <a:ext cx="62" cy="60"/>
              </a:xfrm>
              <a:custGeom>
                <a:avLst/>
                <a:gdLst>
                  <a:gd name="T0" fmla="*/ 0 w 44"/>
                  <a:gd name="T1" fmla="*/ 22 h 43"/>
                  <a:gd name="T2" fmla="*/ 22 w 44"/>
                  <a:gd name="T3" fmla="*/ 0 h 43"/>
                  <a:gd name="T4" fmla="*/ 43 w 44"/>
                  <a:gd name="T5" fmla="*/ 21 h 43"/>
                  <a:gd name="T6" fmla="*/ 22 w 44"/>
                  <a:gd name="T7" fmla="*/ 43 h 43"/>
                  <a:gd name="T8" fmla="*/ 0 w 44"/>
                  <a:gd name="T9" fmla="*/ 22 h 43"/>
                </a:gdLst>
                <a:ahLst/>
                <a:cxnLst>
                  <a:cxn ang="0">
                    <a:pos x="T0" y="T1"/>
                  </a:cxn>
                  <a:cxn ang="0">
                    <a:pos x="T2" y="T3"/>
                  </a:cxn>
                  <a:cxn ang="0">
                    <a:pos x="T4" y="T5"/>
                  </a:cxn>
                  <a:cxn ang="0">
                    <a:pos x="T6" y="T7"/>
                  </a:cxn>
                  <a:cxn ang="0">
                    <a:pos x="T8" y="T9"/>
                  </a:cxn>
                </a:cxnLst>
                <a:rect l="0" t="0" r="r" b="b"/>
                <a:pathLst>
                  <a:path w="44" h="43">
                    <a:moveTo>
                      <a:pt x="0" y="22"/>
                    </a:moveTo>
                    <a:cubicBezTo>
                      <a:pt x="0" y="11"/>
                      <a:pt x="10" y="1"/>
                      <a:pt x="22" y="0"/>
                    </a:cubicBezTo>
                    <a:cubicBezTo>
                      <a:pt x="33" y="0"/>
                      <a:pt x="43" y="10"/>
                      <a:pt x="43" y="21"/>
                    </a:cubicBezTo>
                    <a:cubicBezTo>
                      <a:pt x="44" y="33"/>
                      <a:pt x="34" y="43"/>
                      <a:pt x="22" y="43"/>
                    </a:cubicBezTo>
                    <a:cubicBezTo>
                      <a:pt x="10" y="43"/>
                      <a:pt x="1"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49" name="Freeform 115"/>
              <p:cNvSpPr>
                <a:spLocks/>
              </p:cNvSpPr>
              <p:nvPr/>
            </p:nvSpPr>
            <p:spPr bwMode="auto">
              <a:xfrm>
                <a:off x="5043" y="1306"/>
                <a:ext cx="60" cy="60"/>
              </a:xfrm>
              <a:custGeom>
                <a:avLst/>
                <a:gdLst>
                  <a:gd name="T0" fmla="*/ 22 w 43"/>
                  <a:gd name="T1" fmla="*/ 0 h 43"/>
                  <a:gd name="T2" fmla="*/ 43 w 43"/>
                  <a:gd name="T3" fmla="*/ 22 h 43"/>
                  <a:gd name="T4" fmla="*/ 22 w 43"/>
                  <a:gd name="T5" fmla="*/ 43 h 43"/>
                  <a:gd name="T6" fmla="*/ 0 w 43"/>
                  <a:gd name="T7" fmla="*/ 22 h 43"/>
                  <a:gd name="T8" fmla="*/ 22 w 43"/>
                  <a:gd name="T9" fmla="*/ 0 h 43"/>
                </a:gdLst>
                <a:ahLst/>
                <a:cxnLst>
                  <a:cxn ang="0">
                    <a:pos x="T0" y="T1"/>
                  </a:cxn>
                  <a:cxn ang="0">
                    <a:pos x="T2" y="T3"/>
                  </a:cxn>
                  <a:cxn ang="0">
                    <a:pos x="T4" y="T5"/>
                  </a:cxn>
                  <a:cxn ang="0">
                    <a:pos x="T6" y="T7"/>
                  </a:cxn>
                  <a:cxn ang="0">
                    <a:pos x="T8" y="T9"/>
                  </a:cxn>
                </a:cxnLst>
                <a:rect l="0" t="0" r="r" b="b"/>
                <a:pathLst>
                  <a:path w="43" h="43">
                    <a:moveTo>
                      <a:pt x="22" y="0"/>
                    </a:moveTo>
                    <a:cubicBezTo>
                      <a:pt x="33" y="0"/>
                      <a:pt x="43" y="10"/>
                      <a:pt x="43" y="22"/>
                    </a:cubicBezTo>
                    <a:cubicBezTo>
                      <a:pt x="43" y="33"/>
                      <a:pt x="34" y="43"/>
                      <a:pt x="22" y="43"/>
                    </a:cubicBezTo>
                    <a:cubicBezTo>
                      <a:pt x="10" y="43"/>
                      <a:pt x="0" y="34"/>
                      <a:pt x="0" y="22"/>
                    </a:cubicBezTo>
                    <a:cubicBezTo>
                      <a:pt x="0" y="10"/>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0" name="Freeform 116"/>
              <p:cNvSpPr>
                <a:spLocks/>
              </p:cNvSpPr>
              <p:nvPr/>
            </p:nvSpPr>
            <p:spPr bwMode="auto">
              <a:xfrm>
                <a:off x="5470" y="1733"/>
                <a:ext cx="60" cy="60"/>
              </a:xfrm>
              <a:custGeom>
                <a:avLst/>
                <a:gdLst>
                  <a:gd name="T0" fmla="*/ 1 w 43"/>
                  <a:gd name="T1" fmla="*/ 22 h 43"/>
                  <a:gd name="T2" fmla="*/ 22 w 43"/>
                  <a:gd name="T3" fmla="*/ 0 h 43"/>
                  <a:gd name="T4" fmla="*/ 43 w 43"/>
                  <a:gd name="T5" fmla="*/ 22 h 43"/>
                  <a:gd name="T6" fmla="*/ 22 w 43"/>
                  <a:gd name="T7" fmla="*/ 43 h 43"/>
                  <a:gd name="T8" fmla="*/ 1 w 43"/>
                  <a:gd name="T9" fmla="*/ 22 h 43"/>
                </a:gdLst>
                <a:ahLst/>
                <a:cxnLst>
                  <a:cxn ang="0">
                    <a:pos x="T0" y="T1"/>
                  </a:cxn>
                  <a:cxn ang="0">
                    <a:pos x="T2" y="T3"/>
                  </a:cxn>
                  <a:cxn ang="0">
                    <a:pos x="T4" y="T5"/>
                  </a:cxn>
                  <a:cxn ang="0">
                    <a:pos x="T6" y="T7"/>
                  </a:cxn>
                  <a:cxn ang="0">
                    <a:pos x="T8" y="T9"/>
                  </a:cxn>
                </a:cxnLst>
                <a:rect l="0" t="0" r="r" b="b"/>
                <a:pathLst>
                  <a:path w="43" h="43">
                    <a:moveTo>
                      <a:pt x="1" y="22"/>
                    </a:moveTo>
                    <a:cubicBezTo>
                      <a:pt x="1" y="10"/>
                      <a:pt x="10" y="0"/>
                      <a:pt x="22" y="0"/>
                    </a:cubicBezTo>
                    <a:cubicBezTo>
                      <a:pt x="34" y="1"/>
                      <a:pt x="43" y="10"/>
                      <a:pt x="43" y="22"/>
                    </a:cubicBezTo>
                    <a:cubicBezTo>
                      <a:pt x="43" y="34"/>
                      <a:pt x="34" y="43"/>
                      <a:pt x="22" y="43"/>
                    </a:cubicBezTo>
                    <a:cubicBezTo>
                      <a:pt x="10" y="43"/>
                      <a:pt x="0" y="34"/>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1" name="Oval 117"/>
              <p:cNvSpPr>
                <a:spLocks noChangeArrowheads="1"/>
              </p:cNvSpPr>
              <p:nvPr/>
            </p:nvSpPr>
            <p:spPr bwMode="auto">
              <a:xfrm>
                <a:off x="5150" y="1519"/>
                <a:ext cx="59" cy="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2" name="Freeform 118"/>
              <p:cNvSpPr>
                <a:spLocks/>
              </p:cNvSpPr>
              <p:nvPr/>
            </p:nvSpPr>
            <p:spPr bwMode="auto">
              <a:xfrm>
                <a:off x="5258" y="1627"/>
                <a:ext cx="58" cy="60"/>
              </a:xfrm>
              <a:custGeom>
                <a:avLst/>
                <a:gdLst>
                  <a:gd name="T0" fmla="*/ 21 w 42"/>
                  <a:gd name="T1" fmla="*/ 0 h 43"/>
                  <a:gd name="T2" fmla="*/ 42 w 42"/>
                  <a:gd name="T3" fmla="*/ 21 h 43"/>
                  <a:gd name="T4" fmla="*/ 21 w 42"/>
                  <a:gd name="T5" fmla="*/ 43 h 43"/>
                  <a:gd name="T6" fmla="*/ 0 w 42"/>
                  <a:gd name="T7" fmla="*/ 22 h 43"/>
                  <a:gd name="T8" fmla="*/ 21 w 42"/>
                  <a:gd name="T9" fmla="*/ 0 h 43"/>
                </a:gdLst>
                <a:ahLst/>
                <a:cxnLst>
                  <a:cxn ang="0">
                    <a:pos x="T0" y="T1"/>
                  </a:cxn>
                  <a:cxn ang="0">
                    <a:pos x="T2" y="T3"/>
                  </a:cxn>
                  <a:cxn ang="0">
                    <a:pos x="T4" y="T5"/>
                  </a:cxn>
                  <a:cxn ang="0">
                    <a:pos x="T6" y="T7"/>
                  </a:cxn>
                  <a:cxn ang="0">
                    <a:pos x="T8" y="T9"/>
                  </a:cxn>
                </a:cxnLst>
                <a:rect l="0" t="0" r="r" b="b"/>
                <a:pathLst>
                  <a:path w="42" h="43">
                    <a:moveTo>
                      <a:pt x="21" y="0"/>
                    </a:moveTo>
                    <a:cubicBezTo>
                      <a:pt x="33" y="0"/>
                      <a:pt x="42" y="10"/>
                      <a:pt x="42" y="21"/>
                    </a:cubicBezTo>
                    <a:cubicBezTo>
                      <a:pt x="42" y="33"/>
                      <a:pt x="33" y="43"/>
                      <a:pt x="21" y="43"/>
                    </a:cubicBezTo>
                    <a:cubicBezTo>
                      <a:pt x="9" y="43"/>
                      <a:pt x="0" y="33"/>
                      <a:pt x="0" y="22"/>
                    </a:cubicBezTo>
                    <a:cubicBezTo>
                      <a:pt x="0" y="10"/>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3" name="Freeform 119"/>
              <p:cNvSpPr>
                <a:spLocks/>
              </p:cNvSpPr>
              <p:nvPr/>
            </p:nvSpPr>
            <p:spPr bwMode="auto">
              <a:xfrm>
                <a:off x="6218" y="1414"/>
                <a:ext cx="60" cy="58"/>
              </a:xfrm>
              <a:custGeom>
                <a:avLst/>
                <a:gdLst>
                  <a:gd name="T0" fmla="*/ 21 w 43"/>
                  <a:gd name="T1" fmla="*/ 0 h 42"/>
                  <a:gd name="T2" fmla="*/ 43 w 43"/>
                  <a:gd name="T3" fmla="*/ 21 h 42"/>
                  <a:gd name="T4" fmla="*/ 22 w 43"/>
                  <a:gd name="T5" fmla="*/ 42 h 42"/>
                  <a:gd name="T6" fmla="*/ 1 w 43"/>
                  <a:gd name="T7" fmla="*/ 21 h 42"/>
                  <a:gd name="T8" fmla="*/ 21 w 43"/>
                  <a:gd name="T9" fmla="*/ 0 h 42"/>
                </a:gdLst>
                <a:ahLst/>
                <a:cxnLst>
                  <a:cxn ang="0">
                    <a:pos x="T0" y="T1"/>
                  </a:cxn>
                  <a:cxn ang="0">
                    <a:pos x="T2" y="T3"/>
                  </a:cxn>
                  <a:cxn ang="0">
                    <a:pos x="T4" y="T5"/>
                  </a:cxn>
                  <a:cxn ang="0">
                    <a:pos x="T6" y="T7"/>
                  </a:cxn>
                  <a:cxn ang="0">
                    <a:pos x="T8" y="T9"/>
                  </a:cxn>
                </a:cxnLst>
                <a:rect l="0" t="0" r="r" b="b"/>
                <a:pathLst>
                  <a:path w="43" h="42">
                    <a:moveTo>
                      <a:pt x="21" y="0"/>
                    </a:moveTo>
                    <a:cubicBezTo>
                      <a:pt x="33" y="0"/>
                      <a:pt x="43" y="9"/>
                      <a:pt x="43" y="21"/>
                    </a:cubicBezTo>
                    <a:cubicBezTo>
                      <a:pt x="43" y="32"/>
                      <a:pt x="33" y="42"/>
                      <a:pt x="22" y="42"/>
                    </a:cubicBezTo>
                    <a:cubicBezTo>
                      <a:pt x="10" y="42"/>
                      <a:pt x="1" y="33"/>
                      <a:pt x="1" y="21"/>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4" name="Oval 120"/>
              <p:cNvSpPr>
                <a:spLocks noChangeArrowheads="1"/>
              </p:cNvSpPr>
              <p:nvPr/>
            </p:nvSpPr>
            <p:spPr bwMode="auto">
              <a:xfrm>
                <a:off x="5364" y="560"/>
                <a:ext cx="60" cy="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5" name="Freeform 121"/>
              <p:cNvSpPr>
                <a:spLocks/>
              </p:cNvSpPr>
              <p:nvPr/>
            </p:nvSpPr>
            <p:spPr bwMode="auto">
              <a:xfrm>
                <a:off x="5899" y="1734"/>
                <a:ext cx="58" cy="59"/>
              </a:xfrm>
              <a:custGeom>
                <a:avLst/>
                <a:gdLst>
                  <a:gd name="T0" fmla="*/ 0 w 42"/>
                  <a:gd name="T1" fmla="*/ 21 h 42"/>
                  <a:gd name="T2" fmla="*/ 21 w 42"/>
                  <a:gd name="T3" fmla="*/ 0 h 42"/>
                  <a:gd name="T4" fmla="*/ 42 w 42"/>
                  <a:gd name="T5" fmla="*/ 21 h 42"/>
                  <a:gd name="T6" fmla="*/ 21 w 42"/>
                  <a:gd name="T7" fmla="*/ 41 h 42"/>
                  <a:gd name="T8" fmla="*/ 0 w 42"/>
                  <a:gd name="T9" fmla="*/ 21 h 42"/>
                </a:gdLst>
                <a:ahLst/>
                <a:cxnLst>
                  <a:cxn ang="0">
                    <a:pos x="T0" y="T1"/>
                  </a:cxn>
                  <a:cxn ang="0">
                    <a:pos x="T2" y="T3"/>
                  </a:cxn>
                  <a:cxn ang="0">
                    <a:pos x="T4" y="T5"/>
                  </a:cxn>
                  <a:cxn ang="0">
                    <a:pos x="T6" y="T7"/>
                  </a:cxn>
                  <a:cxn ang="0">
                    <a:pos x="T8" y="T9"/>
                  </a:cxn>
                </a:cxnLst>
                <a:rect l="0" t="0" r="r" b="b"/>
                <a:pathLst>
                  <a:path w="42" h="42">
                    <a:moveTo>
                      <a:pt x="0" y="21"/>
                    </a:moveTo>
                    <a:cubicBezTo>
                      <a:pt x="0" y="9"/>
                      <a:pt x="9" y="0"/>
                      <a:pt x="21" y="0"/>
                    </a:cubicBezTo>
                    <a:cubicBezTo>
                      <a:pt x="32" y="0"/>
                      <a:pt x="42" y="9"/>
                      <a:pt x="42" y="21"/>
                    </a:cubicBezTo>
                    <a:cubicBezTo>
                      <a:pt x="41" y="33"/>
                      <a:pt x="32" y="42"/>
                      <a:pt x="21" y="41"/>
                    </a:cubicBezTo>
                    <a:cubicBezTo>
                      <a:pt x="9" y="41"/>
                      <a:pt x="0" y="32"/>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6" name="Freeform 122"/>
              <p:cNvSpPr>
                <a:spLocks/>
              </p:cNvSpPr>
              <p:nvPr/>
            </p:nvSpPr>
            <p:spPr bwMode="auto">
              <a:xfrm>
                <a:off x="5044" y="881"/>
                <a:ext cx="57" cy="57"/>
              </a:xfrm>
              <a:custGeom>
                <a:avLst/>
                <a:gdLst>
                  <a:gd name="T0" fmla="*/ 21 w 41"/>
                  <a:gd name="T1" fmla="*/ 0 h 41"/>
                  <a:gd name="T2" fmla="*/ 41 w 41"/>
                  <a:gd name="T3" fmla="*/ 20 h 41"/>
                  <a:gd name="T4" fmla="*/ 21 w 41"/>
                  <a:gd name="T5" fmla="*/ 41 h 41"/>
                  <a:gd name="T6" fmla="*/ 0 w 41"/>
                  <a:gd name="T7" fmla="*/ 21 h 41"/>
                  <a:gd name="T8" fmla="*/ 21 w 41"/>
                  <a:gd name="T9" fmla="*/ 0 h 41"/>
                </a:gdLst>
                <a:ahLst/>
                <a:cxnLst>
                  <a:cxn ang="0">
                    <a:pos x="T0" y="T1"/>
                  </a:cxn>
                  <a:cxn ang="0">
                    <a:pos x="T2" y="T3"/>
                  </a:cxn>
                  <a:cxn ang="0">
                    <a:pos x="T4" y="T5"/>
                  </a:cxn>
                  <a:cxn ang="0">
                    <a:pos x="T6" y="T7"/>
                  </a:cxn>
                  <a:cxn ang="0">
                    <a:pos x="T8" y="T9"/>
                  </a:cxn>
                </a:cxnLst>
                <a:rect l="0" t="0" r="r" b="b"/>
                <a:pathLst>
                  <a:path w="41" h="41">
                    <a:moveTo>
                      <a:pt x="21" y="0"/>
                    </a:moveTo>
                    <a:cubicBezTo>
                      <a:pt x="32" y="0"/>
                      <a:pt x="41" y="9"/>
                      <a:pt x="41" y="20"/>
                    </a:cubicBezTo>
                    <a:cubicBezTo>
                      <a:pt x="41" y="32"/>
                      <a:pt x="32" y="41"/>
                      <a:pt x="21" y="41"/>
                    </a:cubicBezTo>
                    <a:cubicBezTo>
                      <a:pt x="9" y="41"/>
                      <a:pt x="0" y="32"/>
                      <a:pt x="0" y="21"/>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7" name="Freeform 123"/>
              <p:cNvSpPr>
                <a:spLocks/>
              </p:cNvSpPr>
              <p:nvPr/>
            </p:nvSpPr>
            <p:spPr bwMode="auto">
              <a:xfrm>
                <a:off x="6114" y="668"/>
                <a:ext cx="57" cy="57"/>
              </a:xfrm>
              <a:custGeom>
                <a:avLst/>
                <a:gdLst>
                  <a:gd name="T0" fmla="*/ 20 w 41"/>
                  <a:gd name="T1" fmla="*/ 0 h 41"/>
                  <a:gd name="T2" fmla="*/ 41 w 41"/>
                  <a:gd name="T3" fmla="*/ 20 h 41"/>
                  <a:gd name="T4" fmla="*/ 20 w 41"/>
                  <a:gd name="T5" fmla="*/ 41 h 41"/>
                  <a:gd name="T6" fmla="*/ 0 w 41"/>
                  <a:gd name="T7" fmla="*/ 21 h 41"/>
                  <a:gd name="T8" fmla="*/ 20 w 41"/>
                  <a:gd name="T9" fmla="*/ 0 h 41"/>
                </a:gdLst>
                <a:ahLst/>
                <a:cxnLst>
                  <a:cxn ang="0">
                    <a:pos x="T0" y="T1"/>
                  </a:cxn>
                  <a:cxn ang="0">
                    <a:pos x="T2" y="T3"/>
                  </a:cxn>
                  <a:cxn ang="0">
                    <a:pos x="T4" y="T5"/>
                  </a:cxn>
                  <a:cxn ang="0">
                    <a:pos x="T6" y="T7"/>
                  </a:cxn>
                  <a:cxn ang="0">
                    <a:pos x="T8" y="T9"/>
                  </a:cxn>
                </a:cxnLst>
                <a:rect l="0" t="0" r="r" b="b"/>
                <a:pathLst>
                  <a:path w="41" h="41">
                    <a:moveTo>
                      <a:pt x="20" y="0"/>
                    </a:moveTo>
                    <a:cubicBezTo>
                      <a:pt x="31" y="0"/>
                      <a:pt x="41" y="9"/>
                      <a:pt x="41" y="20"/>
                    </a:cubicBezTo>
                    <a:cubicBezTo>
                      <a:pt x="41" y="32"/>
                      <a:pt x="31" y="41"/>
                      <a:pt x="20" y="41"/>
                    </a:cubicBezTo>
                    <a:cubicBezTo>
                      <a:pt x="9" y="41"/>
                      <a:pt x="0" y="32"/>
                      <a:pt x="0" y="21"/>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8" name="Freeform 124"/>
              <p:cNvSpPr>
                <a:spLocks/>
              </p:cNvSpPr>
              <p:nvPr/>
            </p:nvSpPr>
            <p:spPr bwMode="auto">
              <a:xfrm>
                <a:off x="5365" y="1734"/>
                <a:ext cx="58" cy="57"/>
              </a:xfrm>
              <a:custGeom>
                <a:avLst/>
                <a:gdLst>
                  <a:gd name="T0" fmla="*/ 21 w 41"/>
                  <a:gd name="T1" fmla="*/ 41 h 41"/>
                  <a:gd name="T2" fmla="*/ 0 w 41"/>
                  <a:gd name="T3" fmla="*/ 21 h 41"/>
                  <a:gd name="T4" fmla="*/ 21 w 41"/>
                  <a:gd name="T5" fmla="*/ 0 h 41"/>
                  <a:gd name="T6" fmla="*/ 41 w 41"/>
                  <a:gd name="T7" fmla="*/ 21 h 41"/>
                  <a:gd name="T8" fmla="*/ 21 w 41"/>
                  <a:gd name="T9" fmla="*/ 41 h 41"/>
                </a:gdLst>
                <a:ahLst/>
                <a:cxnLst>
                  <a:cxn ang="0">
                    <a:pos x="T0" y="T1"/>
                  </a:cxn>
                  <a:cxn ang="0">
                    <a:pos x="T2" y="T3"/>
                  </a:cxn>
                  <a:cxn ang="0">
                    <a:pos x="T4" y="T5"/>
                  </a:cxn>
                  <a:cxn ang="0">
                    <a:pos x="T6" y="T7"/>
                  </a:cxn>
                  <a:cxn ang="0">
                    <a:pos x="T8" y="T9"/>
                  </a:cxn>
                </a:cxnLst>
                <a:rect l="0" t="0" r="r" b="b"/>
                <a:pathLst>
                  <a:path w="41" h="41">
                    <a:moveTo>
                      <a:pt x="21" y="41"/>
                    </a:moveTo>
                    <a:cubicBezTo>
                      <a:pt x="9" y="41"/>
                      <a:pt x="0" y="32"/>
                      <a:pt x="0" y="21"/>
                    </a:cubicBezTo>
                    <a:cubicBezTo>
                      <a:pt x="0" y="10"/>
                      <a:pt x="9" y="0"/>
                      <a:pt x="21" y="0"/>
                    </a:cubicBezTo>
                    <a:cubicBezTo>
                      <a:pt x="32" y="1"/>
                      <a:pt x="41" y="10"/>
                      <a:pt x="41" y="21"/>
                    </a:cubicBezTo>
                    <a:cubicBezTo>
                      <a:pt x="41" y="32"/>
                      <a:pt x="32" y="41"/>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59" name="Freeform 125"/>
              <p:cNvSpPr>
                <a:spLocks/>
              </p:cNvSpPr>
              <p:nvPr/>
            </p:nvSpPr>
            <p:spPr bwMode="auto">
              <a:xfrm>
                <a:off x="5044" y="1415"/>
                <a:ext cx="57" cy="57"/>
              </a:xfrm>
              <a:custGeom>
                <a:avLst/>
                <a:gdLst>
                  <a:gd name="T0" fmla="*/ 21 w 41"/>
                  <a:gd name="T1" fmla="*/ 40 h 41"/>
                  <a:gd name="T2" fmla="*/ 0 w 41"/>
                  <a:gd name="T3" fmla="*/ 20 h 41"/>
                  <a:gd name="T4" fmla="*/ 21 w 41"/>
                  <a:gd name="T5" fmla="*/ 0 h 41"/>
                  <a:gd name="T6" fmla="*/ 41 w 41"/>
                  <a:gd name="T7" fmla="*/ 21 h 41"/>
                  <a:gd name="T8" fmla="*/ 21 w 41"/>
                  <a:gd name="T9" fmla="*/ 40 h 41"/>
                </a:gdLst>
                <a:ahLst/>
                <a:cxnLst>
                  <a:cxn ang="0">
                    <a:pos x="T0" y="T1"/>
                  </a:cxn>
                  <a:cxn ang="0">
                    <a:pos x="T2" y="T3"/>
                  </a:cxn>
                  <a:cxn ang="0">
                    <a:pos x="T4" y="T5"/>
                  </a:cxn>
                  <a:cxn ang="0">
                    <a:pos x="T6" y="T7"/>
                  </a:cxn>
                  <a:cxn ang="0">
                    <a:pos x="T8" y="T9"/>
                  </a:cxn>
                </a:cxnLst>
                <a:rect l="0" t="0" r="r" b="b"/>
                <a:pathLst>
                  <a:path w="41" h="41">
                    <a:moveTo>
                      <a:pt x="21" y="40"/>
                    </a:moveTo>
                    <a:cubicBezTo>
                      <a:pt x="9" y="40"/>
                      <a:pt x="0" y="31"/>
                      <a:pt x="0" y="20"/>
                    </a:cubicBezTo>
                    <a:cubicBezTo>
                      <a:pt x="0" y="9"/>
                      <a:pt x="10" y="0"/>
                      <a:pt x="21" y="0"/>
                    </a:cubicBezTo>
                    <a:cubicBezTo>
                      <a:pt x="32" y="0"/>
                      <a:pt x="41" y="9"/>
                      <a:pt x="41" y="21"/>
                    </a:cubicBezTo>
                    <a:cubicBezTo>
                      <a:pt x="41" y="32"/>
                      <a:pt x="32" y="41"/>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0" name="Oval 126"/>
              <p:cNvSpPr>
                <a:spLocks noChangeArrowheads="1"/>
              </p:cNvSpPr>
              <p:nvPr/>
            </p:nvSpPr>
            <p:spPr bwMode="auto">
              <a:xfrm>
                <a:off x="6008" y="562"/>
                <a:ext cx="55" cy="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1" name="Freeform 127"/>
              <p:cNvSpPr>
                <a:spLocks/>
              </p:cNvSpPr>
              <p:nvPr/>
            </p:nvSpPr>
            <p:spPr bwMode="auto">
              <a:xfrm>
                <a:off x="6221" y="775"/>
                <a:ext cx="56" cy="56"/>
              </a:xfrm>
              <a:custGeom>
                <a:avLst/>
                <a:gdLst>
                  <a:gd name="T0" fmla="*/ 20 w 40"/>
                  <a:gd name="T1" fmla="*/ 0 h 40"/>
                  <a:gd name="T2" fmla="*/ 40 w 40"/>
                  <a:gd name="T3" fmla="*/ 19 h 40"/>
                  <a:gd name="T4" fmla="*/ 19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19"/>
                    </a:cubicBezTo>
                    <a:cubicBezTo>
                      <a:pt x="40" y="31"/>
                      <a:pt x="31" y="40"/>
                      <a:pt x="19" y="40"/>
                    </a:cubicBezTo>
                    <a:cubicBezTo>
                      <a:pt x="9" y="40"/>
                      <a:pt x="0" y="31"/>
                      <a:pt x="0" y="20"/>
                    </a:cubicBezTo>
                    <a:cubicBezTo>
                      <a:pt x="0" y="9"/>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2" name="Freeform 128"/>
              <p:cNvSpPr>
                <a:spLocks/>
              </p:cNvSpPr>
              <p:nvPr/>
            </p:nvSpPr>
            <p:spPr bwMode="auto">
              <a:xfrm>
                <a:off x="5152" y="668"/>
                <a:ext cx="56" cy="55"/>
              </a:xfrm>
              <a:custGeom>
                <a:avLst/>
                <a:gdLst>
                  <a:gd name="T0" fmla="*/ 40 w 40"/>
                  <a:gd name="T1" fmla="*/ 21 h 40"/>
                  <a:gd name="T2" fmla="*/ 20 w 40"/>
                  <a:gd name="T3" fmla="*/ 40 h 40"/>
                  <a:gd name="T4" fmla="*/ 0 w 40"/>
                  <a:gd name="T5" fmla="*/ 20 h 40"/>
                  <a:gd name="T6" fmla="*/ 20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3" name="Freeform 129"/>
              <p:cNvSpPr>
                <a:spLocks/>
              </p:cNvSpPr>
              <p:nvPr/>
            </p:nvSpPr>
            <p:spPr bwMode="auto">
              <a:xfrm>
                <a:off x="6114" y="1628"/>
                <a:ext cx="56" cy="56"/>
              </a:xfrm>
              <a:custGeom>
                <a:avLst/>
                <a:gdLst>
                  <a:gd name="T0" fmla="*/ 40 w 40"/>
                  <a:gd name="T1" fmla="*/ 21 h 40"/>
                  <a:gd name="T2" fmla="*/ 20 w 40"/>
                  <a:gd name="T3" fmla="*/ 40 h 40"/>
                  <a:gd name="T4" fmla="*/ 0 w 40"/>
                  <a:gd name="T5" fmla="*/ 20 h 40"/>
                  <a:gd name="T6" fmla="*/ 20 w 40"/>
                  <a:gd name="T7" fmla="*/ 1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1"/>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4" name="Freeform 130"/>
              <p:cNvSpPr>
                <a:spLocks/>
              </p:cNvSpPr>
              <p:nvPr/>
            </p:nvSpPr>
            <p:spPr bwMode="auto">
              <a:xfrm>
                <a:off x="6329" y="1096"/>
                <a:ext cx="56" cy="54"/>
              </a:xfrm>
              <a:custGeom>
                <a:avLst/>
                <a:gdLst>
                  <a:gd name="T0" fmla="*/ 20 w 40"/>
                  <a:gd name="T1" fmla="*/ 0 h 39"/>
                  <a:gd name="T2" fmla="*/ 40 w 40"/>
                  <a:gd name="T3" fmla="*/ 19 h 39"/>
                  <a:gd name="T4" fmla="*/ 20 w 40"/>
                  <a:gd name="T5" fmla="*/ 39 h 39"/>
                  <a:gd name="T6" fmla="*/ 0 w 40"/>
                  <a:gd name="T7" fmla="*/ 19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8"/>
                      <a:pt x="40" y="19"/>
                    </a:cubicBezTo>
                    <a:cubicBezTo>
                      <a:pt x="40" y="30"/>
                      <a:pt x="30" y="39"/>
                      <a:pt x="20" y="39"/>
                    </a:cubicBezTo>
                    <a:cubicBezTo>
                      <a:pt x="9" y="39"/>
                      <a:pt x="0" y="30"/>
                      <a:pt x="0" y="19"/>
                    </a:cubicBezTo>
                    <a:cubicBezTo>
                      <a:pt x="0" y="8"/>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5" name="Oval 131"/>
              <p:cNvSpPr>
                <a:spLocks noChangeArrowheads="1"/>
              </p:cNvSpPr>
              <p:nvPr/>
            </p:nvSpPr>
            <p:spPr bwMode="auto">
              <a:xfrm>
                <a:off x="5686" y="454"/>
                <a:ext cx="56"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6" name="Freeform 132"/>
              <p:cNvSpPr>
                <a:spLocks/>
              </p:cNvSpPr>
              <p:nvPr/>
            </p:nvSpPr>
            <p:spPr bwMode="auto">
              <a:xfrm>
                <a:off x="5580" y="454"/>
                <a:ext cx="56" cy="56"/>
              </a:xfrm>
              <a:custGeom>
                <a:avLst/>
                <a:gdLst>
                  <a:gd name="T0" fmla="*/ 20 w 40"/>
                  <a:gd name="T1" fmla="*/ 0 h 40"/>
                  <a:gd name="T2" fmla="*/ 40 w 40"/>
                  <a:gd name="T3" fmla="*/ 20 h 40"/>
                  <a:gd name="T4" fmla="*/ 20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20"/>
                    </a:cubicBezTo>
                    <a:cubicBezTo>
                      <a:pt x="39" y="31"/>
                      <a:pt x="31" y="40"/>
                      <a:pt x="20" y="40"/>
                    </a:cubicBezTo>
                    <a:cubicBezTo>
                      <a:pt x="9" y="40"/>
                      <a:pt x="0" y="31"/>
                      <a:pt x="0" y="20"/>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7" name="Freeform 133"/>
              <p:cNvSpPr>
                <a:spLocks/>
              </p:cNvSpPr>
              <p:nvPr/>
            </p:nvSpPr>
            <p:spPr bwMode="auto">
              <a:xfrm>
                <a:off x="6329" y="1202"/>
                <a:ext cx="56" cy="55"/>
              </a:xfrm>
              <a:custGeom>
                <a:avLst/>
                <a:gdLst>
                  <a:gd name="T0" fmla="*/ 20 w 40"/>
                  <a:gd name="T1" fmla="*/ 40 h 40"/>
                  <a:gd name="T2" fmla="*/ 0 w 40"/>
                  <a:gd name="T3" fmla="*/ 20 h 40"/>
                  <a:gd name="T4" fmla="*/ 20 w 40"/>
                  <a:gd name="T5" fmla="*/ 0 h 40"/>
                  <a:gd name="T6" fmla="*/ 39 w 40"/>
                  <a:gd name="T7" fmla="*/ 20 h 40"/>
                  <a:gd name="T8" fmla="*/ 20 w 40"/>
                  <a:gd name="T9" fmla="*/ 40 h 40"/>
                </a:gdLst>
                <a:ahLst/>
                <a:cxnLst>
                  <a:cxn ang="0">
                    <a:pos x="T0" y="T1"/>
                  </a:cxn>
                  <a:cxn ang="0">
                    <a:pos x="T2" y="T3"/>
                  </a:cxn>
                  <a:cxn ang="0">
                    <a:pos x="T4" y="T5"/>
                  </a:cxn>
                  <a:cxn ang="0">
                    <a:pos x="T6" y="T7"/>
                  </a:cxn>
                  <a:cxn ang="0">
                    <a:pos x="T8" y="T9"/>
                  </a:cxn>
                </a:cxnLst>
                <a:rect l="0" t="0" r="r" b="b"/>
                <a:pathLst>
                  <a:path w="40" h="40">
                    <a:moveTo>
                      <a:pt x="20" y="40"/>
                    </a:moveTo>
                    <a:cubicBezTo>
                      <a:pt x="9" y="40"/>
                      <a:pt x="0" y="31"/>
                      <a:pt x="0" y="20"/>
                    </a:cubicBezTo>
                    <a:cubicBezTo>
                      <a:pt x="0" y="9"/>
                      <a:pt x="9" y="0"/>
                      <a:pt x="20" y="0"/>
                    </a:cubicBezTo>
                    <a:cubicBezTo>
                      <a:pt x="31" y="0"/>
                      <a:pt x="39" y="9"/>
                      <a:pt x="39" y="20"/>
                    </a:cubicBezTo>
                    <a:cubicBezTo>
                      <a:pt x="40" y="31"/>
                      <a:pt x="31"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8" name="Freeform 134"/>
              <p:cNvSpPr>
                <a:spLocks/>
              </p:cNvSpPr>
              <p:nvPr/>
            </p:nvSpPr>
            <p:spPr bwMode="auto">
              <a:xfrm>
                <a:off x="6221" y="1522"/>
                <a:ext cx="55" cy="55"/>
              </a:xfrm>
              <a:custGeom>
                <a:avLst/>
                <a:gdLst>
                  <a:gd name="T0" fmla="*/ 0 w 39"/>
                  <a:gd name="T1" fmla="*/ 20 h 39"/>
                  <a:gd name="T2" fmla="*/ 19 w 39"/>
                  <a:gd name="T3" fmla="*/ 0 h 39"/>
                  <a:gd name="T4" fmla="*/ 39 w 39"/>
                  <a:gd name="T5" fmla="*/ 20 h 39"/>
                  <a:gd name="T6" fmla="*/ 20 w 39"/>
                  <a:gd name="T7" fmla="*/ 39 h 39"/>
                  <a:gd name="T8" fmla="*/ 0 w 39"/>
                  <a:gd name="T9" fmla="*/ 20 h 39"/>
                </a:gdLst>
                <a:ahLst/>
                <a:cxnLst>
                  <a:cxn ang="0">
                    <a:pos x="T0" y="T1"/>
                  </a:cxn>
                  <a:cxn ang="0">
                    <a:pos x="T2" y="T3"/>
                  </a:cxn>
                  <a:cxn ang="0">
                    <a:pos x="T4" y="T5"/>
                  </a:cxn>
                  <a:cxn ang="0">
                    <a:pos x="T6" y="T7"/>
                  </a:cxn>
                  <a:cxn ang="0">
                    <a:pos x="T8" y="T9"/>
                  </a:cxn>
                </a:cxnLst>
                <a:rect l="0" t="0" r="r" b="b"/>
                <a:pathLst>
                  <a:path w="39" h="39">
                    <a:moveTo>
                      <a:pt x="0" y="20"/>
                    </a:moveTo>
                    <a:cubicBezTo>
                      <a:pt x="0" y="9"/>
                      <a:pt x="9" y="0"/>
                      <a:pt x="19" y="0"/>
                    </a:cubicBezTo>
                    <a:cubicBezTo>
                      <a:pt x="30" y="0"/>
                      <a:pt x="39" y="9"/>
                      <a:pt x="39" y="20"/>
                    </a:cubicBezTo>
                    <a:cubicBezTo>
                      <a:pt x="39" y="31"/>
                      <a:pt x="30" y="39"/>
                      <a:pt x="20" y="39"/>
                    </a:cubicBezTo>
                    <a:cubicBezTo>
                      <a:pt x="9" y="39"/>
                      <a:pt x="0" y="3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69" name="Freeform 135"/>
              <p:cNvSpPr>
                <a:spLocks/>
              </p:cNvSpPr>
              <p:nvPr/>
            </p:nvSpPr>
            <p:spPr bwMode="auto">
              <a:xfrm>
                <a:off x="5259" y="562"/>
                <a:ext cx="56" cy="55"/>
              </a:xfrm>
              <a:custGeom>
                <a:avLst/>
                <a:gdLst>
                  <a:gd name="T0" fmla="*/ 40 w 40"/>
                  <a:gd name="T1" fmla="*/ 21 h 40"/>
                  <a:gd name="T2" fmla="*/ 19 w 40"/>
                  <a:gd name="T3" fmla="*/ 39 h 40"/>
                  <a:gd name="T4" fmla="*/ 1 w 40"/>
                  <a:gd name="T5" fmla="*/ 19 h 40"/>
                  <a:gd name="T6" fmla="*/ 21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39" y="31"/>
                      <a:pt x="30" y="40"/>
                      <a:pt x="19" y="39"/>
                    </a:cubicBezTo>
                    <a:cubicBezTo>
                      <a:pt x="9" y="39"/>
                      <a:pt x="0" y="30"/>
                      <a:pt x="1" y="19"/>
                    </a:cubicBezTo>
                    <a:cubicBezTo>
                      <a:pt x="1" y="9"/>
                      <a:pt x="10" y="0"/>
                      <a:pt x="21"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0" name="Freeform 136"/>
              <p:cNvSpPr>
                <a:spLocks/>
              </p:cNvSpPr>
              <p:nvPr/>
            </p:nvSpPr>
            <p:spPr bwMode="auto">
              <a:xfrm>
                <a:off x="6329" y="990"/>
                <a:ext cx="54" cy="54"/>
              </a:xfrm>
              <a:custGeom>
                <a:avLst/>
                <a:gdLst>
                  <a:gd name="T0" fmla="*/ 19 w 39"/>
                  <a:gd name="T1" fmla="*/ 0 h 39"/>
                  <a:gd name="T2" fmla="*/ 39 w 39"/>
                  <a:gd name="T3" fmla="*/ 19 h 39"/>
                  <a:gd name="T4" fmla="*/ 20 w 39"/>
                  <a:gd name="T5" fmla="*/ 39 h 39"/>
                  <a:gd name="T6" fmla="*/ 0 w 39"/>
                  <a:gd name="T7" fmla="*/ 19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8"/>
                      <a:pt x="39" y="19"/>
                    </a:cubicBezTo>
                    <a:cubicBezTo>
                      <a:pt x="39" y="30"/>
                      <a:pt x="30" y="39"/>
                      <a:pt x="20" y="39"/>
                    </a:cubicBezTo>
                    <a:cubicBezTo>
                      <a:pt x="9" y="38"/>
                      <a:pt x="0" y="30"/>
                      <a:pt x="0" y="19"/>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1" name="Freeform 137"/>
              <p:cNvSpPr>
                <a:spLocks/>
              </p:cNvSpPr>
              <p:nvPr/>
            </p:nvSpPr>
            <p:spPr bwMode="auto">
              <a:xfrm>
                <a:off x="5794" y="454"/>
                <a:ext cx="54" cy="55"/>
              </a:xfrm>
              <a:custGeom>
                <a:avLst/>
                <a:gdLst>
                  <a:gd name="T0" fmla="*/ 20 w 39"/>
                  <a:gd name="T1" fmla="*/ 39 h 39"/>
                  <a:gd name="T2" fmla="*/ 0 w 39"/>
                  <a:gd name="T3" fmla="*/ 20 h 39"/>
                  <a:gd name="T4" fmla="*/ 20 w 39"/>
                  <a:gd name="T5" fmla="*/ 1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0" y="31"/>
                      <a:pt x="0" y="20"/>
                    </a:cubicBezTo>
                    <a:cubicBezTo>
                      <a:pt x="0" y="9"/>
                      <a:pt x="9" y="0"/>
                      <a:pt x="20" y="1"/>
                    </a:cubicBezTo>
                    <a:cubicBezTo>
                      <a:pt x="30" y="1"/>
                      <a:pt x="39" y="9"/>
                      <a:pt x="39" y="20"/>
                    </a:cubicBezTo>
                    <a:cubicBezTo>
                      <a:pt x="39" y="30"/>
                      <a:pt x="30"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2" name="Freeform 138"/>
              <p:cNvSpPr>
                <a:spLocks/>
              </p:cNvSpPr>
              <p:nvPr/>
            </p:nvSpPr>
            <p:spPr bwMode="auto">
              <a:xfrm>
                <a:off x="5153" y="1630"/>
                <a:ext cx="55" cy="54"/>
              </a:xfrm>
              <a:custGeom>
                <a:avLst/>
                <a:gdLst>
                  <a:gd name="T0" fmla="*/ 19 w 39"/>
                  <a:gd name="T1" fmla="*/ 0 h 39"/>
                  <a:gd name="T2" fmla="*/ 38 w 39"/>
                  <a:gd name="T3" fmla="*/ 20 h 39"/>
                  <a:gd name="T4" fmla="*/ 19 w 39"/>
                  <a:gd name="T5" fmla="*/ 39 h 39"/>
                  <a:gd name="T6" fmla="*/ 0 w 39"/>
                  <a:gd name="T7" fmla="*/ 20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9"/>
                      <a:pt x="38" y="20"/>
                    </a:cubicBezTo>
                    <a:cubicBezTo>
                      <a:pt x="38" y="30"/>
                      <a:pt x="30" y="39"/>
                      <a:pt x="19" y="39"/>
                    </a:cubicBezTo>
                    <a:cubicBezTo>
                      <a:pt x="9" y="39"/>
                      <a:pt x="0" y="30"/>
                      <a:pt x="0" y="20"/>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3" name="Freeform 139"/>
              <p:cNvSpPr>
                <a:spLocks/>
              </p:cNvSpPr>
              <p:nvPr/>
            </p:nvSpPr>
            <p:spPr bwMode="auto">
              <a:xfrm>
                <a:off x="6009" y="1736"/>
                <a:ext cx="53" cy="54"/>
              </a:xfrm>
              <a:custGeom>
                <a:avLst/>
                <a:gdLst>
                  <a:gd name="T0" fmla="*/ 19 w 38"/>
                  <a:gd name="T1" fmla="*/ 39 h 39"/>
                  <a:gd name="T2" fmla="*/ 0 w 38"/>
                  <a:gd name="T3" fmla="*/ 20 h 39"/>
                  <a:gd name="T4" fmla="*/ 19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8" y="39"/>
                      <a:pt x="0" y="31"/>
                      <a:pt x="0" y="20"/>
                    </a:cubicBezTo>
                    <a:cubicBezTo>
                      <a:pt x="0" y="9"/>
                      <a:pt x="8" y="0"/>
                      <a:pt x="19" y="1"/>
                    </a:cubicBezTo>
                    <a:cubicBezTo>
                      <a:pt x="30" y="1"/>
                      <a:pt x="38" y="10"/>
                      <a:pt x="38" y="20"/>
                    </a:cubicBezTo>
                    <a:cubicBezTo>
                      <a:pt x="38" y="31"/>
                      <a:pt x="29"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4" name="Freeform 140"/>
              <p:cNvSpPr>
                <a:spLocks/>
              </p:cNvSpPr>
              <p:nvPr/>
            </p:nvSpPr>
            <p:spPr bwMode="auto">
              <a:xfrm>
                <a:off x="5046" y="775"/>
                <a:ext cx="54" cy="54"/>
              </a:xfrm>
              <a:custGeom>
                <a:avLst/>
                <a:gdLst>
                  <a:gd name="T0" fmla="*/ 39 w 39"/>
                  <a:gd name="T1" fmla="*/ 20 h 39"/>
                  <a:gd name="T2" fmla="*/ 19 w 39"/>
                  <a:gd name="T3" fmla="*/ 39 h 39"/>
                  <a:gd name="T4" fmla="*/ 1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9" y="39"/>
                      <a:pt x="0" y="30"/>
                      <a:pt x="1" y="19"/>
                    </a:cubicBezTo>
                    <a:cubicBezTo>
                      <a:pt x="1" y="9"/>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5" name="Freeform 141"/>
              <p:cNvSpPr>
                <a:spLocks/>
              </p:cNvSpPr>
              <p:nvPr/>
            </p:nvSpPr>
            <p:spPr bwMode="auto">
              <a:xfrm>
                <a:off x="6329" y="1310"/>
                <a:ext cx="54" cy="53"/>
              </a:xfrm>
              <a:custGeom>
                <a:avLst/>
                <a:gdLst>
                  <a:gd name="T0" fmla="*/ 20 w 39"/>
                  <a:gd name="T1" fmla="*/ 0 h 38"/>
                  <a:gd name="T2" fmla="*/ 39 w 39"/>
                  <a:gd name="T3" fmla="*/ 19 h 38"/>
                  <a:gd name="T4" fmla="*/ 19 w 39"/>
                  <a:gd name="T5" fmla="*/ 38 h 38"/>
                  <a:gd name="T6" fmla="*/ 0 w 39"/>
                  <a:gd name="T7" fmla="*/ 19 h 38"/>
                  <a:gd name="T8" fmla="*/ 20 w 39"/>
                  <a:gd name="T9" fmla="*/ 0 h 38"/>
                </a:gdLst>
                <a:ahLst/>
                <a:cxnLst>
                  <a:cxn ang="0">
                    <a:pos x="T0" y="T1"/>
                  </a:cxn>
                  <a:cxn ang="0">
                    <a:pos x="T2" y="T3"/>
                  </a:cxn>
                  <a:cxn ang="0">
                    <a:pos x="T4" y="T5"/>
                  </a:cxn>
                  <a:cxn ang="0">
                    <a:pos x="T6" y="T7"/>
                  </a:cxn>
                  <a:cxn ang="0">
                    <a:pos x="T8" y="T9"/>
                  </a:cxn>
                </a:cxnLst>
                <a:rect l="0" t="0" r="r" b="b"/>
                <a:pathLst>
                  <a:path w="39" h="38">
                    <a:moveTo>
                      <a:pt x="20" y="0"/>
                    </a:moveTo>
                    <a:cubicBezTo>
                      <a:pt x="30" y="0"/>
                      <a:pt x="39" y="8"/>
                      <a:pt x="39" y="19"/>
                    </a:cubicBezTo>
                    <a:cubicBezTo>
                      <a:pt x="39" y="29"/>
                      <a:pt x="30" y="38"/>
                      <a:pt x="19" y="38"/>
                    </a:cubicBezTo>
                    <a:cubicBezTo>
                      <a:pt x="9" y="38"/>
                      <a:pt x="0" y="29"/>
                      <a:pt x="0" y="19"/>
                    </a:cubicBezTo>
                    <a:cubicBezTo>
                      <a:pt x="0" y="8"/>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6" name="Oval 142"/>
              <p:cNvSpPr>
                <a:spLocks noChangeArrowheads="1"/>
              </p:cNvSpPr>
              <p:nvPr/>
            </p:nvSpPr>
            <p:spPr bwMode="auto">
              <a:xfrm>
                <a:off x="5474" y="456"/>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7" name="Freeform 143"/>
              <p:cNvSpPr>
                <a:spLocks/>
              </p:cNvSpPr>
              <p:nvPr/>
            </p:nvSpPr>
            <p:spPr bwMode="auto">
              <a:xfrm>
                <a:off x="5688" y="1843"/>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30" y="0"/>
                      <a:pt x="38" y="9"/>
                      <a:pt x="38" y="19"/>
                    </a:cubicBezTo>
                    <a:cubicBezTo>
                      <a:pt x="38" y="30"/>
                      <a:pt x="29"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8" name="Freeform 144"/>
              <p:cNvSpPr>
                <a:spLocks/>
              </p:cNvSpPr>
              <p:nvPr/>
            </p:nvSpPr>
            <p:spPr bwMode="auto">
              <a:xfrm>
                <a:off x="4939" y="1096"/>
                <a:ext cx="54" cy="54"/>
              </a:xfrm>
              <a:custGeom>
                <a:avLst/>
                <a:gdLst>
                  <a:gd name="T0" fmla="*/ 38 w 38"/>
                  <a:gd name="T1" fmla="*/ 20 h 39"/>
                  <a:gd name="T2" fmla="*/ 19 w 38"/>
                  <a:gd name="T3" fmla="*/ 38 h 39"/>
                  <a:gd name="T4" fmla="*/ 0 w 38"/>
                  <a:gd name="T5" fmla="*/ 19 h 39"/>
                  <a:gd name="T6" fmla="*/ 19 w 38"/>
                  <a:gd name="T7" fmla="*/ 0 h 39"/>
                  <a:gd name="T8" fmla="*/ 38 w 38"/>
                  <a:gd name="T9" fmla="*/ 20 h 39"/>
                </a:gdLst>
                <a:ahLst/>
                <a:cxnLst>
                  <a:cxn ang="0">
                    <a:pos x="T0" y="T1"/>
                  </a:cxn>
                  <a:cxn ang="0">
                    <a:pos x="T2" y="T3"/>
                  </a:cxn>
                  <a:cxn ang="0">
                    <a:pos x="T4" y="T5"/>
                  </a:cxn>
                  <a:cxn ang="0">
                    <a:pos x="T6" y="T7"/>
                  </a:cxn>
                  <a:cxn ang="0">
                    <a:pos x="T8" y="T9"/>
                  </a:cxn>
                </a:cxnLst>
                <a:rect l="0" t="0" r="r" b="b"/>
                <a:pathLst>
                  <a:path w="38" h="39">
                    <a:moveTo>
                      <a:pt x="38" y="20"/>
                    </a:moveTo>
                    <a:cubicBezTo>
                      <a:pt x="38" y="30"/>
                      <a:pt x="30" y="39"/>
                      <a:pt x="19" y="38"/>
                    </a:cubicBezTo>
                    <a:cubicBezTo>
                      <a:pt x="8" y="38"/>
                      <a:pt x="0" y="30"/>
                      <a:pt x="0" y="19"/>
                    </a:cubicBezTo>
                    <a:cubicBezTo>
                      <a:pt x="1" y="9"/>
                      <a:pt x="9" y="0"/>
                      <a:pt x="19" y="0"/>
                    </a:cubicBezTo>
                    <a:cubicBezTo>
                      <a:pt x="30" y="0"/>
                      <a:pt x="38" y="9"/>
                      <a:pt x="3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79" name="Oval 145"/>
              <p:cNvSpPr>
                <a:spLocks noChangeArrowheads="1"/>
              </p:cNvSpPr>
              <p:nvPr/>
            </p:nvSpPr>
            <p:spPr bwMode="auto">
              <a:xfrm>
                <a:off x="5582" y="1843"/>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0" name="Freeform 146"/>
              <p:cNvSpPr>
                <a:spLocks/>
              </p:cNvSpPr>
              <p:nvPr/>
            </p:nvSpPr>
            <p:spPr bwMode="auto">
              <a:xfrm>
                <a:off x="4939" y="1203"/>
                <a:ext cx="54" cy="53"/>
              </a:xfrm>
              <a:custGeom>
                <a:avLst/>
                <a:gdLst>
                  <a:gd name="T0" fmla="*/ 38 w 38"/>
                  <a:gd name="T1" fmla="*/ 19 h 38"/>
                  <a:gd name="T2" fmla="*/ 19 w 38"/>
                  <a:gd name="T3" fmla="*/ 38 h 38"/>
                  <a:gd name="T4" fmla="*/ 1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29"/>
                      <a:pt x="1" y="19"/>
                    </a:cubicBezTo>
                    <a:cubicBezTo>
                      <a:pt x="1" y="8"/>
                      <a:pt x="9" y="0"/>
                      <a:pt x="19" y="0"/>
                    </a:cubicBezTo>
                    <a:cubicBezTo>
                      <a:pt x="30"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1" name="Freeform 147"/>
              <p:cNvSpPr>
                <a:spLocks/>
              </p:cNvSpPr>
              <p:nvPr/>
            </p:nvSpPr>
            <p:spPr bwMode="auto">
              <a:xfrm>
                <a:off x="5047" y="1524"/>
                <a:ext cx="53" cy="51"/>
              </a:xfrm>
              <a:custGeom>
                <a:avLst/>
                <a:gdLst>
                  <a:gd name="T0" fmla="*/ 0 w 38"/>
                  <a:gd name="T1" fmla="*/ 18 h 37"/>
                  <a:gd name="T2" fmla="*/ 19 w 38"/>
                  <a:gd name="T3" fmla="*/ 0 h 37"/>
                  <a:gd name="T4" fmla="*/ 38 w 38"/>
                  <a:gd name="T5" fmla="*/ 19 h 37"/>
                  <a:gd name="T6" fmla="*/ 18 w 38"/>
                  <a:gd name="T7" fmla="*/ 37 h 37"/>
                  <a:gd name="T8" fmla="*/ 0 w 38"/>
                  <a:gd name="T9" fmla="*/ 18 h 37"/>
                </a:gdLst>
                <a:ahLst/>
                <a:cxnLst>
                  <a:cxn ang="0">
                    <a:pos x="T0" y="T1"/>
                  </a:cxn>
                  <a:cxn ang="0">
                    <a:pos x="T2" y="T3"/>
                  </a:cxn>
                  <a:cxn ang="0">
                    <a:pos x="T4" y="T5"/>
                  </a:cxn>
                  <a:cxn ang="0">
                    <a:pos x="T6" y="T7"/>
                  </a:cxn>
                  <a:cxn ang="0">
                    <a:pos x="T8" y="T9"/>
                  </a:cxn>
                </a:cxnLst>
                <a:rect l="0" t="0" r="r" b="b"/>
                <a:pathLst>
                  <a:path w="38" h="37">
                    <a:moveTo>
                      <a:pt x="0" y="18"/>
                    </a:moveTo>
                    <a:cubicBezTo>
                      <a:pt x="0" y="8"/>
                      <a:pt x="9" y="0"/>
                      <a:pt x="19" y="0"/>
                    </a:cubicBezTo>
                    <a:cubicBezTo>
                      <a:pt x="29" y="0"/>
                      <a:pt x="38" y="9"/>
                      <a:pt x="38" y="19"/>
                    </a:cubicBezTo>
                    <a:cubicBezTo>
                      <a:pt x="37" y="29"/>
                      <a:pt x="29" y="37"/>
                      <a:pt x="18" y="37"/>
                    </a:cubicBezTo>
                    <a:cubicBezTo>
                      <a:pt x="8" y="37"/>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2" name="Freeform 148"/>
              <p:cNvSpPr>
                <a:spLocks/>
              </p:cNvSpPr>
              <p:nvPr/>
            </p:nvSpPr>
            <p:spPr bwMode="auto">
              <a:xfrm>
                <a:off x="5261" y="1737"/>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9"/>
                    </a:cubicBezTo>
                    <a:cubicBezTo>
                      <a:pt x="38" y="29"/>
                      <a:pt x="30" y="38"/>
                      <a:pt x="19" y="38"/>
                    </a:cubicBezTo>
                    <a:cubicBezTo>
                      <a:pt x="9"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3" name="Freeform 149"/>
              <p:cNvSpPr>
                <a:spLocks/>
              </p:cNvSpPr>
              <p:nvPr/>
            </p:nvSpPr>
            <p:spPr bwMode="auto">
              <a:xfrm>
                <a:off x="5795" y="1844"/>
                <a:ext cx="52" cy="52"/>
              </a:xfrm>
              <a:custGeom>
                <a:avLst/>
                <a:gdLst>
                  <a:gd name="T0" fmla="*/ 19 w 37"/>
                  <a:gd name="T1" fmla="*/ 37 h 37"/>
                  <a:gd name="T2" fmla="*/ 0 w 37"/>
                  <a:gd name="T3" fmla="*/ 18 h 37"/>
                  <a:gd name="T4" fmla="*/ 18 w 37"/>
                  <a:gd name="T5" fmla="*/ 0 h 37"/>
                  <a:gd name="T6" fmla="*/ 37 w 37"/>
                  <a:gd name="T7" fmla="*/ 18 h 37"/>
                  <a:gd name="T8" fmla="*/ 19 w 37"/>
                  <a:gd name="T9" fmla="*/ 37 h 37"/>
                </a:gdLst>
                <a:ahLst/>
                <a:cxnLst>
                  <a:cxn ang="0">
                    <a:pos x="T0" y="T1"/>
                  </a:cxn>
                  <a:cxn ang="0">
                    <a:pos x="T2" y="T3"/>
                  </a:cxn>
                  <a:cxn ang="0">
                    <a:pos x="T4" y="T5"/>
                  </a:cxn>
                  <a:cxn ang="0">
                    <a:pos x="T6" y="T7"/>
                  </a:cxn>
                  <a:cxn ang="0">
                    <a:pos x="T8" y="T9"/>
                  </a:cxn>
                </a:cxnLst>
                <a:rect l="0" t="0" r="r" b="b"/>
                <a:pathLst>
                  <a:path w="37" h="37">
                    <a:moveTo>
                      <a:pt x="19" y="37"/>
                    </a:moveTo>
                    <a:cubicBezTo>
                      <a:pt x="8" y="37"/>
                      <a:pt x="0" y="28"/>
                      <a:pt x="0" y="18"/>
                    </a:cubicBezTo>
                    <a:cubicBezTo>
                      <a:pt x="0" y="8"/>
                      <a:pt x="8" y="0"/>
                      <a:pt x="18" y="0"/>
                    </a:cubicBezTo>
                    <a:cubicBezTo>
                      <a:pt x="29" y="0"/>
                      <a:pt x="37" y="8"/>
                      <a:pt x="37" y="18"/>
                    </a:cubicBezTo>
                    <a:cubicBezTo>
                      <a:pt x="37" y="29"/>
                      <a:pt x="29"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4" name="Oval 150"/>
              <p:cNvSpPr>
                <a:spLocks noChangeArrowheads="1"/>
              </p:cNvSpPr>
              <p:nvPr/>
            </p:nvSpPr>
            <p:spPr bwMode="auto">
              <a:xfrm>
                <a:off x="4941" y="990"/>
                <a:ext cx="52"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5" name="Freeform 151"/>
              <p:cNvSpPr>
                <a:spLocks/>
              </p:cNvSpPr>
              <p:nvPr/>
            </p:nvSpPr>
            <p:spPr bwMode="auto">
              <a:xfrm>
                <a:off x="5901" y="456"/>
                <a:ext cx="52" cy="53"/>
              </a:xfrm>
              <a:custGeom>
                <a:avLst/>
                <a:gdLst>
                  <a:gd name="T0" fmla="*/ 37 w 37"/>
                  <a:gd name="T1" fmla="*/ 19 h 38"/>
                  <a:gd name="T2" fmla="*/ 19 w 37"/>
                  <a:gd name="T3" fmla="*/ 38 h 38"/>
                  <a:gd name="T4" fmla="*/ 1 w 37"/>
                  <a:gd name="T5" fmla="*/ 19 h 38"/>
                  <a:gd name="T6" fmla="*/ 19 w 37"/>
                  <a:gd name="T7" fmla="*/ 1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cubicBezTo>
                      <a:pt x="37" y="29"/>
                      <a:pt x="29" y="38"/>
                      <a:pt x="19" y="38"/>
                    </a:cubicBezTo>
                    <a:cubicBezTo>
                      <a:pt x="9" y="38"/>
                      <a:pt x="0" y="29"/>
                      <a:pt x="1" y="19"/>
                    </a:cubicBezTo>
                    <a:cubicBezTo>
                      <a:pt x="1" y="8"/>
                      <a:pt x="9" y="0"/>
                      <a:pt x="19" y="1"/>
                    </a:cubicBezTo>
                    <a:cubicBezTo>
                      <a:pt x="29" y="1"/>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6" name="Freeform 152"/>
              <p:cNvSpPr>
                <a:spLocks/>
              </p:cNvSpPr>
              <p:nvPr/>
            </p:nvSpPr>
            <p:spPr bwMode="auto">
              <a:xfrm>
                <a:off x="6330" y="884"/>
                <a:ext cx="52" cy="51"/>
              </a:xfrm>
              <a:custGeom>
                <a:avLst/>
                <a:gdLst>
                  <a:gd name="T0" fmla="*/ 37 w 37"/>
                  <a:gd name="T1" fmla="*/ 19 h 37"/>
                  <a:gd name="T2" fmla="*/ 19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9" y="37"/>
                      <a:pt x="19" y="37"/>
                    </a:cubicBezTo>
                    <a:cubicBezTo>
                      <a:pt x="8" y="37"/>
                      <a:pt x="0" y="29"/>
                      <a:pt x="0" y="18"/>
                    </a:cubicBezTo>
                    <a:cubicBezTo>
                      <a:pt x="0" y="8"/>
                      <a:pt x="9" y="0"/>
                      <a:pt x="19" y="0"/>
                    </a:cubicBezTo>
                    <a:cubicBezTo>
                      <a:pt x="29" y="0"/>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7" name="Oval 153"/>
              <p:cNvSpPr>
                <a:spLocks noChangeArrowheads="1"/>
              </p:cNvSpPr>
              <p:nvPr/>
            </p:nvSpPr>
            <p:spPr bwMode="auto">
              <a:xfrm>
                <a:off x="5474" y="1844"/>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8" name="Oval 154"/>
              <p:cNvSpPr>
                <a:spLocks noChangeArrowheads="1"/>
              </p:cNvSpPr>
              <p:nvPr/>
            </p:nvSpPr>
            <p:spPr bwMode="auto">
              <a:xfrm>
                <a:off x="4941" y="1310"/>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89" name="Freeform 155"/>
              <p:cNvSpPr>
                <a:spLocks/>
              </p:cNvSpPr>
              <p:nvPr/>
            </p:nvSpPr>
            <p:spPr bwMode="auto">
              <a:xfrm>
                <a:off x="5368" y="457"/>
                <a:ext cx="52" cy="50"/>
              </a:xfrm>
              <a:custGeom>
                <a:avLst/>
                <a:gdLst>
                  <a:gd name="T0" fmla="*/ 18 w 37"/>
                  <a:gd name="T1" fmla="*/ 36 h 36"/>
                  <a:gd name="T2" fmla="*/ 0 w 37"/>
                  <a:gd name="T3" fmla="*/ 18 h 36"/>
                  <a:gd name="T4" fmla="*/ 19 w 37"/>
                  <a:gd name="T5" fmla="*/ 0 h 36"/>
                  <a:gd name="T6" fmla="*/ 37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9" y="0"/>
                      <a:pt x="19" y="0"/>
                    </a:cubicBezTo>
                    <a:cubicBezTo>
                      <a:pt x="29" y="0"/>
                      <a:pt x="37" y="8"/>
                      <a:pt x="37"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0" name="Freeform 156"/>
              <p:cNvSpPr>
                <a:spLocks/>
              </p:cNvSpPr>
              <p:nvPr/>
            </p:nvSpPr>
            <p:spPr bwMode="auto">
              <a:xfrm>
                <a:off x="6330" y="1418"/>
                <a:ext cx="52" cy="50"/>
              </a:xfrm>
              <a:custGeom>
                <a:avLst/>
                <a:gdLst>
                  <a:gd name="T0" fmla="*/ 37 w 37"/>
                  <a:gd name="T1" fmla="*/ 18 h 36"/>
                  <a:gd name="T2" fmla="*/ 18 w 37"/>
                  <a:gd name="T3" fmla="*/ 36 h 36"/>
                  <a:gd name="T4" fmla="*/ 0 w 37"/>
                  <a:gd name="T5" fmla="*/ 18 h 36"/>
                  <a:gd name="T6" fmla="*/ 19 w 37"/>
                  <a:gd name="T7" fmla="*/ 0 h 36"/>
                  <a:gd name="T8" fmla="*/ 37 w 37"/>
                  <a:gd name="T9" fmla="*/ 18 h 36"/>
                </a:gdLst>
                <a:ahLst/>
                <a:cxnLst>
                  <a:cxn ang="0">
                    <a:pos x="T0" y="T1"/>
                  </a:cxn>
                  <a:cxn ang="0">
                    <a:pos x="T2" y="T3"/>
                  </a:cxn>
                  <a:cxn ang="0">
                    <a:pos x="T4" y="T5"/>
                  </a:cxn>
                  <a:cxn ang="0">
                    <a:pos x="T6" y="T7"/>
                  </a:cxn>
                  <a:cxn ang="0">
                    <a:pos x="T8" y="T9"/>
                  </a:cxn>
                </a:cxnLst>
                <a:rect l="0" t="0" r="r" b="b"/>
                <a:pathLst>
                  <a:path w="37" h="36">
                    <a:moveTo>
                      <a:pt x="37" y="18"/>
                    </a:moveTo>
                    <a:cubicBezTo>
                      <a:pt x="37" y="28"/>
                      <a:pt x="29" y="36"/>
                      <a:pt x="18" y="36"/>
                    </a:cubicBezTo>
                    <a:cubicBezTo>
                      <a:pt x="8" y="36"/>
                      <a:pt x="1" y="28"/>
                      <a:pt x="0" y="18"/>
                    </a:cubicBezTo>
                    <a:cubicBezTo>
                      <a:pt x="0" y="8"/>
                      <a:pt x="9"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1" name="Freeform 157"/>
              <p:cNvSpPr>
                <a:spLocks/>
              </p:cNvSpPr>
              <p:nvPr/>
            </p:nvSpPr>
            <p:spPr bwMode="auto">
              <a:xfrm>
                <a:off x="6223" y="670"/>
                <a:ext cx="51" cy="52"/>
              </a:xfrm>
              <a:custGeom>
                <a:avLst/>
                <a:gdLst>
                  <a:gd name="T0" fmla="*/ 19 w 37"/>
                  <a:gd name="T1" fmla="*/ 0 h 37"/>
                  <a:gd name="T2" fmla="*/ 37 w 37"/>
                  <a:gd name="T3" fmla="*/ 18 h 37"/>
                  <a:gd name="T4" fmla="*/ 19 w 37"/>
                  <a:gd name="T5" fmla="*/ 36 h 37"/>
                  <a:gd name="T6" fmla="*/ 1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29" y="0"/>
                      <a:pt x="37" y="8"/>
                      <a:pt x="37" y="18"/>
                    </a:cubicBezTo>
                    <a:cubicBezTo>
                      <a:pt x="37" y="28"/>
                      <a:pt x="29" y="36"/>
                      <a:pt x="19" y="36"/>
                    </a:cubicBezTo>
                    <a:cubicBezTo>
                      <a:pt x="9" y="37"/>
                      <a:pt x="0" y="28"/>
                      <a:pt x="1" y="18"/>
                    </a:cubicBezTo>
                    <a:cubicBezTo>
                      <a:pt x="1"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2" name="Freeform 158"/>
              <p:cNvSpPr>
                <a:spLocks/>
              </p:cNvSpPr>
              <p:nvPr/>
            </p:nvSpPr>
            <p:spPr bwMode="auto">
              <a:xfrm>
                <a:off x="6117" y="564"/>
                <a:ext cx="51" cy="51"/>
              </a:xfrm>
              <a:custGeom>
                <a:avLst/>
                <a:gdLst>
                  <a:gd name="T0" fmla="*/ 18 w 37"/>
                  <a:gd name="T1" fmla="*/ 36 h 36"/>
                  <a:gd name="T2" fmla="*/ 0 w 37"/>
                  <a:gd name="T3" fmla="*/ 18 h 36"/>
                  <a:gd name="T4" fmla="*/ 18 w 37"/>
                  <a:gd name="T5" fmla="*/ 0 h 36"/>
                  <a:gd name="T6" fmla="*/ 36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8" y="0"/>
                      <a:pt x="18" y="0"/>
                    </a:cubicBezTo>
                    <a:cubicBezTo>
                      <a:pt x="28" y="0"/>
                      <a:pt x="37" y="8"/>
                      <a:pt x="36"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3" name="Freeform 159"/>
              <p:cNvSpPr>
                <a:spLocks/>
              </p:cNvSpPr>
              <p:nvPr/>
            </p:nvSpPr>
            <p:spPr bwMode="auto">
              <a:xfrm>
                <a:off x="4942" y="885"/>
                <a:ext cx="49" cy="49"/>
              </a:xfrm>
              <a:custGeom>
                <a:avLst/>
                <a:gdLst>
                  <a:gd name="T0" fmla="*/ 35 w 35"/>
                  <a:gd name="T1" fmla="*/ 18 h 35"/>
                  <a:gd name="T2" fmla="*/ 17 w 35"/>
                  <a:gd name="T3" fmla="*/ 35 h 35"/>
                  <a:gd name="T4" fmla="*/ 0 w 35"/>
                  <a:gd name="T5" fmla="*/ 17 h 35"/>
                  <a:gd name="T6" fmla="*/ 18 w 35"/>
                  <a:gd name="T7" fmla="*/ 0 h 35"/>
                  <a:gd name="T8" fmla="*/ 35 w 35"/>
                  <a:gd name="T9" fmla="*/ 18 h 35"/>
                </a:gdLst>
                <a:ahLst/>
                <a:cxnLst>
                  <a:cxn ang="0">
                    <a:pos x="T0" y="T1"/>
                  </a:cxn>
                  <a:cxn ang="0">
                    <a:pos x="T2" y="T3"/>
                  </a:cxn>
                  <a:cxn ang="0">
                    <a:pos x="T4" y="T5"/>
                  </a:cxn>
                  <a:cxn ang="0">
                    <a:pos x="T6" y="T7"/>
                  </a:cxn>
                  <a:cxn ang="0">
                    <a:pos x="T8" y="T9"/>
                  </a:cxn>
                </a:cxnLst>
                <a:rect l="0" t="0" r="r" b="b"/>
                <a:pathLst>
                  <a:path w="35" h="35">
                    <a:moveTo>
                      <a:pt x="35" y="18"/>
                    </a:moveTo>
                    <a:cubicBezTo>
                      <a:pt x="35" y="28"/>
                      <a:pt x="27" y="35"/>
                      <a:pt x="17" y="35"/>
                    </a:cubicBezTo>
                    <a:cubicBezTo>
                      <a:pt x="7" y="35"/>
                      <a:pt x="0" y="27"/>
                      <a:pt x="0" y="17"/>
                    </a:cubicBezTo>
                    <a:cubicBezTo>
                      <a:pt x="0" y="8"/>
                      <a:pt x="8" y="0"/>
                      <a:pt x="18" y="0"/>
                    </a:cubicBezTo>
                    <a:cubicBezTo>
                      <a:pt x="27" y="0"/>
                      <a:pt x="35" y="8"/>
                      <a:pt x="3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4" name="Freeform 160"/>
              <p:cNvSpPr>
                <a:spLocks/>
              </p:cNvSpPr>
              <p:nvPr/>
            </p:nvSpPr>
            <p:spPr bwMode="auto">
              <a:xfrm>
                <a:off x="5903" y="1844"/>
                <a:ext cx="50" cy="50"/>
              </a:xfrm>
              <a:custGeom>
                <a:avLst/>
                <a:gdLst>
                  <a:gd name="T0" fmla="*/ 0 w 36"/>
                  <a:gd name="T1" fmla="*/ 18 h 36"/>
                  <a:gd name="T2" fmla="*/ 18 w 36"/>
                  <a:gd name="T3" fmla="*/ 1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9"/>
                      <a:pt x="8" y="1"/>
                      <a:pt x="18" y="1"/>
                    </a:cubicBezTo>
                    <a:cubicBezTo>
                      <a:pt x="28" y="0"/>
                      <a:pt x="36" y="9"/>
                      <a:pt x="36" y="18"/>
                    </a:cubicBezTo>
                    <a:cubicBezTo>
                      <a:pt x="36" y="28"/>
                      <a:pt x="28" y="36"/>
                      <a:pt x="18" y="36"/>
                    </a:cubicBezTo>
                    <a:cubicBezTo>
                      <a:pt x="8" y="36"/>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5" name="Freeform 161"/>
              <p:cNvSpPr>
                <a:spLocks/>
              </p:cNvSpPr>
              <p:nvPr/>
            </p:nvSpPr>
            <p:spPr bwMode="auto">
              <a:xfrm>
                <a:off x="6224" y="1632"/>
                <a:ext cx="49" cy="49"/>
              </a:xfrm>
              <a:custGeom>
                <a:avLst/>
                <a:gdLst>
                  <a:gd name="T0" fmla="*/ 0 w 35"/>
                  <a:gd name="T1" fmla="*/ 18 h 35"/>
                  <a:gd name="T2" fmla="*/ 18 w 35"/>
                  <a:gd name="T3" fmla="*/ 0 h 35"/>
                  <a:gd name="T4" fmla="*/ 35 w 35"/>
                  <a:gd name="T5" fmla="*/ 18 h 35"/>
                  <a:gd name="T6" fmla="*/ 18 w 35"/>
                  <a:gd name="T7" fmla="*/ 35 h 35"/>
                  <a:gd name="T8" fmla="*/ 0 w 35"/>
                  <a:gd name="T9" fmla="*/ 18 h 35"/>
                </a:gdLst>
                <a:ahLst/>
                <a:cxnLst>
                  <a:cxn ang="0">
                    <a:pos x="T0" y="T1"/>
                  </a:cxn>
                  <a:cxn ang="0">
                    <a:pos x="T2" y="T3"/>
                  </a:cxn>
                  <a:cxn ang="0">
                    <a:pos x="T4" y="T5"/>
                  </a:cxn>
                  <a:cxn ang="0">
                    <a:pos x="T6" y="T7"/>
                  </a:cxn>
                  <a:cxn ang="0">
                    <a:pos x="T8" y="T9"/>
                  </a:cxn>
                </a:cxnLst>
                <a:rect l="0" t="0" r="r" b="b"/>
                <a:pathLst>
                  <a:path w="35" h="35">
                    <a:moveTo>
                      <a:pt x="0" y="18"/>
                    </a:moveTo>
                    <a:cubicBezTo>
                      <a:pt x="0" y="8"/>
                      <a:pt x="8" y="0"/>
                      <a:pt x="18" y="0"/>
                    </a:cubicBezTo>
                    <a:cubicBezTo>
                      <a:pt x="27" y="0"/>
                      <a:pt x="35" y="8"/>
                      <a:pt x="35" y="18"/>
                    </a:cubicBezTo>
                    <a:cubicBezTo>
                      <a:pt x="35" y="27"/>
                      <a:pt x="28" y="35"/>
                      <a:pt x="18" y="35"/>
                    </a:cubicBezTo>
                    <a:cubicBezTo>
                      <a:pt x="8" y="35"/>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6" name="Freeform 162"/>
              <p:cNvSpPr>
                <a:spLocks/>
              </p:cNvSpPr>
              <p:nvPr/>
            </p:nvSpPr>
            <p:spPr bwMode="auto">
              <a:xfrm>
                <a:off x="5156" y="566"/>
                <a:ext cx="49" cy="49"/>
              </a:xfrm>
              <a:custGeom>
                <a:avLst/>
                <a:gdLst>
                  <a:gd name="T0" fmla="*/ 17 w 35"/>
                  <a:gd name="T1" fmla="*/ 0 h 35"/>
                  <a:gd name="T2" fmla="*/ 35 w 35"/>
                  <a:gd name="T3" fmla="*/ 17 h 35"/>
                  <a:gd name="T4" fmla="*/ 17 w 35"/>
                  <a:gd name="T5" fmla="*/ 34 h 35"/>
                  <a:gd name="T6" fmla="*/ 0 w 35"/>
                  <a:gd name="T7" fmla="*/ 17 h 35"/>
                  <a:gd name="T8" fmla="*/ 17 w 35"/>
                  <a:gd name="T9" fmla="*/ 0 h 35"/>
                </a:gdLst>
                <a:ahLst/>
                <a:cxnLst>
                  <a:cxn ang="0">
                    <a:pos x="T0" y="T1"/>
                  </a:cxn>
                  <a:cxn ang="0">
                    <a:pos x="T2" y="T3"/>
                  </a:cxn>
                  <a:cxn ang="0">
                    <a:pos x="T4" y="T5"/>
                  </a:cxn>
                  <a:cxn ang="0">
                    <a:pos x="T6" y="T7"/>
                  </a:cxn>
                  <a:cxn ang="0">
                    <a:pos x="T8" y="T9"/>
                  </a:cxn>
                </a:cxnLst>
                <a:rect l="0" t="0" r="r" b="b"/>
                <a:pathLst>
                  <a:path w="35" h="35">
                    <a:moveTo>
                      <a:pt x="17" y="0"/>
                    </a:moveTo>
                    <a:cubicBezTo>
                      <a:pt x="27" y="0"/>
                      <a:pt x="35" y="8"/>
                      <a:pt x="35" y="17"/>
                    </a:cubicBezTo>
                    <a:cubicBezTo>
                      <a:pt x="34" y="27"/>
                      <a:pt x="27" y="34"/>
                      <a:pt x="17" y="34"/>
                    </a:cubicBezTo>
                    <a:cubicBezTo>
                      <a:pt x="8" y="35"/>
                      <a:pt x="0" y="27"/>
                      <a:pt x="0" y="17"/>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7" name="Freeform 163"/>
              <p:cNvSpPr>
                <a:spLocks/>
              </p:cNvSpPr>
              <p:nvPr/>
            </p:nvSpPr>
            <p:spPr bwMode="auto">
              <a:xfrm>
                <a:off x="6118" y="1740"/>
                <a:ext cx="49" cy="47"/>
              </a:xfrm>
              <a:custGeom>
                <a:avLst/>
                <a:gdLst>
                  <a:gd name="T0" fmla="*/ 17 w 35"/>
                  <a:gd name="T1" fmla="*/ 0 h 34"/>
                  <a:gd name="T2" fmla="*/ 35 w 35"/>
                  <a:gd name="T3" fmla="*/ 16 h 34"/>
                  <a:gd name="T4" fmla="*/ 17 w 35"/>
                  <a:gd name="T5" fmla="*/ 34 h 34"/>
                  <a:gd name="T6" fmla="*/ 0 w 35"/>
                  <a:gd name="T7" fmla="*/ 17 h 34"/>
                  <a:gd name="T8" fmla="*/ 17 w 35"/>
                  <a:gd name="T9" fmla="*/ 0 h 34"/>
                </a:gdLst>
                <a:ahLst/>
                <a:cxnLst>
                  <a:cxn ang="0">
                    <a:pos x="T0" y="T1"/>
                  </a:cxn>
                  <a:cxn ang="0">
                    <a:pos x="T2" y="T3"/>
                  </a:cxn>
                  <a:cxn ang="0">
                    <a:pos x="T4" y="T5"/>
                  </a:cxn>
                  <a:cxn ang="0">
                    <a:pos x="T6" y="T7"/>
                  </a:cxn>
                  <a:cxn ang="0">
                    <a:pos x="T8" y="T9"/>
                  </a:cxn>
                </a:cxnLst>
                <a:rect l="0" t="0" r="r" b="b"/>
                <a:pathLst>
                  <a:path w="35" h="34">
                    <a:moveTo>
                      <a:pt x="17" y="0"/>
                    </a:moveTo>
                    <a:cubicBezTo>
                      <a:pt x="27" y="0"/>
                      <a:pt x="34" y="7"/>
                      <a:pt x="35" y="16"/>
                    </a:cubicBezTo>
                    <a:cubicBezTo>
                      <a:pt x="35" y="26"/>
                      <a:pt x="27" y="34"/>
                      <a:pt x="17" y="34"/>
                    </a:cubicBezTo>
                    <a:cubicBezTo>
                      <a:pt x="8" y="34"/>
                      <a:pt x="0" y="26"/>
                      <a:pt x="0" y="17"/>
                    </a:cubicBezTo>
                    <a:cubicBezTo>
                      <a:pt x="0"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8" name="Freeform 164"/>
              <p:cNvSpPr>
                <a:spLocks/>
              </p:cNvSpPr>
              <p:nvPr/>
            </p:nvSpPr>
            <p:spPr bwMode="auto">
              <a:xfrm>
                <a:off x="4942" y="1419"/>
                <a:ext cx="49" cy="49"/>
              </a:xfrm>
              <a:custGeom>
                <a:avLst/>
                <a:gdLst>
                  <a:gd name="T0" fmla="*/ 35 w 35"/>
                  <a:gd name="T1" fmla="*/ 17 h 35"/>
                  <a:gd name="T2" fmla="*/ 18 w 35"/>
                  <a:gd name="T3" fmla="*/ 35 h 35"/>
                  <a:gd name="T4" fmla="*/ 0 w 35"/>
                  <a:gd name="T5" fmla="*/ 17 h 35"/>
                  <a:gd name="T6" fmla="*/ 18 w 35"/>
                  <a:gd name="T7" fmla="*/ 0 h 35"/>
                  <a:gd name="T8" fmla="*/ 35 w 35"/>
                  <a:gd name="T9" fmla="*/ 17 h 35"/>
                </a:gdLst>
                <a:ahLst/>
                <a:cxnLst>
                  <a:cxn ang="0">
                    <a:pos x="T0" y="T1"/>
                  </a:cxn>
                  <a:cxn ang="0">
                    <a:pos x="T2" y="T3"/>
                  </a:cxn>
                  <a:cxn ang="0">
                    <a:pos x="T4" y="T5"/>
                  </a:cxn>
                  <a:cxn ang="0">
                    <a:pos x="T6" y="T7"/>
                  </a:cxn>
                  <a:cxn ang="0">
                    <a:pos x="T8" y="T9"/>
                  </a:cxn>
                </a:cxnLst>
                <a:rect l="0" t="0" r="r" b="b"/>
                <a:pathLst>
                  <a:path w="35" h="35">
                    <a:moveTo>
                      <a:pt x="35" y="17"/>
                    </a:moveTo>
                    <a:cubicBezTo>
                      <a:pt x="35" y="27"/>
                      <a:pt x="27" y="34"/>
                      <a:pt x="18" y="35"/>
                    </a:cubicBezTo>
                    <a:cubicBezTo>
                      <a:pt x="8" y="35"/>
                      <a:pt x="0" y="26"/>
                      <a:pt x="0" y="17"/>
                    </a:cubicBezTo>
                    <a:cubicBezTo>
                      <a:pt x="0" y="7"/>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299" name="Freeform 165"/>
              <p:cNvSpPr>
                <a:spLocks/>
              </p:cNvSpPr>
              <p:nvPr/>
            </p:nvSpPr>
            <p:spPr bwMode="auto">
              <a:xfrm>
                <a:off x="5370" y="1846"/>
                <a:ext cx="48" cy="47"/>
              </a:xfrm>
              <a:custGeom>
                <a:avLst/>
                <a:gdLst>
                  <a:gd name="T0" fmla="*/ 35 w 35"/>
                  <a:gd name="T1" fmla="*/ 17 h 34"/>
                  <a:gd name="T2" fmla="*/ 17 w 35"/>
                  <a:gd name="T3" fmla="*/ 34 h 34"/>
                  <a:gd name="T4" fmla="*/ 0 w 35"/>
                  <a:gd name="T5" fmla="*/ 17 h 34"/>
                  <a:gd name="T6" fmla="*/ 18 w 35"/>
                  <a:gd name="T7" fmla="*/ 0 h 34"/>
                  <a:gd name="T8" fmla="*/ 35 w 35"/>
                  <a:gd name="T9" fmla="*/ 17 h 34"/>
                </a:gdLst>
                <a:ahLst/>
                <a:cxnLst>
                  <a:cxn ang="0">
                    <a:pos x="T0" y="T1"/>
                  </a:cxn>
                  <a:cxn ang="0">
                    <a:pos x="T2" y="T3"/>
                  </a:cxn>
                  <a:cxn ang="0">
                    <a:pos x="T4" y="T5"/>
                  </a:cxn>
                  <a:cxn ang="0">
                    <a:pos x="T6" y="T7"/>
                  </a:cxn>
                  <a:cxn ang="0">
                    <a:pos x="T8" y="T9"/>
                  </a:cxn>
                </a:cxnLst>
                <a:rect l="0" t="0" r="r" b="b"/>
                <a:pathLst>
                  <a:path w="35" h="34">
                    <a:moveTo>
                      <a:pt x="35" y="17"/>
                    </a:moveTo>
                    <a:cubicBezTo>
                      <a:pt x="35" y="27"/>
                      <a:pt x="27" y="34"/>
                      <a:pt x="17" y="34"/>
                    </a:cubicBezTo>
                    <a:cubicBezTo>
                      <a:pt x="8" y="34"/>
                      <a:pt x="0" y="27"/>
                      <a:pt x="0" y="17"/>
                    </a:cubicBezTo>
                    <a:cubicBezTo>
                      <a:pt x="0" y="8"/>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0" name="Freeform 166"/>
              <p:cNvSpPr>
                <a:spLocks/>
              </p:cNvSpPr>
              <p:nvPr/>
            </p:nvSpPr>
            <p:spPr bwMode="auto">
              <a:xfrm>
                <a:off x="5048" y="672"/>
                <a:ext cx="49" cy="49"/>
              </a:xfrm>
              <a:custGeom>
                <a:avLst/>
                <a:gdLst>
                  <a:gd name="T0" fmla="*/ 1 w 35"/>
                  <a:gd name="T1" fmla="*/ 17 h 35"/>
                  <a:gd name="T2" fmla="*/ 18 w 35"/>
                  <a:gd name="T3" fmla="*/ 0 h 35"/>
                  <a:gd name="T4" fmla="*/ 35 w 35"/>
                  <a:gd name="T5" fmla="*/ 18 h 35"/>
                  <a:gd name="T6" fmla="*/ 17 w 35"/>
                  <a:gd name="T7" fmla="*/ 35 h 35"/>
                  <a:gd name="T8" fmla="*/ 1 w 35"/>
                  <a:gd name="T9" fmla="*/ 17 h 35"/>
                </a:gdLst>
                <a:ahLst/>
                <a:cxnLst>
                  <a:cxn ang="0">
                    <a:pos x="T0" y="T1"/>
                  </a:cxn>
                  <a:cxn ang="0">
                    <a:pos x="T2" y="T3"/>
                  </a:cxn>
                  <a:cxn ang="0">
                    <a:pos x="T4" y="T5"/>
                  </a:cxn>
                  <a:cxn ang="0">
                    <a:pos x="T6" y="T7"/>
                  </a:cxn>
                  <a:cxn ang="0">
                    <a:pos x="T8" y="T9"/>
                  </a:cxn>
                </a:cxnLst>
                <a:rect l="0" t="0" r="r" b="b"/>
                <a:pathLst>
                  <a:path w="35" h="35">
                    <a:moveTo>
                      <a:pt x="1" y="17"/>
                    </a:moveTo>
                    <a:cubicBezTo>
                      <a:pt x="1" y="8"/>
                      <a:pt x="8" y="0"/>
                      <a:pt x="18" y="0"/>
                    </a:cubicBezTo>
                    <a:cubicBezTo>
                      <a:pt x="27" y="0"/>
                      <a:pt x="35" y="8"/>
                      <a:pt x="35" y="18"/>
                    </a:cubicBezTo>
                    <a:cubicBezTo>
                      <a:pt x="35" y="27"/>
                      <a:pt x="27" y="35"/>
                      <a:pt x="17" y="35"/>
                    </a:cubicBezTo>
                    <a:cubicBezTo>
                      <a:pt x="8" y="34"/>
                      <a:pt x="0" y="27"/>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1" name="Freeform 167"/>
              <p:cNvSpPr>
                <a:spLocks/>
              </p:cNvSpPr>
              <p:nvPr/>
            </p:nvSpPr>
            <p:spPr bwMode="auto">
              <a:xfrm>
                <a:off x="6012" y="459"/>
                <a:ext cx="47" cy="47"/>
              </a:xfrm>
              <a:custGeom>
                <a:avLst/>
                <a:gdLst>
                  <a:gd name="T0" fmla="*/ 34 w 34"/>
                  <a:gd name="T1" fmla="*/ 17 h 34"/>
                  <a:gd name="T2" fmla="*/ 17 w 34"/>
                  <a:gd name="T3" fmla="*/ 34 h 34"/>
                  <a:gd name="T4" fmla="*/ 0 w 34"/>
                  <a:gd name="T5" fmla="*/ 17 h 34"/>
                  <a:gd name="T6" fmla="*/ 17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4" y="26"/>
                      <a:pt x="27" y="34"/>
                      <a:pt x="17" y="34"/>
                    </a:cubicBezTo>
                    <a:cubicBezTo>
                      <a:pt x="7" y="34"/>
                      <a:pt x="0" y="27"/>
                      <a:pt x="0" y="17"/>
                    </a:cubicBezTo>
                    <a:cubicBezTo>
                      <a:pt x="0" y="8"/>
                      <a:pt x="7" y="0"/>
                      <a:pt x="17" y="0"/>
                    </a:cubicBezTo>
                    <a:cubicBezTo>
                      <a:pt x="26" y="0"/>
                      <a:pt x="34" y="8"/>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2" name="Freeform 168"/>
              <p:cNvSpPr>
                <a:spLocks/>
              </p:cNvSpPr>
              <p:nvPr/>
            </p:nvSpPr>
            <p:spPr bwMode="auto">
              <a:xfrm>
                <a:off x="6333" y="779"/>
                <a:ext cx="47" cy="48"/>
              </a:xfrm>
              <a:custGeom>
                <a:avLst/>
                <a:gdLst>
                  <a:gd name="T0" fmla="*/ 34 w 34"/>
                  <a:gd name="T1" fmla="*/ 17 h 34"/>
                  <a:gd name="T2" fmla="*/ 17 w 34"/>
                  <a:gd name="T3" fmla="*/ 34 h 34"/>
                  <a:gd name="T4" fmla="*/ 0 w 34"/>
                  <a:gd name="T5" fmla="*/ 17 h 34"/>
                  <a:gd name="T6" fmla="*/ 16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3" y="26"/>
                      <a:pt x="26" y="34"/>
                      <a:pt x="17" y="34"/>
                    </a:cubicBezTo>
                    <a:cubicBezTo>
                      <a:pt x="7" y="34"/>
                      <a:pt x="0" y="26"/>
                      <a:pt x="0" y="17"/>
                    </a:cubicBezTo>
                    <a:cubicBezTo>
                      <a:pt x="0" y="7"/>
                      <a:pt x="7" y="0"/>
                      <a:pt x="16" y="0"/>
                    </a:cubicBezTo>
                    <a:cubicBezTo>
                      <a:pt x="26"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3" name="Freeform 169"/>
              <p:cNvSpPr>
                <a:spLocks/>
              </p:cNvSpPr>
              <p:nvPr/>
            </p:nvSpPr>
            <p:spPr bwMode="auto">
              <a:xfrm>
                <a:off x="5050" y="1634"/>
                <a:ext cx="47" cy="46"/>
              </a:xfrm>
              <a:custGeom>
                <a:avLst/>
                <a:gdLst>
                  <a:gd name="T0" fmla="*/ 17 w 34"/>
                  <a:gd name="T1" fmla="*/ 0 h 33"/>
                  <a:gd name="T2" fmla="*/ 33 w 34"/>
                  <a:gd name="T3" fmla="*/ 17 h 33"/>
                  <a:gd name="T4" fmla="*/ 17 w 34"/>
                  <a:gd name="T5" fmla="*/ 33 h 33"/>
                  <a:gd name="T6" fmla="*/ 0 w 34"/>
                  <a:gd name="T7" fmla="*/ 17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26" y="0"/>
                      <a:pt x="34" y="8"/>
                      <a:pt x="33" y="17"/>
                    </a:cubicBezTo>
                    <a:cubicBezTo>
                      <a:pt x="33" y="26"/>
                      <a:pt x="26" y="33"/>
                      <a:pt x="17" y="33"/>
                    </a:cubicBezTo>
                    <a:cubicBezTo>
                      <a:pt x="8" y="33"/>
                      <a:pt x="0" y="26"/>
                      <a:pt x="0" y="17"/>
                    </a:cubicBezTo>
                    <a:cubicBezTo>
                      <a:pt x="0" y="8"/>
                      <a:pt x="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4" name="Freeform 170"/>
              <p:cNvSpPr>
                <a:spLocks/>
              </p:cNvSpPr>
              <p:nvPr/>
            </p:nvSpPr>
            <p:spPr bwMode="auto">
              <a:xfrm>
                <a:off x="5157" y="1740"/>
                <a:ext cx="46" cy="47"/>
              </a:xfrm>
              <a:custGeom>
                <a:avLst/>
                <a:gdLst>
                  <a:gd name="T0" fmla="*/ 33 w 33"/>
                  <a:gd name="T1" fmla="*/ 17 h 34"/>
                  <a:gd name="T2" fmla="*/ 16 w 33"/>
                  <a:gd name="T3" fmla="*/ 33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5" y="34"/>
                      <a:pt x="16" y="33"/>
                    </a:cubicBezTo>
                    <a:cubicBezTo>
                      <a:pt x="7" y="33"/>
                      <a:pt x="0" y="26"/>
                      <a:pt x="0" y="17"/>
                    </a:cubicBezTo>
                    <a:cubicBezTo>
                      <a:pt x="0" y="8"/>
                      <a:pt x="7" y="0"/>
                      <a:pt x="16" y="0"/>
                    </a:cubicBezTo>
                    <a:cubicBezTo>
                      <a:pt x="25"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5" name="Freeform 171"/>
              <p:cNvSpPr>
                <a:spLocks/>
              </p:cNvSpPr>
              <p:nvPr/>
            </p:nvSpPr>
            <p:spPr bwMode="auto">
              <a:xfrm>
                <a:off x="5263" y="459"/>
                <a:ext cx="48" cy="47"/>
              </a:xfrm>
              <a:custGeom>
                <a:avLst/>
                <a:gdLst>
                  <a:gd name="T0" fmla="*/ 17 w 34"/>
                  <a:gd name="T1" fmla="*/ 0 h 34"/>
                  <a:gd name="T2" fmla="*/ 34 w 34"/>
                  <a:gd name="T3" fmla="*/ 17 h 34"/>
                  <a:gd name="T4" fmla="*/ 17 w 34"/>
                  <a:gd name="T5" fmla="*/ 34 h 34"/>
                  <a:gd name="T6" fmla="*/ 1 w 34"/>
                  <a:gd name="T7" fmla="*/ 17 h 34"/>
                  <a:gd name="T8" fmla="*/ 17 w 34"/>
                  <a:gd name="T9" fmla="*/ 0 h 34"/>
                </a:gdLst>
                <a:ahLst/>
                <a:cxnLst>
                  <a:cxn ang="0">
                    <a:pos x="T0" y="T1"/>
                  </a:cxn>
                  <a:cxn ang="0">
                    <a:pos x="T2" y="T3"/>
                  </a:cxn>
                  <a:cxn ang="0">
                    <a:pos x="T4" y="T5"/>
                  </a:cxn>
                  <a:cxn ang="0">
                    <a:pos x="T6" y="T7"/>
                  </a:cxn>
                  <a:cxn ang="0">
                    <a:pos x="T8" y="T9"/>
                  </a:cxn>
                </a:cxnLst>
                <a:rect l="0" t="0" r="r" b="b"/>
                <a:pathLst>
                  <a:path w="34" h="34">
                    <a:moveTo>
                      <a:pt x="17" y="0"/>
                    </a:moveTo>
                    <a:cubicBezTo>
                      <a:pt x="26" y="0"/>
                      <a:pt x="34" y="8"/>
                      <a:pt x="34" y="17"/>
                    </a:cubicBezTo>
                    <a:cubicBezTo>
                      <a:pt x="33" y="27"/>
                      <a:pt x="26" y="34"/>
                      <a:pt x="17" y="34"/>
                    </a:cubicBezTo>
                    <a:cubicBezTo>
                      <a:pt x="8" y="34"/>
                      <a:pt x="0" y="26"/>
                      <a:pt x="1" y="17"/>
                    </a:cubicBezTo>
                    <a:cubicBezTo>
                      <a:pt x="1"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6" name="Freeform 172"/>
              <p:cNvSpPr>
                <a:spLocks/>
              </p:cNvSpPr>
              <p:nvPr/>
            </p:nvSpPr>
            <p:spPr bwMode="auto">
              <a:xfrm>
                <a:off x="6333" y="1526"/>
                <a:ext cx="46" cy="46"/>
              </a:xfrm>
              <a:custGeom>
                <a:avLst/>
                <a:gdLst>
                  <a:gd name="T0" fmla="*/ 17 w 33"/>
                  <a:gd name="T1" fmla="*/ 0 h 33"/>
                  <a:gd name="T2" fmla="*/ 33 w 33"/>
                  <a:gd name="T3" fmla="*/ 17 h 33"/>
                  <a:gd name="T4" fmla="*/ 17 w 33"/>
                  <a:gd name="T5" fmla="*/ 33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7"/>
                    </a:cubicBezTo>
                    <a:cubicBezTo>
                      <a:pt x="33" y="26"/>
                      <a:pt x="26" y="33"/>
                      <a:pt x="17" y="33"/>
                    </a:cubicBezTo>
                    <a:cubicBezTo>
                      <a:pt x="7" y="33"/>
                      <a:pt x="0" y="25"/>
                      <a:pt x="0" y="16"/>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7" name="Freeform 173"/>
              <p:cNvSpPr>
                <a:spLocks/>
              </p:cNvSpPr>
              <p:nvPr/>
            </p:nvSpPr>
            <p:spPr bwMode="auto">
              <a:xfrm>
                <a:off x="5692" y="353"/>
                <a:ext cx="46" cy="46"/>
              </a:xfrm>
              <a:custGeom>
                <a:avLst/>
                <a:gdLst>
                  <a:gd name="T0" fmla="*/ 0 w 33"/>
                  <a:gd name="T1" fmla="*/ 17 h 33"/>
                  <a:gd name="T2" fmla="*/ 16 w 33"/>
                  <a:gd name="T3" fmla="*/ 0 h 33"/>
                  <a:gd name="T4" fmla="*/ 33 w 33"/>
                  <a:gd name="T5" fmla="*/ 17 h 33"/>
                  <a:gd name="T6" fmla="*/ 17 w 33"/>
                  <a:gd name="T7" fmla="*/ 33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0" y="8"/>
                      <a:pt x="7" y="0"/>
                      <a:pt x="16" y="0"/>
                    </a:cubicBezTo>
                    <a:cubicBezTo>
                      <a:pt x="25" y="0"/>
                      <a:pt x="33" y="8"/>
                      <a:pt x="33" y="17"/>
                    </a:cubicBezTo>
                    <a:cubicBezTo>
                      <a:pt x="33" y="25"/>
                      <a:pt x="25" y="33"/>
                      <a:pt x="17"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8" name="Freeform 174"/>
              <p:cNvSpPr>
                <a:spLocks/>
              </p:cNvSpPr>
              <p:nvPr/>
            </p:nvSpPr>
            <p:spPr bwMode="auto">
              <a:xfrm>
                <a:off x="6440" y="1100"/>
                <a:ext cx="45" cy="46"/>
              </a:xfrm>
              <a:custGeom>
                <a:avLst/>
                <a:gdLst>
                  <a:gd name="T0" fmla="*/ 16 w 32"/>
                  <a:gd name="T1" fmla="*/ 0 h 33"/>
                  <a:gd name="T2" fmla="*/ 32 w 32"/>
                  <a:gd name="T3" fmla="*/ 17 h 33"/>
                  <a:gd name="T4" fmla="*/ 16 w 32"/>
                  <a:gd name="T5" fmla="*/ 33 h 33"/>
                  <a:gd name="T6" fmla="*/ 0 w 32"/>
                  <a:gd name="T7" fmla="*/ 16 h 33"/>
                  <a:gd name="T8" fmla="*/ 16 w 32"/>
                  <a:gd name="T9" fmla="*/ 0 h 33"/>
                </a:gdLst>
                <a:ahLst/>
                <a:cxnLst>
                  <a:cxn ang="0">
                    <a:pos x="T0" y="T1"/>
                  </a:cxn>
                  <a:cxn ang="0">
                    <a:pos x="T2" y="T3"/>
                  </a:cxn>
                  <a:cxn ang="0">
                    <a:pos x="T4" y="T5"/>
                  </a:cxn>
                  <a:cxn ang="0">
                    <a:pos x="T6" y="T7"/>
                  </a:cxn>
                  <a:cxn ang="0">
                    <a:pos x="T8" y="T9"/>
                  </a:cxn>
                </a:cxnLst>
                <a:rect l="0" t="0" r="r" b="b"/>
                <a:pathLst>
                  <a:path w="32" h="33">
                    <a:moveTo>
                      <a:pt x="16" y="0"/>
                    </a:moveTo>
                    <a:cubicBezTo>
                      <a:pt x="25" y="0"/>
                      <a:pt x="32" y="8"/>
                      <a:pt x="32" y="17"/>
                    </a:cubicBezTo>
                    <a:cubicBezTo>
                      <a:pt x="32" y="26"/>
                      <a:pt x="25" y="33"/>
                      <a:pt x="16" y="33"/>
                    </a:cubicBezTo>
                    <a:cubicBezTo>
                      <a:pt x="7" y="33"/>
                      <a:pt x="0" y="25"/>
                      <a:pt x="0" y="16"/>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09" name="Freeform 175"/>
              <p:cNvSpPr>
                <a:spLocks/>
              </p:cNvSpPr>
              <p:nvPr/>
            </p:nvSpPr>
            <p:spPr bwMode="auto">
              <a:xfrm>
                <a:off x="5585" y="353"/>
                <a:ext cx="46" cy="46"/>
              </a:xfrm>
              <a:custGeom>
                <a:avLst/>
                <a:gdLst>
                  <a:gd name="T0" fmla="*/ 33 w 33"/>
                  <a:gd name="T1" fmla="*/ 16 h 33"/>
                  <a:gd name="T2" fmla="*/ 17 w 33"/>
                  <a:gd name="T3" fmla="*/ 33 h 33"/>
                  <a:gd name="T4" fmla="*/ 1 w 33"/>
                  <a:gd name="T5" fmla="*/ 17 h 33"/>
                  <a:gd name="T6" fmla="*/ 17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5"/>
                      <a:pt x="26" y="33"/>
                      <a:pt x="17" y="33"/>
                    </a:cubicBezTo>
                    <a:cubicBezTo>
                      <a:pt x="8" y="33"/>
                      <a:pt x="1" y="26"/>
                      <a:pt x="1" y="17"/>
                    </a:cubicBezTo>
                    <a:cubicBezTo>
                      <a:pt x="0" y="8"/>
                      <a:pt x="8" y="0"/>
                      <a:pt x="17" y="0"/>
                    </a:cubicBezTo>
                    <a:cubicBezTo>
                      <a:pt x="26" y="0"/>
                      <a:pt x="33" y="8"/>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0" name="Freeform 176"/>
              <p:cNvSpPr>
                <a:spLocks/>
              </p:cNvSpPr>
              <p:nvPr/>
            </p:nvSpPr>
            <p:spPr bwMode="auto">
              <a:xfrm>
                <a:off x="6440" y="1206"/>
                <a:ext cx="45" cy="46"/>
              </a:xfrm>
              <a:custGeom>
                <a:avLst/>
                <a:gdLst>
                  <a:gd name="T0" fmla="*/ 0 w 32"/>
                  <a:gd name="T1" fmla="*/ 17 h 33"/>
                  <a:gd name="T2" fmla="*/ 16 w 32"/>
                  <a:gd name="T3" fmla="*/ 0 h 33"/>
                  <a:gd name="T4" fmla="*/ 32 w 32"/>
                  <a:gd name="T5" fmla="*/ 17 h 33"/>
                  <a:gd name="T6" fmla="*/ 16 w 32"/>
                  <a:gd name="T7" fmla="*/ 33 h 33"/>
                  <a:gd name="T8" fmla="*/ 0 w 32"/>
                  <a:gd name="T9" fmla="*/ 17 h 33"/>
                </a:gdLst>
                <a:ahLst/>
                <a:cxnLst>
                  <a:cxn ang="0">
                    <a:pos x="T0" y="T1"/>
                  </a:cxn>
                  <a:cxn ang="0">
                    <a:pos x="T2" y="T3"/>
                  </a:cxn>
                  <a:cxn ang="0">
                    <a:pos x="T4" y="T5"/>
                  </a:cxn>
                  <a:cxn ang="0">
                    <a:pos x="T6" y="T7"/>
                  </a:cxn>
                  <a:cxn ang="0">
                    <a:pos x="T8" y="T9"/>
                  </a:cxn>
                </a:cxnLst>
                <a:rect l="0" t="0" r="r" b="b"/>
                <a:pathLst>
                  <a:path w="32" h="33">
                    <a:moveTo>
                      <a:pt x="0" y="17"/>
                    </a:moveTo>
                    <a:cubicBezTo>
                      <a:pt x="0" y="8"/>
                      <a:pt x="7" y="1"/>
                      <a:pt x="16" y="0"/>
                    </a:cubicBezTo>
                    <a:cubicBezTo>
                      <a:pt x="25" y="0"/>
                      <a:pt x="32" y="8"/>
                      <a:pt x="32" y="17"/>
                    </a:cubicBezTo>
                    <a:cubicBezTo>
                      <a:pt x="32" y="26"/>
                      <a:pt x="25" y="33"/>
                      <a:pt x="16"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1" name="Freeform 177"/>
              <p:cNvSpPr>
                <a:spLocks/>
              </p:cNvSpPr>
              <p:nvPr/>
            </p:nvSpPr>
            <p:spPr bwMode="auto">
              <a:xfrm>
                <a:off x="4944" y="781"/>
                <a:ext cx="46" cy="44"/>
              </a:xfrm>
              <a:custGeom>
                <a:avLst/>
                <a:gdLst>
                  <a:gd name="T0" fmla="*/ 0 w 33"/>
                  <a:gd name="T1" fmla="*/ 16 h 32"/>
                  <a:gd name="T2" fmla="*/ 16 w 33"/>
                  <a:gd name="T3" fmla="*/ 0 h 32"/>
                  <a:gd name="T4" fmla="*/ 33 w 33"/>
                  <a:gd name="T5" fmla="*/ 16 h 32"/>
                  <a:gd name="T6" fmla="*/ 16 w 33"/>
                  <a:gd name="T7" fmla="*/ 32 h 32"/>
                  <a:gd name="T8" fmla="*/ 0 w 33"/>
                  <a:gd name="T9" fmla="*/ 16 h 32"/>
                </a:gdLst>
                <a:ahLst/>
                <a:cxnLst>
                  <a:cxn ang="0">
                    <a:pos x="T0" y="T1"/>
                  </a:cxn>
                  <a:cxn ang="0">
                    <a:pos x="T2" y="T3"/>
                  </a:cxn>
                  <a:cxn ang="0">
                    <a:pos x="T4" y="T5"/>
                  </a:cxn>
                  <a:cxn ang="0">
                    <a:pos x="T6" y="T7"/>
                  </a:cxn>
                  <a:cxn ang="0">
                    <a:pos x="T8" y="T9"/>
                  </a:cxn>
                </a:cxnLst>
                <a:rect l="0" t="0" r="r" b="b"/>
                <a:pathLst>
                  <a:path w="33" h="32">
                    <a:moveTo>
                      <a:pt x="0" y="16"/>
                    </a:moveTo>
                    <a:cubicBezTo>
                      <a:pt x="0" y="7"/>
                      <a:pt x="8" y="0"/>
                      <a:pt x="16" y="0"/>
                    </a:cubicBezTo>
                    <a:cubicBezTo>
                      <a:pt x="26" y="0"/>
                      <a:pt x="33" y="7"/>
                      <a:pt x="33" y="16"/>
                    </a:cubicBezTo>
                    <a:cubicBezTo>
                      <a:pt x="32" y="25"/>
                      <a:pt x="25" y="32"/>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2" name="Freeform 178"/>
              <p:cNvSpPr>
                <a:spLocks/>
              </p:cNvSpPr>
              <p:nvPr/>
            </p:nvSpPr>
            <p:spPr bwMode="auto">
              <a:xfrm>
                <a:off x="6013" y="1847"/>
                <a:ext cx="45" cy="45"/>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5"/>
                      <a:pt x="25" y="32"/>
                      <a:pt x="16" y="32"/>
                    </a:cubicBezTo>
                    <a:cubicBezTo>
                      <a:pt x="7" y="32"/>
                      <a:pt x="0" y="25"/>
                      <a:pt x="0" y="16"/>
                    </a:cubicBezTo>
                    <a:cubicBezTo>
                      <a:pt x="0" y="7"/>
                      <a:pt x="7" y="0"/>
                      <a:pt x="16" y="0"/>
                    </a:cubicBezTo>
                    <a:cubicBezTo>
                      <a:pt x="25" y="0"/>
                      <a:pt x="32" y="8"/>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3" name="Freeform 179"/>
              <p:cNvSpPr>
                <a:spLocks/>
              </p:cNvSpPr>
              <p:nvPr/>
            </p:nvSpPr>
            <p:spPr bwMode="auto">
              <a:xfrm>
                <a:off x="6440" y="994"/>
                <a:ext cx="45" cy="44"/>
              </a:xfrm>
              <a:custGeom>
                <a:avLst/>
                <a:gdLst>
                  <a:gd name="T0" fmla="*/ 16 w 32"/>
                  <a:gd name="T1" fmla="*/ 0 h 32"/>
                  <a:gd name="T2" fmla="*/ 32 w 32"/>
                  <a:gd name="T3" fmla="*/ 16 h 32"/>
                  <a:gd name="T4" fmla="*/ 17 w 32"/>
                  <a:gd name="T5" fmla="*/ 32 h 32"/>
                  <a:gd name="T6" fmla="*/ 0 w 32"/>
                  <a:gd name="T7" fmla="*/ 16 h 32"/>
                  <a:gd name="T8" fmla="*/ 16 w 32"/>
                  <a:gd name="T9" fmla="*/ 0 h 32"/>
                </a:gdLst>
                <a:ahLst/>
                <a:cxnLst>
                  <a:cxn ang="0">
                    <a:pos x="T0" y="T1"/>
                  </a:cxn>
                  <a:cxn ang="0">
                    <a:pos x="T2" y="T3"/>
                  </a:cxn>
                  <a:cxn ang="0">
                    <a:pos x="T4" y="T5"/>
                  </a:cxn>
                  <a:cxn ang="0">
                    <a:pos x="T6" y="T7"/>
                  </a:cxn>
                  <a:cxn ang="0">
                    <a:pos x="T8" y="T9"/>
                  </a:cxn>
                </a:cxnLst>
                <a:rect l="0" t="0" r="r" b="b"/>
                <a:pathLst>
                  <a:path w="32" h="32">
                    <a:moveTo>
                      <a:pt x="16" y="0"/>
                    </a:moveTo>
                    <a:cubicBezTo>
                      <a:pt x="25" y="0"/>
                      <a:pt x="32" y="7"/>
                      <a:pt x="32" y="16"/>
                    </a:cubicBezTo>
                    <a:cubicBezTo>
                      <a:pt x="32" y="24"/>
                      <a:pt x="25" y="32"/>
                      <a:pt x="17" y="32"/>
                    </a:cubicBezTo>
                    <a:cubicBezTo>
                      <a:pt x="8" y="32"/>
                      <a:pt x="0" y="25"/>
                      <a:pt x="0" y="16"/>
                    </a:cubicBezTo>
                    <a:cubicBezTo>
                      <a:pt x="0" y="8"/>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4" name="Freeform 180"/>
              <p:cNvSpPr>
                <a:spLocks/>
              </p:cNvSpPr>
              <p:nvPr/>
            </p:nvSpPr>
            <p:spPr bwMode="auto">
              <a:xfrm>
                <a:off x="5798" y="354"/>
                <a:ext cx="46" cy="45"/>
              </a:xfrm>
              <a:custGeom>
                <a:avLst/>
                <a:gdLst>
                  <a:gd name="T0" fmla="*/ 16 w 33"/>
                  <a:gd name="T1" fmla="*/ 0 h 32"/>
                  <a:gd name="T2" fmla="*/ 33 w 33"/>
                  <a:gd name="T3" fmla="*/ 16 h 32"/>
                  <a:gd name="T4" fmla="*/ 17 w 33"/>
                  <a:gd name="T5" fmla="*/ 32 h 32"/>
                  <a:gd name="T6" fmla="*/ 1 w 33"/>
                  <a:gd name="T7" fmla="*/ 16 h 32"/>
                  <a:gd name="T8" fmla="*/ 16 w 33"/>
                  <a:gd name="T9" fmla="*/ 0 h 32"/>
                </a:gdLst>
                <a:ahLst/>
                <a:cxnLst>
                  <a:cxn ang="0">
                    <a:pos x="T0" y="T1"/>
                  </a:cxn>
                  <a:cxn ang="0">
                    <a:pos x="T2" y="T3"/>
                  </a:cxn>
                  <a:cxn ang="0">
                    <a:pos x="T4" y="T5"/>
                  </a:cxn>
                  <a:cxn ang="0">
                    <a:pos x="T6" y="T7"/>
                  </a:cxn>
                  <a:cxn ang="0">
                    <a:pos x="T8" y="T9"/>
                  </a:cxn>
                </a:cxnLst>
                <a:rect l="0" t="0" r="r" b="b"/>
                <a:pathLst>
                  <a:path w="33" h="32">
                    <a:moveTo>
                      <a:pt x="16" y="0"/>
                    </a:moveTo>
                    <a:cubicBezTo>
                      <a:pt x="25" y="0"/>
                      <a:pt x="33" y="7"/>
                      <a:pt x="33" y="16"/>
                    </a:cubicBezTo>
                    <a:cubicBezTo>
                      <a:pt x="33" y="24"/>
                      <a:pt x="26" y="31"/>
                      <a:pt x="17" y="32"/>
                    </a:cubicBezTo>
                    <a:cubicBezTo>
                      <a:pt x="8" y="32"/>
                      <a:pt x="1" y="25"/>
                      <a:pt x="1" y="16"/>
                    </a:cubicBezTo>
                    <a:cubicBezTo>
                      <a:pt x="0" y="7"/>
                      <a:pt x="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5" name="Freeform 181"/>
              <p:cNvSpPr>
                <a:spLocks/>
              </p:cNvSpPr>
              <p:nvPr/>
            </p:nvSpPr>
            <p:spPr bwMode="auto">
              <a:xfrm>
                <a:off x="6440" y="1315"/>
                <a:ext cx="45" cy="44"/>
              </a:xfrm>
              <a:custGeom>
                <a:avLst/>
                <a:gdLst>
                  <a:gd name="T0" fmla="*/ 0 w 32"/>
                  <a:gd name="T1" fmla="*/ 16 h 32"/>
                  <a:gd name="T2" fmla="*/ 16 w 32"/>
                  <a:gd name="T3" fmla="*/ 0 h 32"/>
                  <a:gd name="T4" fmla="*/ 32 w 32"/>
                  <a:gd name="T5" fmla="*/ 16 h 32"/>
                  <a:gd name="T6" fmla="*/ 16 w 32"/>
                  <a:gd name="T7" fmla="*/ 32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7"/>
                      <a:pt x="7" y="0"/>
                      <a:pt x="16" y="0"/>
                    </a:cubicBezTo>
                    <a:cubicBezTo>
                      <a:pt x="25" y="0"/>
                      <a:pt x="32" y="7"/>
                      <a:pt x="32" y="16"/>
                    </a:cubicBezTo>
                    <a:cubicBezTo>
                      <a:pt x="32" y="24"/>
                      <a:pt x="25" y="31"/>
                      <a:pt x="16" y="32"/>
                    </a:cubicBezTo>
                    <a:cubicBezTo>
                      <a:pt x="8" y="32"/>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6" name="Freeform 182"/>
              <p:cNvSpPr>
                <a:spLocks/>
              </p:cNvSpPr>
              <p:nvPr/>
            </p:nvSpPr>
            <p:spPr bwMode="auto">
              <a:xfrm>
                <a:off x="5478" y="354"/>
                <a:ext cx="45" cy="45"/>
              </a:xfrm>
              <a:custGeom>
                <a:avLst/>
                <a:gdLst>
                  <a:gd name="T0" fmla="*/ 0 w 32"/>
                  <a:gd name="T1" fmla="*/ 15 h 32"/>
                  <a:gd name="T2" fmla="*/ 16 w 32"/>
                  <a:gd name="T3" fmla="*/ 0 h 32"/>
                  <a:gd name="T4" fmla="*/ 32 w 32"/>
                  <a:gd name="T5" fmla="*/ 16 h 32"/>
                  <a:gd name="T6" fmla="*/ 16 w 32"/>
                  <a:gd name="T7" fmla="*/ 31 h 32"/>
                  <a:gd name="T8" fmla="*/ 0 w 32"/>
                  <a:gd name="T9" fmla="*/ 15 h 32"/>
                </a:gdLst>
                <a:ahLst/>
                <a:cxnLst>
                  <a:cxn ang="0">
                    <a:pos x="T0" y="T1"/>
                  </a:cxn>
                  <a:cxn ang="0">
                    <a:pos x="T2" y="T3"/>
                  </a:cxn>
                  <a:cxn ang="0">
                    <a:pos x="T4" y="T5"/>
                  </a:cxn>
                  <a:cxn ang="0">
                    <a:pos x="T6" y="T7"/>
                  </a:cxn>
                  <a:cxn ang="0">
                    <a:pos x="T8" y="T9"/>
                  </a:cxn>
                </a:cxnLst>
                <a:rect l="0" t="0" r="r" b="b"/>
                <a:pathLst>
                  <a:path w="32" h="32">
                    <a:moveTo>
                      <a:pt x="0" y="15"/>
                    </a:moveTo>
                    <a:cubicBezTo>
                      <a:pt x="0" y="7"/>
                      <a:pt x="7" y="0"/>
                      <a:pt x="16" y="0"/>
                    </a:cubicBezTo>
                    <a:cubicBezTo>
                      <a:pt x="25" y="0"/>
                      <a:pt x="32" y="7"/>
                      <a:pt x="32" y="16"/>
                    </a:cubicBezTo>
                    <a:cubicBezTo>
                      <a:pt x="31" y="24"/>
                      <a:pt x="24" y="32"/>
                      <a:pt x="16" y="31"/>
                    </a:cubicBezTo>
                    <a:cubicBezTo>
                      <a:pt x="7" y="31"/>
                      <a:pt x="0" y="2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7" name="Freeform 183"/>
              <p:cNvSpPr>
                <a:spLocks/>
              </p:cNvSpPr>
              <p:nvPr/>
            </p:nvSpPr>
            <p:spPr bwMode="auto">
              <a:xfrm>
                <a:off x="4945" y="1528"/>
                <a:ext cx="43" cy="43"/>
              </a:xfrm>
              <a:custGeom>
                <a:avLst/>
                <a:gdLst>
                  <a:gd name="T0" fmla="*/ 15 w 31"/>
                  <a:gd name="T1" fmla="*/ 0 h 31"/>
                  <a:gd name="T2" fmla="*/ 31 w 31"/>
                  <a:gd name="T3" fmla="*/ 16 h 31"/>
                  <a:gd name="T4" fmla="*/ 15 w 31"/>
                  <a:gd name="T5" fmla="*/ 31 h 31"/>
                  <a:gd name="T6" fmla="*/ 0 w 31"/>
                  <a:gd name="T7" fmla="*/ 15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1" y="24"/>
                      <a:pt x="24" y="31"/>
                      <a:pt x="15" y="31"/>
                    </a:cubicBezTo>
                    <a:cubicBezTo>
                      <a:pt x="7" y="31"/>
                      <a:pt x="0" y="24"/>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8" name="Freeform 184"/>
              <p:cNvSpPr>
                <a:spLocks/>
              </p:cNvSpPr>
              <p:nvPr/>
            </p:nvSpPr>
            <p:spPr bwMode="auto">
              <a:xfrm>
                <a:off x="5265" y="1848"/>
                <a:ext cx="44" cy="44"/>
              </a:xfrm>
              <a:custGeom>
                <a:avLst/>
                <a:gdLst>
                  <a:gd name="T0" fmla="*/ 16 w 32"/>
                  <a:gd name="T1" fmla="*/ 0 h 31"/>
                  <a:gd name="T2" fmla="*/ 32 w 32"/>
                  <a:gd name="T3" fmla="*/ 15 h 31"/>
                  <a:gd name="T4" fmla="*/ 16 w 32"/>
                  <a:gd name="T5" fmla="*/ 31 h 31"/>
                  <a:gd name="T6" fmla="*/ 0 w 32"/>
                  <a:gd name="T7" fmla="*/ 15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6"/>
                      <a:pt x="32" y="15"/>
                    </a:cubicBezTo>
                    <a:cubicBezTo>
                      <a:pt x="32" y="24"/>
                      <a:pt x="25" y="31"/>
                      <a:pt x="16" y="31"/>
                    </a:cubicBezTo>
                    <a:cubicBezTo>
                      <a:pt x="8" y="31"/>
                      <a:pt x="1" y="24"/>
                      <a:pt x="0" y="15"/>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19" name="Freeform 185"/>
              <p:cNvSpPr>
                <a:spLocks/>
              </p:cNvSpPr>
              <p:nvPr/>
            </p:nvSpPr>
            <p:spPr bwMode="auto">
              <a:xfrm>
                <a:off x="6227" y="567"/>
                <a:ext cx="43" cy="43"/>
              </a:xfrm>
              <a:custGeom>
                <a:avLst/>
                <a:gdLst>
                  <a:gd name="T0" fmla="*/ 31 w 31"/>
                  <a:gd name="T1" fmla="*/ 16 h 31"/>
                  <a:gd name="T2" fmla="*/ 16 w 31"/>
                  <a:gd name="T3" fmla="*/ 31 h 31"/>
                  <a:gd name="T4" fmla="*/ 0 w 31"/>
                  <a:gd name="T5" fmla="*/ 16 h 31"/>
                  <a:gd name="T6" fmla="*/ 15 w 31"/>
                  <a:gd name="T7" fmla="*/ 0 h 31"/>
                  <a:gd name="T8" fmla="*/ 31 w 31"/>
                  <a:gd name="T9" fmla="*/ 16 h 31"/>
                </a:gdLst>
                <a:ahLst/>
                <a:cxnLst>
                  <a:cxn ang="0">
                    <a:pos x="T0" y="T1"/>
                  </a:cxn>
                  <a:cxn ang="0">
                    <a:pos x="T2" y="T3"/>
                  </a:cxn>
                  <a:cxn ang="0">
                    <a:pos x="T4" y="T5"/>
                  </a:cxn>
                  <a:cxn ang="0">
                    <a:pos x="T6" y="T7"/>
                  </a:cxn>
                  <a:cxn ang="0">
                    <a:pos x="T8" y="T9"/>
                  </a:cxn>
                </a:cxnLst>
                <a:rect l="0" t="0" r="r" b="b"/>
                <a:pathLst>
                  <a:path w="31" h="31">
                    <a:moveTo>
                      <a:pt x="31" y="16"/>
                    </a:moveTo>
                    <a:cubicBezTo>
                      <a:pt x="31" y="25"/>
                      <a:pt x="24" y="31"/>
                      <a:pt x="16" y="31"/>
                    </a:cubicBezTo>
                    <a:cubicBezTo>
                      <a:pt x="7" y="31"/>
                      <a:pt x="0" y="24"/>
                      <a:pt x="0" y="16"/>
                    </a:cubicBezTo>
                    <a:cubicBezTo>
                      <a:pt x="0" y="7"/>
                      <a:pt x="7" y="1"/>
                      <a:pt x="15" y="0"/>
                    </a:cubicBezTo>
                    <a:cubicBezTo>
                      <a:pt x="24" y="0"/>
                      <a:pt x="31" y="7"/>
                      <a:pt x="3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0" name="Freeform 186"/>
              <p:cNvSpPr>
                <a:spLocks/>
              </p:cNvSpPr>
              <p:nvPr/>
            </p:nvSpPr>
            <p:spPr bwMode="auto">
              <a:xfrm>
                <a:off x="5693" y="1954"/>
                <a:ext cx="44" cy="44"/>
              </a:xfrm>
              <a:custGeom>
                <a:avLst/>
                <a:gdLst>
                  <a:gd name="T0" fmla="*/ 15 w 31"/>
                  <a:gd name="T1" fmla="*/ 0 h 31"/>
                  <a:gd name="T2" fmla="*/ 31 w 31"/>
                  <a:gd name="T3" fmla="*/ 16 h 31"/>
                  <a:gd name="T4" fmla="*/ 15 w 31"/>
                  <a:gd name="T5" fmla="*/ 31 h 31"/>
                  <a:gd name="T6" fmla="*/ 0 w 31"/>
                  <a:gd name="T7" fmla="*/ 16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0" y="24"/>
                      <a:pt x="23" y="31"/>
                      <a:pt x="15" y="31"/>
                    </a:cubicBezTo>
                    <a:cubicBezTo>
                      <a:pt x="7" y="31"/>
                      <a:pt x="0" y="24"/>
                      <a:pt x="0" y="16"/>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1" name="Freeform 187"/>
              <p:cNvSpPr>
                <a:spLocks/>
              </p:cNvSpPr>
              <p:nvPr/>
            </p:nvSpPr>
            <p:spPr bwMode="auto">
              <a:xfrm>
                <a:off x="4839" y="1101"/>
                <a:ext cx="43" cy="43"/>
              </a:xfrm>
              <a:custGeom>
                <a:avLst/>
                <a:gdLst>
                  <a:gd name="T0" fmla="*/ 15 w 31"/>
                  <a:gd name="T1" fmla="*/ 31 h 31"/>
                  <a:gd name="T2" fmla="*/ 0 w 31"/>
                  <a:gd name="T3" fmla="*/ 15 h 31"/>
                  <a:gd name="T4" fmla="*/ 15 w 31"/>
                  <a:gd name="T5" fmla="*/ 0 h 31"/>
                  <a:gd name="T6" fmla="*/ 30 w 31"/>
                  <a:gd name="T7" fmla="*/ 16 h 31"/>
                  <a:gd name="T8" fmla="*/ 15 w 31"/>
                  <a:gd name="T9" fmla="*/ 31 h 31"/>
                </a:gdLst>
                <a:ahLst/>
                <a:cxnLst>
                  <a:cxn ang="0">
                    <a:pos x="T0" y="T1"/>
                  </a:cxn>
                  <a:cxn ang="0">
                    <a:pos x="T2" y="T3"/>
                  </a:cxn>
                  <a:cxn ang="0">
                    <a:pos x="T4" y="T5"/>
                  </a:cxn>
                  <a:cxn ang="0">
                    <a:pos x="T6" y="T7"/>
                  </a:cxn>
                  <a:cxn ang="0">
                    <a:pos x="T8" y="T9"/>
                  </a:cxn>
                </a:cxnLst>
                <a:rect l="0" t="0" r="r" b="b"/>
                <a:pathLst>
                  <a:path w="31" h="31">
                    <a:moveTo>
                      <a:pt x="15" y="31"/>
                    </a:moveTo>
                    <a:cubicBezTo>
                      <a:pt x="6" y="31"/>
                      <a:pt x="0" y="24"/>
                      <a:pt x="0" y="15"/>
                    </a:cubicBezTo>
                    <a:cubicBezTo>
                      <a:pt x="0" y="7"/>
                      <a:pt x="7" y="0"/>
                      <a:pt x="15" y="0"/>
                    </a:cubicBezTo>
                    <a:cubicBezTo>
                      <a:pt x="24" y="0"/>
                      <a:pt x="31"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2" name="Oval 188"/>
              <p:cNvSpPr>
                <a:spLocks noChangeArrowheads="1"/>
              </p:cNvSpPr>
              <p:nvPr/>
            </p:nvSpPr>
            <p:spPr bwMode="auto">
              <a:xfrm>
                <a:off x="5587" y="1954"/>
                <a:ext cx="42"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3" name="Freeform 189"/>
              <p:cNvSpPr>
                <a:spLocks/>
              </p:cNvSpPr>
              <p:nvPr/>
            </p:nvSpPr>
            <p:spPr bwMode="auto">
              <a:xfrm>
                <a:off x="4839" y="1207"/>
                <a:ext cx="42" cy="43"/>
              </a:xfrm>
              <a:custGeom>
                <a:avLst/>
                <a:gdLst>
                  <a:gd name="T0" fmla="*/ 15 w 30"/>
                  <a:gd name="T1" fmla="*/ 31 h 31"/>
                  <a:gd name="T2" fmla="*/ 0 w 30"/>
                  <a:gd name="T3" fmla="*/ 16 h 31"/>
                  <a:gd name="T4" fmla="*/ 15 w 30"/>
                  <a:gd name="T5" fmla="*/ 1 h 31"/>
                  <a:gd name="T6" fmla="*/ 30 w 30"/>
                  <a:gd name="T7" fmla="*/ 16 h 31"/>
                  <a:gd name="T8" fmla="*/ 15 w 30"/>
                  <a:gd name="T9" fmla="*/ 31 h 31"/>
                </a:gdLst>
                <a:ahLst/>
                <a:cxnLst>
                  <a:cxn ang="0">
                    <a:pos x="T0" y="T1"/>
                  </a:cxn>
                  <a:cxn ang="0">
                    <a:pos x="T2" y="T3"/>
                  </a:cxn>
                  <a:cxn ang="0">
                    <a:pos x="T4" y="T5"/>
                  </a:cxn>
                  <a:cxn ang="0">
                    <a:pos x="T6" y="T7"/>
                  </a:cxn>
                  <a:cxn ang="0">
                    <a:pos x="T8" y="T9"/>
                  </a:cxn>
                </a:cxnLst>
                <a:rect l="0" t="0" r="r" b="b"/>
                <a:pathLst>
                  <a:path w="30" h="31">
                    <a:moveTo>
                      <a:pt x="15" y="31"/>
                    </a:moveTo>
                    <a:cubicBezTo>
                      <a:pt x="7" y="31"/>
                      <a:pt x="0" y="24"/>
                      <a:pt x="0" y="16"/>
                    </a:cubicBezTo>
                    <a:cubicBezTo>
                      <a:pt x="0" y="8"/>
                      <a:pt x="7" y="1"/>
                      <a:pt x="15" y="1"/>
                    </a:cubicBezTo>
                    <a:cubicBezTo>
                      <a:pt x="23" y="0"/>
                      <a:pt x="30"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4" name="Freeform 190"/>
              <p:cNvSpPr>
                <a:spLocks/>
              </p:cNvSpPr>
              <p:nvPr/>
            </p:nvSpPr>
            <p:spPr bwMode="auto">
              <a:xfrm>
                <a:off x="6121" y="461"/>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6"/>
                      <a:pt x="30" y="15"/>
                    </a:cubicBezTo>
                    <a:cubicBezTo>
                      <a:pt x="30" y="23"/>
                      <a:pt x="24"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5" name="Freeform 191"/>
              <p:cNvSpPr>
                <a:spLocks/>
              </p:cNvSpPr>
              <p:nvPr/>
            </p:nvSpPr>
            <p:spPr bwMode="auto">
              <a:xfrm>
                <a:off x="6336" y="675"/>
                <a:ext cx="42" cy="41"/>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29" y="24"/>
                      <a:pt x="23" y="30"/>
                      <a:pt x="15" y="30"/>
                    </a:cubicBezTo>
                    <a:cubicBezTo>
                      <a:pt x="6" y="30"/>
                      <a:pt x="0" y="23"/>
                      <a:pt x="0" y="15"/>
                    </a:cubicBezTo>
                    <a:cubicBezTo>
                      <a:pt x="0" y="7"/>
                      <a:pt x="7" y="0"/>
                      <a:pt x="15" y="0"/>
                    </a:cubicBezTo>
                    <a:cubicBezTo>
                      <a:pt x="23" y="1"/>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6" name="Freeform 192"/>
              <p:cNvSpPr>
                <a:spLocks/>
              </p:cNvSpPr>
              <p:nvPr/>
            </p:nvSpPr>
            <p:spPr bwMode="auto">
              <a:xfrm>
                <a:off x="6442" y="889"/>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3"/>
                      <a:pt x="23" y="30"/>
                      <a:pt x="15" y="30"/>
                    </a:cubicBezTo>
                    <a:cubicBezTo>
                      <a:pt x="7" y="29"/>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7" name="Freeform 193"/>
              <p:cNvSpPr>
                <a:spLocks/>
              </p:cNvSpPr>
              <p:nvPr/>
            </p:nvSpPr>
            <p:spPr bwMode="auto">
              <a:xfrm>
                <a:off x="5907" y="355"/>
                <a:ext cx="42" cy="42"/>
              </a:xfrm>
              <a:custGeom>
                <a:avLst/>
                <a:gdLst>
                  <a:gd name="T0" fmla="*/ 30 w 30"/>
                  <a:gd name="T1" fmla="*/ 15 h 30"/>
                  <a:gd name="T2" fmla="*/ 14 w 30"/>
                  <a:gd name="T3" fmla="*/ 29 h 30"/>
                  <a:gd name="T4" fmla="*/ 0 w 30"/>
                  <a:gd name="T5" fmla="*/ 14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4" y="29"/>
                    </a:cubicBezTo>
                    <a:cubicBezTo>
                      <a:pt x="6" y="29"/>
                      <a:pt x="0" y="22"/>
                      <a:pt x="0" y="14"/>
                    </a:cubicBezTo>
                    <a:cubicBezTo>
                      <a:pt x="0" y="6"/>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8" name="Freeform 194"/>
              <p:cNvSpPr>
                <a:spLocks/>
              </p:cNvSpPr>
              <p:nvPr/>
            </p:nvSpPr>
            <p:spPr bwMode="auto">
              <a:xfrm>
                <a:off x="5801" y="1956"/>
                <a:ext cx="40" cy="42"/>
              </a:xfrm>
              <a:custGeom>
                <a:avLst/>
                <a:gdLst>
                  <a:gd name="T0" fmla="*/ 14 w 29"/>
                  <a:gd name="T1" fmla="*/ 0 h 30"/>
                  <a:gd name="T2" fmla="*/ 29 w 29"/>
                  <a:gd name="T3" fmla="*/ 15 h 30"/>
                  <a:gd name="T4" fmla="*/ 14 w 29"/>
                  <a:gd name="T5" fmla="*/ 29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3" y="0"/>
                      <a:pt x="29" y="6"/>
                      <a:pt x="29" y="15"/>
                    </a:cubicBezTo>
                    <a:cubicBezTo>
                      <a:pt x="29" y="23"/>
                      <a:pt x="22" y="30"/>
                      <a:pt x="14" y="29"/>
                    </a:cubicBezTo>
                    <a:cubicBezTo>
                      <a:pt x="6" y="29"/>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29" name="Oval 195"/>
              <p:cNvSpPr>
                <a:spLocks noChangeArrowheads="1"/>
              </p:cNvSpPr>
              <p:nvPr/>
            </p:nvSpPr>
            <p:spPr bwMode="auto">
              <a:xfrm>
                <a:off x="4839" y="995"/>
                <a:ext cx="42"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0" name="Freeform 196"/>
              <p:cNvSpPr>
                <a:spLocks/>
              </p:cNvSpPr>
              <p:nvPr/>
            </p:nvSpPr>
            <p:spPr bwMode="auto">
              <a:xfrm>
                <a:off x="5053" y="569"/>
                <a:ext cx="41" cy="41"/>
              </a:xfrm>
              <a:custGeom>
                <a:avLst/>
                <a:gdLst>
                  <a:gd name="T0" fmla="*/ 15 w 30"/>
                  <a:gd name="T1" fmla="*/ 0 h 30"/>
                  <a:gd name="T2" fmla="*/ 29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29" y="7"/>
                      <a:pt x="29" y="15"/>
                    </a:cubicBezTo>
                    <a:cubicBezTo>
                      <a:pt x="30" y="23"/>
                      <a:pt x="23" y="30"/>
                      <a:pt x="15" y="30"/>
                    </a:cubicBezTo>
                    <a:cubicBezTo>
                      <a:pt x="7" y="30"/>
                      <a:pt x="0" y="23"/>
                      <a:pt x="0" y="15"/>
                    </a:cubicBezTo>
                    <a:cubicBezTo>
                      <a:pt x="0" y="7"/>
                      <a:pt x="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1" name="Freeform 197"/>
              <p:cNvSpPr>
                <a:spLocks/>
              </p:cNvSpPr>
              <p:nvPr/>
            </p:nvSpPr>
            <p:spPr bwMode="auto">
              <a:xfrm>
                <a:off x="6228" y="1743"/>
                <a:ext cx="41" cy="41"/>
              </a:xfrm>
              <a:custGeom>
                <a:avLst/>
                <a:gdLst>
                  <a:gd name="T0" fmla="*/ 14 w 29"/>
                  <a:gd name="T1" fmla="*/ 0 h 30"/>
                  <a:gd name="T2" fmla="*/ 29 w 29"/>
                  <a:gd name="T3" fmla="*/ 14 h 30"/>
                  <a:gd name="T4" fmla="*/ 15 w 29"/>
                  <a:gd name="T5" fmla="*/ 30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2" y="0"/>
                      <a:pt x="29" y="6"/>
                      <a:pt x="29" y="14"/>
                    </a:cubicBezTo>
                    <a:cubicBezTo>
                      <a:pt x="29" y="23"/>
                      <a:pt x="23" y="29"/>
                      <a:pt x="15" y="30"/>
                    </a:cubicBezTo>
                    <a:cubicBezTo>
                      <a:pt x="7" y="30"/>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2" name="Freeform 198"/>
              <p:cNvSpPr>
                <a:spLocks/>
              </p:cNvSpPr>
              <p:nvPr/>
            </p:nvSpPr>
            <p:spPr bwMode="auto">
              <a:xfrm>
                <a:off x="5480" y="1956"/>
                <a:ext cx="42" cy="40"/>
              </a:xfrm>
              <a:custGeom>
                <a:avLst/>
                <a:gdLst>
                  <a:gd name="T0" fmla="*/ 15 w 30"/>
                  <a:gd name="T1" fmla="*/ 29 h 29"/>
                  <a:gd name="T2" fmla="*/ 0 w 30"/>
                  <a:gd name="T3" fmla="*/ 15 h 29"/>
                  <a:gd name="T4" fmla="*/ 15 w 30"/>
                  <a:gd name="T5" fmla="*/ 0 h 29"/>
                  <a:gd name="T6" fmla="*/ 29 w 30"/>
                  <a:gd name="T7" fmla="*/ 14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3"/>
                      <a:pt x="0" y="15"/>
                    </a:cubicBezTo>
                    <a:cubicBezTo>
                      <a:pt x="0" y="7"/>
                      <a:pt x="7" y="0"/>
                      <a:pt x="15" y="0"/>
                    </a:cubicBezTo>
                    <a:cubicBezTo>
                      <a:pt x="23" y="0"/>
                      <a:pt x="29" y="7"/>
                      <a:pt x="29" y="14"/>
                    </a:cubicBezTo>
                    <a:cubicBezTo>
                      <a:pt x="30" y="22"/>
                      <a:pt x="23"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3" name="Freeform 199"/>
              <p:cNvSpPr>
                <a:spLocks/>
              </p:cNvSpPr>
              <p:nvPr/>
            </p:nvSpPr>
            <p:spPr bwMode="auto">
              <a:xfrm>
                <a:off x="6442" y="1422"/>
                <a:ext cx="42" cy="42"/>
              </a:xfrm>
              <a:custGeom>
                <a:avLst/>
                <a:gdLst>
                  <a:gd name="T0" fmla="*/ 15 w 30"/>
                  <a:gd name="T1" fmla="*/ 30 h 30"/>
                  <a:gd name="T2" fmla="*/ 0 w 30"/>
                  <a:gd name="T3" fmla="*/ 15 h 30"/>
                  <a:gd name="T4" fmla="*/ 15 w 30"/>
                  <a:gd name="T5" fmla="*/ 1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3"/>
                      <a:pt x="0" y="15"/>
                    </a:cubicBezTo>
                    <a:cubicBezTo>
                      <a:pt x="1" y="7"/>
                      <a:pt x="7" y="0"/>
                      <a:pt x="15" y="1"/>
                    </a:cubicBezTo>
                    <a:cubicBezTo>
                      <a:pt x="23" y="1"/>
                      <a:pt x="30" y="8"/>
                      <a:pt x="30" y="15"/>
                    </a:cubicBezTo>
                    <a:cubicBezTo>
                      <a:pt x="29" y="23"/>
                      <a:pt x="23"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4" name="Freeform 200"/>
              <p:cNvSpPr>
                <a:spLocks/>
              </p:cNvSpPr>
              <p:nvPr/>
            </p:nvSpPr>
            <p:spPr bwMode="auto">
              <a:xfrm>
                <a:off x="4839" y="1316"/>
                <a:ext cx="42" cy="40"/>
              </a:xfrm>
              <a:custGeom>
                <a:avLst/>
                <a:gdLst>
                  <a:gd name="T0" fmla="*/ 15 w 30"/>
                  <a:gd name="T1" fmla="*/ 0 h 29"/>
                  <a:gd name="T2" fmla="*/ 29 w 30"/>
                  <a:gd name="T3" fmla="*/ 15 h 29"/>
                  <a:gd name="T4" fmla="*/ 15 w 30"/>
                  <a:gd name="T5" fmla="*/ 29 h 29"/>
                  <a:gd name="T6" fmla="*/ 1 w 30"/>
                  <a:gd name="T7" fmla="*/ 15 h 29"/>
                  <a:gd name="T8" fmla="*/ 15 w 30"/>
                  <a:gd name="T9" fmla="*/ 0 h 29"/>
                </a:gdLst>
                <a:ahLst/>
                <a:cxnLst>
                  <a:cxn ang="0">
                    <a:pos x="T0" y="T1"/>
                  </a:cxn>
                  <a:cxn ang="0">
                    <a:pos x="T2" y="T3"/>
                  </a:cxn>
                  <a:cxn ang="0">
                    <a:pos x="T4" y="T5"/>
                  </a:cxn>
                  <a:cxn ang="0">
                    <a:pos x="T6" y="T7"/>
                  </a:cxn>
                  <a:cxn ang="0">
                    <a:pos x="T8" y="T9"/>
                  </a:cxn>
                </a:cxnLst>
                <a:rect l="0" t="0" r="r" b="b"/>
                <a:pathLst>
                  <a:path w="30" h="29">
                    <a:moveTo>
                      <a:pt x="15" y="0"/>
                    </a:moveTo>
                    <a:cubicBezTo>
                      <a:pt x="23" y="0"/>
                      <a:pt x="30" y="7"/>
                      <a:pt x="29" y="15"/>
                    </a:cubicBezTo>
                    <a:cubicBezTo>
                      <a:pt x="29" y="23"/>
                      <a:pt x="23" y="29"/>
                      <a:pt x="15" y="29"/>
                    </a:cubicBezTo>
                    <a:cubicBezTo>
                      <a:pt x="7" y="29"/>
                      <a:pt x="0" y="23"/>
                      <a:pt x="1" y="15"/>
                    </a:cubicBezTo>
                    <a:cubicBezTo>
                      <a:pt x="1"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5" name="Freeform 201"/>
              <p:cNvSpPr>
                <a:spLocks/>
              </p:cNvSpPr>
              <p:nvPr/>
            </p:nvSpPr>
            <p:spPr bwMode="auto">
              <a:xfrm>
                <a:off x="5374" y="355"/>
                <a:ext cx="40" cy="41"/>
              </a:xfrm>
              <a:custGeom>
                <a:avLst/>
                <a:gdLst>
                  <a:gd name="T0" fmla="*/ 0 w 29"/>
                  <a:gd name="T1" fmla="*/ 15 h 29"/>
                  <a:gd name="T2" fmla="*/ 14 w 29"/>
                  <a:gd name="T3" fmla="*/ 0 h 29"/>
                  <a:gd name="T4" fmla="*/ 29 w 29"/>
                  <a:gd name="T5" fmla="*/ 15 h 29"/>
                  <a:gd name="T6" fmla="*/ 15 w 29"/>
                  <a:gd name="T7" fmla="*/ 29 h 29"/>
                  <a:gd name="T8" fmla="*/ 0 w 29"/>
                  <a:gd name="T9" fmla="*/ 15 h 29"/>
                </a:gdLst>
                <a:ahLst/>
                <a:cxnLst>
                  <a:cxn ang="0">
                    <a:pos x="T0" y="T1"/>
                  </a:cxn>
                  <a:cxn ang="0">
                    <a:pos x="T2" y="T3"/>
                  </a:cxn>
                  <a:cxn ang="0">
                    <a:pos x="T4" y="T5"/>
                  </a:cxn>
                  <a:cxn ang="0">
                    <a:pos x="T6" y="T7"/>
                  </a:cxn>
                  <a:cxn ang="0">
                    <a:pos x="T8" y="T9"/>
                  </a:cxn>
                </a:cxnLst>
                <a:rect l="0" t="0" r="r" b="b"/>
                <a:pathLst>
                  <a:path w="29" h="29">
                    <a:moveTo>
                      <a:pt x="0" y="15"/>
                    </a:moveTo>
                    <a:cubicBezTo>
                      <a:pt x="0" y="7"/>
                      <a:pt x="6" y="0"/>
                      <a:pt x="14" y="0"/>
                    </a:cubicBezTo>
                    <a:cubicBezTo>
                      <a:pt x="23" y="0"/>
                      <a:pt x="29" y="6"/>
                      <a:pt x="29" y="15"/>
                    </a:cubicBezTo>
                    <a:cubicBezTo>
                      <a:pt x="29" y="23"/>
                      <a:pt x="23" y="29"/>
                      <a:pt x="15" y="29"/>
                    </a:cubicBezTo>
                    <a:cubicBezTo>
                      <a:pt x="7" y="29"/>
                      <a:pt x="0" y="23"/>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6" name="Freeform 202"/>
              <p:cNvSpPr>
                <a:spLocks/>
              </p:cNvSpPr>
              <p:nvPr/>
            </p:nvSpPr>
            <p:spPr bwMode="auto">
              <a:xfrm>
                <a:off x="6336" y="1637"/>
                <a:ext cx="40" cy="40"/>
              </a:xfrm>
              <a:custGeom>
                <a:avLst/>
                <a:gdLst>
                  <a:gd name="T0" fmla="*/ 15 w 29"/>
                  <a:gd name="T1" fmla="*/ 0 h 29"/>
                  <a:gd name="T2" fmla="*/ 29 w 29"/>
                  <a:gd name="T3" fmla="*/ 15 h 29"/>
                  <a:gd name="T4" fmla="*/ 15 w 29"/>
                  <a:gd name="T5" fmla="*/ 29 h 29"/>
                  <a:gd name="T6" fmla="*/ 0 w 29"/>
                  <a:gd name="T7" fmla="*/ 15 h 29"/>
                  <a:gd name="T8" fmla="*/ 15 w 29"/>
                  <a:gd name="T9" fmla="*/ 0 h 29"/>
                </a:gdLst>
                <a:ahLst/>
                <a:cxnLst>
                  <a:cxn ang="0">
                    <a:pos x="T0" y="T1"/>
                  </a:cxn>
                  <a:cxn ang="0">
                    <a:pos x="T2" y="T3"/>
                  </a:cxn>
                  <a:cxn ang="0">
                    <a:pos x="T4" y="T5"/>
                  </a:cxn>
                  <a:cxn ang="0">
                    <a:pos x="T6" y="T7"/>
                  </a:cxn>
                  <a:cxn ang="0">
                    <a:pos x="T8" y="T9"/>
                  </a:cxn>
                </a:cxnLst>
                <a:rect l="0" t="0" r="r" b="b"/>
                <a:pathLst>
                  <a:path w="29" h="29">
                    <a:moveTo>
                      <a:pt x="15" y="0"/>
                    </a:moveTo>
                    <a:cubicBezTo>
                      <a:pt x="23" y="0"/>
                      <a:pt x="29" y="7"/>
                      <a:pt x="29" y="15"/>
                    </a:cubicBezTo>
                    <a:cubicBezTo>
                      <a:pt x="29" y="23"/>
                      <a:pt x="22" y="29"/>
                      <a:pt x="15" y="29"/>
                    </a:cubicBezTo>
                    <a:cubicBezTo>
                      <a:pt x="7" y="29"/>
                      <a:pt x="0" y="22"/>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7" name="Oval 203"/>
              <p:cNvSpPr>
                <a:spLocks noChangeArrowheads="1"/>
              </p:cNvSpPr>
              <p:nvPr/>
            </p:nvSpPr>
            <p:spPr bwMode="auto">
              <a:xfrm>
                <a:off x="5160" y="463"/>
                <a:ext cx="39"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338" name="Freeform 204"/>
              <p:cNvSpPr>
                <a:spLocks/>
              </p:cNvSpPr>
              <p:nvPr/>
            </p:nvSpPr>
            <p:spPr bwMode="auto">
              <a:xfrm>
                <a:off x="4946" y="676"/>
                <a:ext cx="40" cy="39"/>
              </a:xfrm>
              <a:custGeom>
                <a:avLst/>
                <a:gdLst>
                  <a:gd name="T0" fmla="*/ 28 w 28"/>
                  <a:gd name="T1" fmla="*/ 14 h 28"/>
                  <a:gd name="T2" fmla="*/ 14 w 28"/>
                  <a:gd name="T3" fmla="*/ 28 h 28"/>
                  <a:gd name="T4" fmla="*/ 0 w 28"/>
                  <a:gd name="T5" fmla="*/ 15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7" y="28"/>
                      <a:pt x="1" y="22"/>
                      <a:pt x="0" y="15"/>
                    </a:cubicBezTo>
                    <a:cubicBezTo>
                      <a:pt x="0" y="7"/>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4" name="Freeform 206"/>
            <p:cNvSpPr>
              <a:spLocks/>
            </p:cNvSpPr>
            <p:nvPr/>
          </p:nvSpPr>
          <p:spPr bwMode="auto">
            <a:xfrm>
              <a:off x="14990233" y="4364842"/>
              <a:ext cx="61913" cy="61913"/>
            </a:xfrm>
            <a:custGeom>
              <a:avLst/>
              <a:gdLst>
                <a:gd name="T0" fmla="*/ 0 w 28"/>
                <a:gd name="T1" fmla="*/ 14 h 28"/>
                <a:gd name="T2" fmla="*/ 14 w 28"/>
                <a:gd name="T3" fmla="*/ 0 h 28"/>
                <a:gd name="T4" fmla="*/ 28 w 28"/>
                <a:gd name="T5" fmla="*/ 15 h 28"/>
                <a:gd name="T6" fmla="*/ 14 w 28"/>
                <a:gd name="T7" fmla="*/ 28 h 28"/>
                <a:gd name="T8" fmla="*/ 0 w 28"/>
                <a:gd name="T9" fmla="*/ 14 h 28"/>
              </a:gdLst>
              <a:ahLst/>
              <a:cxnLst>
                <a:cxn ang="0">
                  <a:pos x="T0" y="T1"/>
                </a:cxn>
                <a:cxn ang="0">
                  <a:pos x="T2" y="T3"/>
                </a:cxn>
                <a:cxn ang="0">
                  <a:pos x="T4" y="T5"/>
                </a:cxn>
                <a:cxn ang="0">
                  <a:pos x="T6" y="T7"/>
                </a:cxn>
                <a:cxn ang="0">
                  <a:pos x="T8" y="T9"/>
                </a:cxn>
              </a:cxnLst>
              <a:rect l="0" t="0" r="r" b="b"/>
              <a:pathLst>
                <a:path w="28" h="28">
                  <a:moveTo>
                    <a:pt x="0" y="14"/>
                  </a:moveTo>
                  <a:cubicBezTo>
                    <a:pt x="0" y="6"/>
                    <a:pt x="7" y="0"/>
                    <a:pt x="14" y="0"/>
                  </a:cubicBezTo>
                  <a:cubicBezTo>
                    <a:pt x="22" y="0"/>
                    <a:pt x="28" y="7"/>
                    <a:pt x="28" y="15"/>
                  </a:cubicBezTo>
                  <a:cubicBezTo>
                    <a:pt x="28" y="22"/>
                    <a:pt x="22" y="28"/>
                    <a:pt x="14" y="28"/>
                  </a:cubicBezTo>
                  <a:cubicBezTo>
                    <a:pt x="7" y="28"/>
                    <a:pt x="0" y="22"/>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 name="Freeform 207"/>
            <p:cNvSpPr>
              <a:spLocks/>
            </p:cNvSpPr>
            <p:nvPr/>
          </p:nvSpPr>
          <p:spPr bwMode="auto">
            <a:xfrm>
              <a:off x="13294783" y="4196567"/>
              <a:ext cx="61913" cy="61913"/>
            </a:xfrm>
            <a:custGeom>
              <a:avLst/>
              <a:gdLst>
                <a:gd name="T0" fmla="*/ 13 w 28"/>
                <a:gd name="T1" fmla="*/ 0 h 28"/>
                <a:gd name="T2" fmla="*/ 28 w 28"/>
                <a:gd name="T3" fmla="*/ 13 h 28"/>
                <a:gd name="T4" fmla="*/ 14 w 28"/>
                <a:gd name="T5" fmla="*/ 28 h 28"/>
                <a:gd name="T6" fmla="*/ 0 w 28"/>
                <a:gd name="T7" fmla="*/ 14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cubicBezTo>
                    <a:pt x="21" y="0"/>
                    <a:pt x="27" y="6"/>
                    <a:pt x="28" y="13"/>
                  </a:cubicBezTo>
                  <a:cubicBezTo>
                    <a:pt x="28" y="21"/>
                    <a:pt x="21" y="28"/>
                    <a:pt x="14" y="28"/>
                  </a:cubicBezTo>
                  <a:cubicBezTo>
                    <a:pt x="6" y="28"/>
                    <a:pt x="0" y="22"/>
                    <a:pt x="0" y="14"/>
                  </a:cubicBezTo>
                  <a:cubicBezTo>
                    <a:pt x="0" y="6"/>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 name="Freeform 208"/>
            <p:cNvSpPr>
              <a:spLocks/>
            </p:cNvSpPr>
            <p:nvPr/>
          </p:nvSpPr>
          <p:spPr bwMode="auto">
            <a:xfrm>
              <a:off x="12955058" y="2842430"/>
              <a:ext cx="61913" cy="61913"/>
            </a:xfrm>
            <a:custGeom>
              <a:avLst/>
              <a:gdLst>
                <a:gd name="T0" fmla="*/ 14 w 28"/>
                <a:gd name="T1" fmla="*/ 0 h 28"/>
                <a:gd name="T2" fmla="*/ 28 w 28"/>
                <a:gd name="T3" fmla="*/ 14 h 28"/>
                <a:gd name="T4" fmla="*/ 14 w 28"/>
                <a:gd name="T5" fmla="*/ 28 h 28"/>
                <a:gd name="T6" fmla="*/ 0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cubicBezTo>
                    <a:pt x="22" y="0"/>
                    <a:pt x="28" y="6"/>
                    <a:pt x="28" y="14"/>
                  </a:cubicBezTo>
                  <a:cubicBezTo>
                    <a:pt x="28" y="21"/>
                    <a:pt x="22" y="27"/>
                    <a:pt x="14" y="28"/>
                  </a:cubicBezTo>
                  <a:cubicBezTo>
                    <a:pt x="7" y="28"/>
                    <a:pt x="0" y="21"/>
                    <a:pt x="0" y="14"/>
                  </a:cubicBezTo>
                  <a:cubicBezTo>
                    <a:pt x="0" y="6"/>
                    <a:pt x="6"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 name="Freeform 209"/>
            <p:cNvSpPr>
              <a:spLocks/>
            </p:cNvSpPr>
            <p:nvPr/>
          </p:nvSpPr>
          <p:spPr bwMode="auto">
            <a:xfrm>
              <a:off x="14650508" y="4534705"/>
              <a:ext cx="63500" cy="60325"/>
            </a:xfrm>
            <a:custGeom>
              <a:avLst/>
              <a:gdLst>
                <a:gd name="T0" fmla="*/ 28 w 28"/>
                <a:gd name="T1" fmla="*/ 14 h 27"/>
                <a:gd name="T2" fmla="*/ 14 w 28"/>
                <a:gd name="T3" fmla="*/ 27 h 27"/>
                <a:gd name="T4" fmla="*/ 0 w 28"/>
                <a:gd name="T5" fmla="*/ 14 h 27"/>
                <a:gd name="T6" fmla="*/ 14 w 28"/>
                <a:gd name="T7" fmla="*/ 0 h 27"/>
                <a:gd name="T8" fmla="*/ 28 w 28"/>
                <a:gd name="T9" fmla="*/ 14 h 27"/>
              </a:gdLst>
              <a:ahLst/>
              <a:cxnLst>
                <a:cxn ang="0">
                  <a:pos x="T0" y="T1"/>
                </a:cxn>
                <a:cxn ang="0">
                  <a:pos x="T2" y="T3"/>
                </a:cxn>
                <a:cxn ang="0">
                  <a:pos x="T4" y="T5"/>
                </a:cxn>
                <a:cxn ang="0">
                  <a:pos x="T6" y="T7"/>
                </a:cxn>
                <a:cxn ang="0">
                  <a:pos x="T8" y="T9"/>
                </a:cxn>
              </a:cxnLst>
              <a:rect l="0" t="0" r="r" b="b"/>
              <a:pathLst>
                <a:path w="28" h="27">
                  <a:moveTo>
                    <a:pt x="28" y="14"/>
                  </a:moveTo>
                  <a:cubicBezTo>
                    <a:pt x="28" y="21"/>
                    <a:pt x="21" y="27"/>
                    <a:pt x="14" y="27"/>
                  </a:cubicBezTo>
                  <a:cubicBezTo>
                    <a:pt x="6" y="27"/>
                    <a:pt x="0" y="21"/>
                    <a:pt x="0" y="14"/>
                  </a:cubicBezTo>
                  <a:cubicBezTo>
                    <a:pt x="0" y="6"/>
                    <a:pt x="6" y="0"/>
                    <a:pt x="14" y="0"/>
                  </a:cubicBezTo>
                  <a:cubicBezTo>
                    <a:pt x="22" y="0"/>
                    <a:pt x="28" y="6"/>
                    <a:pt x="28"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 name="Freeform 210"/>
            <p:cNvSpPr>
              <a:spLocks/>
            </p:cNvSpPr>
            <p:nvPr/>
          </p:nvSpPr>
          <p:spPr bwMode="auto">
            <a:xfrm>
              <a:off x="13804371" y="4534705"/>
              <a:ext cx="60325" cy="60325"/>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4"/>
                  </a:cubicBezTo>
                  <a:cubicBezTo>
                    <a:pt x="0" y="6"/>
                    <a:pt x="6" y="0"/>
                    <a:pt x="13" y="0"/>
                  </a:cubicBezTo>
                  <a:cubicBezTo>
                    <a:pt x="21" y="0"/>
                    <a:pt x="27" y="6"/>
                    <a:pt x="2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 name="Freeform 211"/>
            <p:cNvSpPr>
              <a:spLocks/>
            </p:cNvSpPr>
            <p:nvPr/>
          </p:nvSpPr>
          <p:spPr bwMode="auto">
            <a:xfrm>
              <a:off x="12955058" y="3686980"/>
              <a:ext cx="61913" cy="61913"/>
            </a:xfrm>
            <a:custGeom>
              <a:avLst/>
              <a:gdLst>
                <a:gd name="T0" fmla="*/ 27 w 28"/>
                <a:gd name="T1" fmla="*/ 15 h 28"/>
                <a:gd name="T2" fmla="*/ 13 w 28"/>
                <a:gd name="T3" fmla="*/ 27 h 28"/>
                <a:gd name="T4" fmla="*/ 1 w 28"/>
                <a:gd name="T5" fmla="*/ 14 h 28"/>
                <a:gd name="T6" fmla="*/ 15 w 28"/>
                <a:gd name="T7" fmla="*/ 1 h 28"/>
                <a:gd name="T8" fmla="*/ 27 w 28"/>
                <a:gd name="T9" fmla="*/ 15 h 28"/>
              </a:gdLst>
              <a:ahLst/>
              <a:cxnLst>
                <a:cxn ang="0">
                  <a:pos x="T0" y="T1"/>
                </a:cxn>
                <a:cxn ang="0">
                  <a:pos x="T2" y="T3"/>
                </a:cxn>
                <a:cxn ang="0">
                  <a:pos x="T4" y="T5"/>
                </a:cxn>
                <a:cxn ang="0">
                  <a:pos x="T6" y="T7"/>
                </a:cxn>
                <a:cxn ang="0">
                  <a:pos x="T8" y="T9"/>
                </a:cxn>
              </a:cxnLst>
              <a:rect l="0" t="0" r="r" b="b"/>
              <a:pathLst>
                <a:path w="28" h="28">
                  <a:moveTo>
                    <a:pt x="27" y="15"/>
                  </a:moveTo>
                  <a:cubicBezTo>
                    <a:pt x="27" y="22"/>
                    <a:pt x="21" y="28"/>
                    <a:pt x="13" y="27"/>
                  </a:cubicBezTo>
                  <a:cubicBezTo>
                    <a:pt x="6" y="27"/>
                    <a:pt x="0" y="21"/>
                    <a:pt x="1" y="14"/>
                  </a:cubicBezTo>
                  <a:cubicBezTo>
                    <a:pt x="1" y="6"/>
                    <a:pt x="7" y="0"/>
                    <a:pt x="15" y="1"/>
                  </a:cubicBezTo>
                  <a:cubicBezTo>
                    <a:pt x="22" y="1"/>
                    <a:pt x="28" y="7"/>
                    <a:pt x="27"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 name="Freeform 212"/>
            <p:cNvSpPr>
              <a:spLocks/>
            </p:cNvSpPr>
            <p:nvPr/>
          </p:nvSpPr>
          <p:spPr bwMode="auto">
            <a:xfrm>
              <a:off x="14823546" y="1994705"/>
              <a:ext cx="58738" cy="58738"/>
            </a:xfrm>
            <a:custGeom>
              <a:avLst/>
              <a:gdLst>
                <a:gd name="T0" fmla="*/ 26 w 26"/>
                <a:gd name="T1" fmla="*/ 14 h 27"/>
                <a:gd name="T2" fmla="*/ 13 w 26"/>
                <a:gd name="T3" fmla="*/ 27 h 27"/>
                <a:gd name="T4" fmla="*/ 0 w 26"/>
                <a:gd name="T5" fmla="*/ 13 h 27"/>
                <a:gd name="T6" fmla="*/ 13 w 26"/>
                <a:gd name="T7" fmla="*/ 1 h 27"/>
                <a:gd name="T8" fmla="*/ 26 w 26"/>
                <a:gd name="T9" fmla="*/ 14 h 27"/>
              </a:gdLst>
              <a:ahLst/>
              <a:cxnLst>
                <a:cxn ang="0">
                  <a:pos x="T0" y="T1"/>
                </a:cxn>
                <a:cxn ang="0">
                  <a:pos x="T2" y="T3"/>
                </a:cxn>
                <a:cxn ang="0">
                  <a:pos x="T4" y="T5"/>
                </a:cxn>
                <a:cxn ang="0">
                  <a:pos x="T6" y="T7"/>
                </a:cxn>
                <a:cxn ang="0">
                  <a:pos x="T8" y="T9"/>
                </a:cxn>
              </a:cxnLst>
              <a:rect l="0" t="0" r="r" b="b"/>
              <a:pathLst>
                <a:path w="26" h="27">
                  <a:moveTo>
                    <a:pt x="26" y="14"/>
                  </a:moveTo>
                  <a:cubicBezTo>
                    <a:pt x="26" y="21"/>
                    <a:pt x="20" y="27"/>
                    <a:pt x="13" y="27"/>
                  </a:cubicBezTo>
                  <a:cubicBezTo>
                    <a:pt x="6" y="27"/>
                    <a:pt x="0" y="21"/>
                    <a:pt x="0" y="13"/>
                  </a:cubicBezTo>
                  <a:cubicBezTo>
                    <a:pt x="0" y="6"/>
                    <a:pt x="6" y="1"/>
                    <a:pt x="13" y="1"/>
                  </a:cubicBezTo>
                  <a:cubicBezTo>
                    <a:pt x="20" y="0"/>
                    <a:pt x="26" y="6"/>
                    <a:pt x="26"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 name="Freeform 213"/>
            <p:cNvSpPr>
              <a:spLocks/>
            </p:cNvSpPr>
            <p:nvPr/>
          </p:nvSpPr>
          <p:spPr bwMode="auto">
            <a:xfrm>
              <a:off x="13126508" y="4028292"/>
              <a:ext cx="60325" cy="60325"/>
            </a:xfrm>
            <a:custGeom>
              <a:avLst/>
              <a:gdLst>
                <a:gd name="T0" fmla="*/ 0 w 27"/>
                <a:gd name="T1" fmla="*/ 13 h 27"/>
                <a:gd name="T2" fmla="*/ 14 w 27"/>
                <a:gd name="T3" fmla="*/ 0 h 27"/>
                <a:gd name="T4" fmla="*/ 27 w 27"/>
                <a:gd name="T5" fmla="*/ 14 h 27"/>
                <a:gd name="T6" fmla="*/ 13 w 27"/>
                <a:gd name="T7" fmla="*/ 27 h 27"/>
                <a:gd name="T8" fmla="*/ 0 w 27"/>
                <a:gd name="T9" fmla="*/ 13 h 27"/>
              </a:gdLst>
              <a:ahLst/>
              <a:cxnLst>
                <a:cxn ang="0">
                  <a:pos x="T0" y="T1"/>
                </a:cxn>
                <a:cxn ang="0">
                  <a:pos x="T2" y="T3"/>
                </a:cxn>
                <a:cxn ang="0">
                  <a:pos x="T4" y="T5"/>
                </a:cxn>
                <a:cxn ang="0">
                  <a:pos x="T6" y="T7"/>
                </a:cxn>
                <a:cxn ang="0">
                  <a:pos x="T8" y="T9"/>
                </a:cxn>
              </a:cxnLst>
              <a:rect l="0" t="0" r="r" b="b"/>
              <a:pathLst>
                <a:path w="27" h="27">
                  <a:moveTo>
                    <a:pt x="0" y="13"/>
                  </a:moveTo>
                  <a:cubicBezTo>
                    <a:pt x="0" y="6"/>
                    <a:pt x="6" y="0"/>
                    <a:pt x="14" y="0"/>
                  </a:cubicBezTo>
                  <a:cubicBezTo>
                    <a:pt x="21" y="1"/>
                    <a:pt x="27" y="7"/>
                    <a:pt x="27" y="14"/>
                  </a:cubicBezTo>
                  <a:cubicBezTo>
                    <a:pt x="26" y="21"/>
                    <a:pt x="20" y="27"/>
                    <a:pt x="13" y="27"/>
                  </a:cubicBezTo>
                  <a:cubicBezTo>
                    <a:pt x="6" y="27"/>
                    <a:pt x="0" y="21"/>
                    <a:pt x="0"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 name="Freeform 214"/>
            <p:cNvSpPr>
              <a:spLocks/>
            </p:cNvSpPr>
            <p:nvPr/>
          </p:nvSpPr>
          <p:spPr bwMode="auto">
            <a:xfrm>
              <a:off x="15502996" y="2670980"/>
              <a:ext cx="57150" cy="60325"/>
            </a:xfrm>
            <a:custGeom>
              <a:avLst/>
              <a:gdLst>
                <a:gd name="T0" fmla="*/ 13 w 26"/>
                <a:gd name="T1" fmla="*/ 27 h 27"/>
                <a:gd name="T2" fmla="*/ 0 w 26"/>
                <a:gd name="T3" fmla="*/ 14 h 27"/>
                <a:gd name="T4" fmla="*/ 13 w 26"/>
                <a:gd name="T5" fmla="*/ 0 h 27"/>
                <a:gd name="T6" fmla="*/ 26 w 26"/>
                <a:gd name="T7" fmla="*/ 14 h 27"/>
                <a:gd name="T8" fmla="*/ 13 w 26"/>
                <a:gd name="T9" fmla="*/ 27 h 27"/>
              </a:gdLst>
              <a:ahLst/>
              <a:cxnLst>
                <a:cxn ang="0">
                  <a:pos x="T0" y="T1"/>
                </a:cxn>
                <a:cxn ang="0">
                  <a:pos x="T2" y="T3"/>
                </a:cxn>
                <a:cxn ang="0">
                  <a:pos x="T4" y="T5"/>
                </a:cxn>
                <a:cxn ang="0">
                  <a:pos x="T6" y="T7"/>
                </a:cxn>
                <a:cxn ang="0">
                  <a:pos x="T8" y="T9"/>
                </a:cxn>
              </a:cxnLst>
              <a:rect l="0" t="0" r="r" b="b"/>
              <a:pathLst>
                <a:path w="26" h="27">
                  <a:moveTo>
                    <a:pt x="13" y="27"/>
                  </a:moveTo>
                  <a:cubicBezTo>
                    <a:pt x="6" y="27"/>
                    <a:pt x="0" y="21"/>
                    <a:pt x="0" y="14"/>
                  </a:cubicBezTo>
                  <a:cubicBezTo>
                    <a:pt x="0" y="6"/>
                    <a:pt x="6" y="1"/>
                    <a:pt x="13" y="0"/>
                  </a:cubicBezTo>
                  <a:cubicBezTo>
                    <a:pt x="20" y="0"/>
                    <a:pt x="26" y="7"/>
                    <a:pt x="26" y="14"/>
                  </a:cubicBezTo>
                  <a:cubicBezTo>
                    <a:pt x="26" y="21"/>
                    <a:pt x="20" y="27"/>
                    <a:pt x="13"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 name="Freeform 215"/>
            <p:cNvSpPr>
              <a:spLocks/>
            </p:cNvSpPr>
            <p:nvPr/>
          </p:nvSpPr>
          <p:spPr bwMode="auto">
            <a:xfrm>
              <a:off x="13464646" y="4366430"/>
              <a:ext cx="58738" cy="60325"/>
            </a:xfrm>
            <a:custGeom>
              <a:avLst/>
              <a:gdLst>
                <a:gd name="T0" fmla="*/ 13 w 26"/>
                <a:gd name="T1" fmla="*/ 0 h 27"/>
                <a:gd name="T2" fmla="*/ 26 w 26"/>
                <a:gd name="T3" fmla="*/ 13 h 27"/>
                <a:gd name="T4" fmla="*/ 13 w 26"/>
                <a:gd name="T5" fmla="*/ 27 h 27"/>
                <a:gd name="T6" fmla="*/ 0 w 26"/>
                <a:gd name="T7" fmla="*/ 13 h 27"/>
                <a:gd name="T8" fmla="*/ 13 w 26"/>
                <a:gd name="T9" fmla="*/ 0 h 27"/>
              </a:gdLst>
              <a:ahLst/>
              <a:cxnLst>
                <a:cxn ang="0">
                  <a:pos x="T0" y="T1"/>
                </a:cxn>
                <a:cxn ang="0">
                  <a:pos x="T2" y="T3"/>
                </a:cxn>
                <a:cxn ang="0">
                  <a:pos x="T4" y="T5"/>
                </a:cxn>
                <a:cxn ang="0">
                  <a:pos x="T6" y="T7"/>
                </a:cxn>
                <a:cxn ang="0">
                  <a:pos x="T8" y="T9"/>
                </a:cxn>
              </a:cxnLst>
              <a:rect l="0" t="0" r="r" b="b"/>
              <a:pathLst>
                <a:path w="26" h="27">
                  <a:moveTo>
                    <a:pt x="13" y="0"/>
                  </a:moveTo>
                  <a:cubicBezTo>
                    <a:pt x="21" y="0"/>
                    <a:pt x="26" y="6"/>
                    <a:pt x="26" y="13"/>
                  </a:cubicBezTo>
                  <a:cubicBezTo>
                    <a:pt x="26" y="20"/>
                    <a:pt x="20" y="27"/>
                    <a:pt x="13" y="27"/>
                  </a:cubicBezTo>
                  <a:cubicBezTo>
                    <a:pt x="6" y="26"/>
                    <a:pt x="0" y="20"/>
                    <a:pt x="0" y="13"/>
                  </a:cubicBezTo>
                  <a:cubicBezTo>
                    <a:pt x="0" y="5"/>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4" name="Freeform 216"/>
            <p:cNvSpPr>
              <a:spLocks/>
            </p:cNvSpPr>
            <p:nvPr/>
          </p:nvSpPr>
          <p:spPr bwMode="auto">
            <a:xfrm>
              <a:off x="13636096" y="1996292"/>
              <a:ext cx="57150" cy="55563"/>
            </a:xfrm>
            <a:custGeom>
              <a:avLst/>
              <a:gdLst>
                <a:gd name="T0" fmla="*/ 26 w 26"/>
                <a:gd name="T1" fmla="*/ 13 h 25"/>
                <a:gd name="T2" fmla="*/ 13 w 26"/>
                <a:gd name="T3" fmla="*/ 25 h 25"/>
                <a:gd name="T4" fmla="*/ 0 w 26"/>
                <a:gd name="T5" fmla="*/ 12 h 25"/>
                <a:gd name="T6" fmla="*/ 14 w 26"/>
                <a:gd name="T7" fmla="*/ 0 h 25"/>
                <a:gd name="T8" fmla="*/ 26 w 26"/>
                <a:gd name="T9" fmla="*/ 13 h 25"/>
              </a:gdLst>
              <a:ahLst/>
              <a:cxnLst>
                <a:cxn ang="0">
                  <a:pos x="T0" y="T1"/>
                </a:cxn>
                <a:cxn ang="0">
                  <a:pos x="T2" y="T3"/>
                </a:cxn>
                <a:cxn ang="0">
                  <a:pos x="T4" y="T5"/>
                </a:cxn>
                <a:cxn ang="0">
                  <a:pos x="T6" y="T7"/>
                </a:cxn>
                <a:cxn ang="0">
                  <a:pos x="T8" y="T9"/>
                </a:cxn>
              </a:cxnLst>
              <a:rect l="0" t="0" r="r" b="b"/>
              <a:pathLst>
                <a:path w="26" h="25">
                  <a:moveTo>
                    <a:pt x="26" y="13"/>
                  </a:moveTo>
                  <a:cubicBezTo>
                    <a:pt x="25" y="20"/>
                    <a:pt x="20" y="25"/>
                    <a:pt x="13" y="25"/>
                  </a:cubicBezTo>
                  <a:cubicBezTo>
                    <a:pt x="6" y="25"/>
                    <a:pt x="0" y="19"/>
                    <a:pt x="0" y="12"/>
                  </a:cubicBezTo>
                  <a:cubicBezTo>
                    <a:pt x="1" y="5"/>
                    <a:pt x="7" y="0"/>
                    <a:pt x="14" y="0"/>
                  </a:cubicBezTo>
                  <a:cubicBezTo>
                    <a:pt x="21" y="0"/>
                    <a:pt x="26" y="6"/>
                    <a:pt x="26"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5" name="Freeform 217"/>
            <p:cNvSpPr>
              <a:spLocks/>
            </p:cNvSpPr>
            <p:nvPr/>
          </p:nvSpPr>
          <p:spPr bwMode="auto">
            <a:xfrm>
              <a:off x="15502996" y="3860017"/>
              <a:ext cx="57150" cy="55563"/>
            </a:xfrm>
            <a:custGeom>
              <a:avLst/>
              <a:gdLst>
                <a:gd name="T0" fmla="*/ 13 w 26"/>
                <a:gd name="T1" fmla="*/ 25 h 25"/>
                <a:gd name="T2" fmla="*/ 0 w 26"/>
                <a:gd name="T3" fmla="*/ 12 h 25"/>
                <a:gd name="T4" fmla="*/ 13 w 26"/>
                <a:gd name="T5" fmla="*/ 0 h 25"/>
                <a:gd name="T6" fmla="*/ 26 w 26"/>
                <a:gd name="T7" fmla="*/ 13 h 25"/>
                <a:gd name="T8" fmla="*/ 13 w 26"/>
                <a:gd name="T9" fmla="*/ 25 h 25"/>
              </a:gdLst>
              <a:ahLst/>
              <a:cxnLst>
                <a:cxn ang="0">
                  <a:pos x="T0" y="T1"/>
                </a:cxn>
                <a:cxn ang="0">
                  <a:pos x="T2" y="T3"/>
                </a:cxn>
                <a:cxn ang="0">
                  <a:pos x="T4" y="T5"/>
                </a:cxn>
                <a:cxn ang="0">
                  <a:pos x="T6" y="T7"/>
                </a:cxn>
                <a:cxn ang="0">
                  <a:pos x="T8" y="T9"/>
                </a:cxn>
              </a:cxnLst>
              <a:rect l="0" t="0" r="r" b="b"/>
              <a:pathLst>
                <a:path w="26" h="25">
                  <a:moveTo>
                    <a:pt x="13" y="25"/>
                  </a:moveTo>
                  <a:cubicBezTo>
                    <a:pt x="6" y="25"/>
                    <a:pt x="0" y="19"/>
                    <a:pt x="0" y="12"/>
                  </a:cubicBezTo>
                  <a:cubicBezTo>
                    <a:pt x="0" y="6"/>
                    <a:pt x="6" y="0"/>
                    <a:pt x="13" y="0"/>
                  </a:cubicBezTo>
                  <a:cubicBezTo>
                    <a:pt x="20" y="0"/>
                    <a:pt x="26" y="6"/>
                    <a:pt x="26" y="13"/>
                  </a:cubicBezTo>
                  <a:cubicBezTo>
                    <a:pt x="25" y="20"/>
                    <a:pt x="20" y="25"/>
                    <a:pt x="13"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6" name="Freeform 218"/>
            <p:cNvSpPr>
              <a:spLocks/>
            </p:cNvSpPr>
            <p:nvPr/>
          </p:nvSpPr>
          <p:spPr bwMode="auto">
            <a:xfrm>
              <a:off x="15334721" y="2337605"/>
              <a:ext cx="53975" cy="52388"/>
            </a:xfrm>
            <a:custGeom>
              <a:avLst/>
              <a:gdLst>
                <a:gd name="T0" fmla="*/ 1 w 25"/>
                <a:gd name="T1" fmla="*/ 12 h 24"/>
                <a:gd name="T2" fmla="*/ 12 w 25"/>
                <a:gd name="T3" fmla="*/ 0 h 24"/>
                <a:gd name="T4" fmla="*/ 25 w 25"/>
                <a:gd name="T5" fmla="*/ 12 h 24"/>
                <a:gd name="T6" fmla="*/ 12 w 25"/>
                <a:gd name="T7" fmla="*/ 24 h 24"/>
                <a:gd name="T8" fmla="*/ 1 w 25"/>
                <a:gd name="T9" fmla="*/ 12 h 24"/>
              </a:gdLst>
              <a:ahLst/>
              <a:cxnLst>
                <a:cxn ang="0">
                  <a:pos x="T0" y="T1"/>
                </a:cxn>
                <a:cxn ang="0">
                  <a:pos x="T2" y="T3"/>
                </a:cxn>
                <a:cxn ang="0">
                  <a:pos x="T4" y="T5"/>
                </a:cxn>
                <a:cxn ang="0">
                  <a:pos x="T6" y="T7"/>
                </a:cxn>
                <a:cxn ang="0">
                  <a:pos x="T8" y="T9"/>
                </a:cxn>
              </a:cxnLst>
              <a:rect l="0" t="0" r="r" b="b"/>
              <a:pathLst>
                <a:path w="25" h="24">
                  <a:moveTo>
                    <a:pt x="1" y="12"/>
                  </a:moveTo>
                  <a:cubicBezTo>
                    <a:pt x="1" y="5"/>
                    <a:pt x="6" y="0"/>
                    <a:pt x="12" y="0"/>
                  </a:cubicBezTo>
                  <a:cubicBezTo>
                    <a:pt x="19" y="0"/>
                    <a:pt x="25" y="5"/>
                    <a:pt x="25" y="12"/>
                  </a:cubicBezTo>
                  <a:cubicBezTo>
                    <a:pt x="25" y="19"/>
                    <a:pt x="19" y="24"/>
                    <a:pt x="12" y="24"/>
                  </a:cubicBezTo>
                  <a:cubicBezTo>
                    <a:pt x="6" y="24"/>
                    <a:pt x="0"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7" name="Freeform 219"/>
            <p:cNvSpPr>
              <a:spLocks/>
            </p:cNvSpPr>
            <p:nvPr/>
          </p:nvSpPr>
          <p:spPr bwMode="auto">
            <a:xfrm>
              <a:off x="15164858" y="2167742"/>
              <a:ext cx="53975" cy="52388"/>
            </a:xfrm>
            <a:custGeom>
              <a:avLst/>
              <a:gdLst>
                <a:gd name="T0" fmla="*/ 12 w 24"/>
                <a:gd name="T1" fmla="*/ 24 h 24"/>
                <a:gd name="T2" fmla="*/ 0 w 24"/>
                <a:gd name="T3" fmla="*/ 12 h 24"/>
                <a:gd name="T4" fmla="*/ 11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6"/>
                    <a:pt x="5" y="0"/>
                    <a:pt x="11" y="0"/>
                  </a:cubicBezTo>
                  <a:cubicBezTo>
                    <a:pt x="18" y="0"/>
                    <a:pt x="24" y="5"/>
                    <a:pt x="24" y="12"/>
                  </a:cubicBezTo>
                  <a:cubicBezTo>
                    <a:pt x="24" y="19"/>
                    <a:pt x="19" y="24"/>
                    <a:pt x="12"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8" name="Freeform 220"/>
            <p:cNvSpPr>
              <a:spLocks/>
            </p:cNvSpPr>
            <p:nvPr/>
          </p:nvSpPr>
          <p:spPr bwMode="auto">
            <a:xfrm>
              <a:off x="14826721" y="4537880"/>
              <a:ext cx="52388" cy="53975"/>
            </a:xfrm>
            <a:custGeom>
              <a:avLst/>
              <a:gdLst>
                <a:gd name="T0" fmla="*/ 12 w 24"/>
                <a:gd name="T1" fmla="*/ 25 h 25"/>
                <a:gd name="T2" fmla="*/ 0 w 24"/>
                <a:gd name="T3" fmla="*/ 13 h 25"/>
                <a:gd name="T4" fmla="*/ 12 w 24"/>
                <a:gd name="T5" fmla="*/ 0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4"/>
                    <a:pt x="0" y="19"/>
                    <a:pt x="0" y="13"/>
                  </a:cubicBezTo>
                  <a:cubicBezTo>
                    <a:pt x="0" y="6"/>
                    <a:pt x="6" y="0"/>
                    <a:pt x="12" y="0"/>
                  </a:cubicBezTo>
                  <a:cubicBezTo>
                    <a:pt x="19" y="1"/>
                    <a:pt x="24" y="6"/>
                    <a:pt x="24" y="13"/>
                  </a:cubicBezTo>
                  <a:cubicBezTo>
                    <a:pt x="24" y="20"/>
                    <a:pt x="18"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9" name="Freeform 221"/>
            <p:cNvSpPr>
              <a:spLocks/>
            </p:cNvSpPr>
            <p:nvPr/>
          </p:nvSpPr>
          <p:spPr bwMode="auto">
            <a:xfrm>
              <a:off x="12959821" y="2674155"/>
              <a:ext cx="53975" cy="55563"/>
            </a:xfrm>
            <a:custGeom>
              <a:avLst/>
              <a:gdLst>
                <a:gd name="T0" fmla="*/ 12 w 24"/>
                <a:gd name="T1" fmla="*/ 25 h 25"/>
                <a:gd name="T2" fmla="*/ 0 w 24"/>
                <a:gd name="T3" fmla="*/ 13 h 25"/>
                <a:gd name="T4" fmla="*/ 12 w 24"/>
                <a:gd name="T5" fmla="*/ 1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5"/>
                    <a:pt x="0" y="20"/>
                    <a:pt x="0" y="13"/>
                  </a:cubicBezTo>
                  <a:cubicBezTo>
                    <a:pt x="0" y="6"/>
                    <a:pt x="5" y="1"/>
                    <a:pt x="12" y="1"/>
                  </a:cubicBezTo>
                  <a:cubicBezTo>
                    <a:pt x="18" y="0"/>
                    <a:pt x="24" y="6"/>
                    <a:pt x="24" y="13"/>
                  </a:cubicBezTo>
                  <a:cubicBezTo>
                    <a:pt x="24" y="19"/>
                    <a:pt x="19"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0" name="Freeform 222"/>
            <p:cNvSpPr>
              <a:spLocks/>
            </p:cNvSpPr>
            <p:nvPr/>
          </p:nvSpPr>
          <p:spPr bwMode="auto">
            <a:xfrm>
              <a:off x="14148858" y="1828017"/>
              <a:ext cx="50800" cy="53975"/>
            </a:xfrm>
            <a:custGeom>
              <a:avLst/>
              <a:gdLst>
                <a:gd name="T0" fmla="*/ 23 w 23"/>
                <a:gd name="T1" fmla="*/ 12 h 24"/>
                <a:gd name="T2" fmla="*/ 12 w 23"/>
                <a:gd name="T3" fmla="*/ 24 h 24"/>
                <a:gd name="T4" fmla="*/ 0 w 23"/>
                <a:gd name="T5" fmla="*/ 12 h 24"/>
                <a:gd name="T6" fmla="*/ 12 w 23"/>
                <a:gd name="T7" fmla="*/ 1 h 24"/>
                <a:gd name="T8" fmla="*/ 23 w 23"/>
                <a:gd name="T9" fmla="*/ 12 h 24"/>
              </a:gdLst>
              <a:ahLst/>
              <a:cxnLst>
                <a:cxn ang="0">
                  <a:pos x="T0" y="T1"/>
                </a:cxn>
                <a:cxn ang="0">
                  <a:pos x="T2" y="T3"/>
                </a:cxn>
                <a:cxn ang="0">
                  <a:pos x="T4" y="T5"/>
                </a:cxn>
                <a:cxn ang="0">
                  <a:pos x="T6" y="T7"/>
                </a:cxn>
                <a:cxn ang="0">
                  <a:pos x="T8" y="T9"/>
                </a:cxn>
              </a:cxnLst>
              <a:rect l="0" t="0" r="r" b="b"/>
              <a:pathLst>
                <a:path w="23" h="24">
                  <a:moveTo>
                    <a:pt x="23" y="12"/>
                  </a:moveTo>
                  <a:cubicBezTo>
                    <a:pt x="23" y="19"/>
                    <a:pt x="18" y="24"/>
                    <a:pt x="12" y="24"/>
                  </a:cubicBezTo>
                  <a:cubicBezTo>
                    <a:pt x="5" y="24"/>
                    <a:pt x="0" y="19"/>
                    <a:pt x="0" y="12"/>
                  </a:cubicBezTo>
                  <a:cubicBezTo>
                    <a:pt x="0" y="6"/>
                    <a:pt x="5" y="1"/>
                    <a:pt x="12" y="1"/>
                  </a:cubicBezTo>
                  <a:cubicBezTo>
                    <a:pt x="18" y="0"/>
                    <a:pt x="23" y="6"/>
                    <a:pt x="23"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1" name="Freeform 223"/>
            <p:cNvSpPr>
              <a:spLocks/>
            </p:cNvSpPr>
            <p:nvPr/>
          </p:nvSpPr>
          <p:spPr bwMode="auto">
            <a:xfrm>
              <a:off x="15672858" y="3353605"/>
              <a:ext cx="53975" cy="52388"/>
            </a:xfrm>
            <a:custGeom>
              <a:avLst/>
              <a:gdLst>
                <a:gd name="T0" fmla="*/ 1 w 24"/>
                <a:gd name="T1" fmla="*/ 12 h 24"/>
                <a:gd name="T2" fmla="*/ 12 w 24"/>
                <a:gd name="T3" fmla="*/ 0 h 24"/>
                <a:gd name="T4" fmla="*/ 24 w 24"/>
                <a:gd name="T5" fmla="*/ 12 h 24"/>
                <a:gd name="T6" fmla="*/ 13 w 24"/>
                <a:gd name="T7" fmla="*/ 24 h 24"/>
                <a:gd name="T8" fmla="*/ 1 w 24"/>
                <a:gd name="T9" fmla="*/ 12 h 24"/>
              </a:gdLst>
              <a:ahLst/>
              <a:cxnLst>
                <a:cxn ang="0">
                  <a:pos x="T0" y="T1"/>
                </a:cxn>
                <a:cxn ang="0">
                  <a:pos x="T2" y="T3"/>
                </a:cxn>
                <a:cxn ang="0">
                  <a:pos x="T4" y="T5"/>
                </a:cxn>
                <a:cxn ang="0">
                  <a:pos x="T6" y="T7"/>
                </a:cxn>
                <a:cxn ang="0">
                  <a:pos x="T8" y="T9"/>
                </a:cxn>
              </a:cxnLst>
              <a:rect l="0" t="0" r="r" b="b"/>
              <a:pathLst>
                <a:path w="24" h="24">
                  <a:moveTo>
                    <a:pt x="1" y="12"/>
                  </a:moveTo>
                  <a:cubicBezTo>
                    <a:pt x="0" y="6"/>
                    <a:pt x="6" y="0"/>
                    <a:pt x="12" y="0"/>
                  </a:cubicBezTo>
                  <a:cubicBezTo>
                    <a:pt x="19" y="0"/>
                    <a:pt x="24" y="5"/>
                    <a:pt x="24" y="12"/>
                  </a:cubicBezTo>
                  <a:cubicBezTo>
                    <a:pt x="24" y="18"/>
                    <a:pt x="19" y="23"/>
                    <a:pt x="13" y="24"/>
                  </a:cubicBezTo>
                  <a:cubicBezTo>
                    <a:pt x="6" y="24"/>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2" name="Freeform 224"/>
            <p:cNvSpPr>
              <a:spLocks/>
            </p:cNvSpPr>
            <p:nvPr/>
          </p:nvSpPr>
          <p:spPr bwMode="auto">
            <a:xfrm>
              <a:off x="14317133" y="1828017"/>
              <a:ext cx="52388" cy="53975"/>
            </a:xfrm>
            <a:custGeom>
              <a:avLst/>
              <a:gdLst>
                <a:gd name="T0" fmla="*/ 24 w 24"/>
                <a:gd name="T1" fmla="*/ 13 h 24"/>
                <a:gd name="T2" fmla="*/ 12 w 24"/>
                <a:gd name="T3" fmla="*/ 24 h 24"/>
                <a:gd name="T4" fmla="*/ 0 w 24"/>
                <a:gd name="T5" fmla="*/ 12 h 24"/>
                <a:gd name="T6" fmla="*/ 12 w 24"/>
                <a:gd name="T7" fmla="*/ 1 h 24"/>
                <a:gd name="T8" fmla="*/ 24 w 24"/>
                <a:gd name="T9" fmla="*/ 13 h 24"/>
              </a:gdLst>
              <a:ahLst/>
              <a:cxnLst>
                <a:cxn ang="0">
                  <a:pos x="T0" y="T1"/>
                </a:cxn>
                <a:cxn ang="0">
                  <a:pos x="T2" y="T3"/>
                </a:cxn>
                <a:cxn ang="0">
                  <a:pos x="T4" y="T5"/>
                </a:cxn>
                <a:cxn ang="0">
                  <a:pos x="T6" y="T7"/>
                </a:cxn>
                <a:cxn ang="0">
                  <a:pos x="T8" y="T9"/>
                </a:cxn>
              </a:cxnLst>
              <a:rect l="0" t="0" r="r" b="b"/>
              <a:pathLst>
                <a:path w="24" h="24">
                  <a:moveTo>
                    <a:pt x="24" y="13"/>
                  </a:moveTo>
                  <a:cubicBezTo>
                    <a:pt x="24" y="19"/>
                    <a:pt x="18" y="24"/>
                    <a:pt x="12" y="24"/>
                  </a:cubicBezTo>
                  <a:cubicBezTo>
                    <a:pt x="5" y="24"/>
                    <a:pt x="0" y="18"/>
                    <a:pt x="0" y="12"/>
                  </a:cubicBezTo>
                  <a:cubicBezTo>
                    <a:pt x="1" y="5"/>
                    <a:pt x="6" y="0"/>
                    <a:pt x="12" y="1"/>
                  </a:cubicBezTo>
                  <a:cubicBezTo>
                    <a:pt x="19" y="1"/>
                    <a:pt x="24" y="6"/>
                    <a:pt x="24"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3" name="Freeform 225"/>
            <p:cNvSpPr>
              <a:spLocks/>
            </p:cNvSpPr>
            <p:nvPr/>
          </p:nvSpPr>
          <p:spPr bwMode="auto">
            <a:xfrm>
              <a:off x="15672858" y="3185330"/>
              <a:ext cx="53975" cy="50800"/>
            </a:xfrm>
            <a:custGeom>
              <a:avLst/>
              <a:gdLst>
                <a:gd name="T0" fmla="*/ 1 w 24"/>
                <a:gd name="T1" fmla="*/ 12 h 23"/>
                <a:gd name="T2" fmla="*/ 12 w 24"/>
                <a:gd name="T3" fmla="*/ 0 h 23"/>
                <a:gd name="T4" fmla="*/ 24 w 24"/>
                <a:gd name="T5" fmla="*/ 11 h 23"/>
                <a:gd name="T6" fmla="*/ 13 w 24"/>
                <a:gd name="T7" fmla="*/ 23 h 23"/>
                <a:gd name="T8" fmla="*/ 1 w 24"/>
                <a:gd name="T9" fmla="*/ 12 h 23"/>
              </a:gdLst>
              <a:ahLst/>
              <a:cxnLst>
                <a:cxn ang="0">
                  <a:pos x="T0" y="T1"/>
                </a:cxn>
                <a:cxn ang="0">
                  <a:pos x="T2" y="T3"/>
                </a:cxn>
                <a:cxn ang="0">
                  <a:pos x="T4" y="T5"/>
                </a:cxn>
                <a:cxn ang="0">
                  <a:pos x="T6" y="T7"/>
                </a:cxn>
                <a:cxn ang="0">
                  <a:pos x="T8" y="T9"/>
                </a:cxn>
              </a:cxnLst>
              <a:rect l="0" t="0" r="r" b="b"/>
              <a:pathLst>
                <a:path w="24" h="23">
                  <a:moveTo>
                    <a:pt x="1" y="12"/>
                  </a:moveTo>
                  <a:cubicBezTo>
                    <a:pt x="0" y="5"/>
                    <a:pt x="6" y="0"/>
                    <a:pt x="12" y="0"/>
                  </a:cubicBezTo>
                  <a:cubicBezTo>
                    <a:pt x="19" y="0"/>
                    <a:pt x="24" y="5"/>
                    <a:pt x="24" y="11"/>
                  </a:cubicBezTo>
                  <a:cubicBezTo>
                    <a:pt x="24" y="17"/>
                    <a:pt x="19" y="23"/>
                    <a:pt x="13" y="23"/>
                  </a:cubicBezTo>
                  <a:cubicBezTo>
                    <a:pt x="6" y="23"/>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4" name="Freeform 226"/>
            <p:cNvSpPr>
              <a:spLocks/>
            </p:cNvSpPr>
            <p:nvPr/>
          </p:nvSpPr>
          <p:spPr bwMode="auto">
            <a:xfrm>
              <a:off x="13640858" y="4539467"/>
              <a:ext cx="50800" cy="50800"/>
            </a:xfrm>
            <a:custGeom>
              <a:avLst/>
              <a:gdLst>
                <a:gd name="T0" fmla="*/ 22 w 23"/>
                <a:gd name="T1" fmla="*/ 12 h 23"/>
                <a:gd name="T2" fmla="*/ 11 w 23"/>
                <a:gd name="T3" fmla="*/ 23 h 23"/>
                <a:gd name="T4" fmla="*/ 0 w 23"/>
                <a:gd name="T5" fmla="*/ 11 h 23"/>
                <a:gd name="T6" fmla="*/ 11 w 23"/>
                <a:gd name="T7" fmla="*/ 0 h 23"/>
                <a:gd name="T8" fmla="*/ 22 w 23"/>
                <a:gd name="T9" fmla="*/ 12 h 23"/>
              </a:gdLst>
              <a:ahLst/>
              <a:cxnLst>
                <a:cxn ang="0">
                  <a:pos x="T0" y="T1"/>
                </a:cxn>
                <a:cxn ang="0">
                  <a:pos x="T2" y="T3"/>
                </a:cxn>
                <a:cxn ang="0">
                  <a:pos x="T4" y="T5"/>
                </a:cxn>
                <a:cxn ang="0">
                  <a:pos x="T6" y="T7"/>
                </a:cxn>
                <a:cxn ang="0">
                  <a:pos x="T8" y="T9"/>
                </a:cxn>
              </a:cxnLst>
              <a:rect l="0" t="0" r="r" b="b"/>
              <a:pathLst>
                <a:path w="23" h="23">
                  <a:moveTo>
                    <a:pt x="22" y="12"/>
                  </a:moveTo>
                  <a:cubicBezTo>
                    <a:pt x="22" y="18"/>
                    <a:pt x="17" y="23"/>
                    <a:pt x="11" y="23"/>
                  </a:cubicBezTo>
                  <a:cubicBezTo>
                    <a:pt x="5" y="23"/>
                    <a:pt x="0" y="18"/>
                    <a:pt x="0" y="11"/>
                  </a:cubicBezTo>
                  <a:cubicBezTo>
                    <a:pt x="0" y="5"/>
                    <a:pt x="5" y="0"/>
                    <a:pt x="11" y="0"/>
                  </a:cubicBezTo>
                  <a:cubicBezTo>
                    <a:pt x="18" y="0"/>
                    <a:pt x="23" y="6"/>
                    <a:pt x="22"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5" name="Freeform 227"/>
            <p:cNvSpPr>
              <a:spLocks/>
            </p:cNvSpPr>
            <p:nvPr/>
          </p:nvSpPr>
          <p:spPr bwMode="auto">
            <a:xfrm>
              <a:off x="12961408" y="3861605"/>
              <a:ext cx="52388" cy="50800"/>
            </a:xfrm>
            <a:custGeom>
              <a:avLst/>
              <a:gdLst>
                <a:gd name="T0" fmla="*/ 11 w 23"/>
                <a:gd name="T1" fmla="*/ 23 h 23"/>
                <a:gd name="T2" fmla="*/ 0 w 23"/>
                <a:gd name="T3" fmla="*/ 11 h 23"/>
                <a:gd name="T4" fmla="*/ 11 w 23"/>
                <a:gd name="T5" fmla="*/ 0 h 23"/>
                <a:gd name="T6" fmla="*/ 22 w 23"/>
                <a:gd name="T7" fmla="*/ 12 h 23"/>
                <a:gd name="T8" fmla="*/ 11 w 23"/>
                <a:gd name="T9" fmla="*/ 23 h 23"/>
              </a:gdLst>
              <a:ahLst/>
              <a:cxnLst>
                <a:cxn ang="0">
                  <a:pos x="T0" y="T1"/>
                </a:cxn>
                <a:cxn ang="0">
                  <a:pos x="T2" y="T3"/>
                </a:cxn>
                <a:cxn ang="0">
                  <a:pos x="T4" y="T5"/>
                </a:cxn>
                <a:cxn ang="0">
                  <a:pos x="T6" y="T7"/>
                </a:cxn>
                <a:cxn ang="0">
                  <a:pos x="T8" y="T9"/>
                </a:cxn>
              </a:cxnLst>
              <a:rect l="0" t="0" r="r" b="b"/>
              <a:pathLst>
                <a:path w="23" h="23">
                  <a:moveTo>
                    <a:pt x="11" y="23"/>
                  </a:moveTo>
                  <a:cubicBezTo>
                    <a:pt x="4" y="23"/>
                    <a:pt x="0" y="18"/>
                    <a:pt x="0" y="11"/>
                  </a:cubicBezTo>
                  <a:cubicBezTo>
                    <a:pt x="0" y="5"/>
                    <a:pt x="5" y="0"/>
                    <a:pt x="11" y="0"/>
                  </a:cubicBezTo>
                  <a:cubicBezTo>
                    <a:pt x="17" y="0"/>
                    <a:pt x="23" y="6"/>
                    <a:pt x="22" y="12"/>
                  </a:cubicBezTo>
                  <a:cubicBezTo>
                    <a:pt x="22" y="18"/>
                    <a:pt x="17" y="23"/>
                    <a:pt x="11"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6" name="Freeform 228"/>
            <p:cNvSpPr>
              <a:spLocks/>
            </p:cNvSpPr>
            <p:nvPr/>
          </p:nvSpPr>
          <p:spPr bwMode="auto">
            <a:xfrm>
              <a:off x="14486996" y="1831192"/>
              <a:ext cx="50800" cy="50800"/>
            </a:xfrm>
            <a:custGeom>
              <a:avLst/>
              <a:gdLst>
                <a:gd name="T0" fmla="*/ 0 w 23"/>
                <a:gd name="T1" fmla="*/ 11 h 23"/>
                <a:gd name="T2" fmla="*/ 11 w 23"/>
                <a:gd name="T3" fmla="*/ 0 h 23"/>
                <a:gd name="T4" fmla="*/ 23 w 23"/>
                <a:gd name="T5" fmla="*/ 11 h 23"/>
                <a:gd name="T6" fmla="*/ 12 w 23"/>
                <a:gd name="T7" fmla="*/ 22 h 23"/>
                <a:gd name="T8" fmla="*/ 0 w 23"/>
                <a:gd name="T9" fmla="*/ 11 h 23"/>
              </a:gdLst>
              <a:ahLst/>
              <a:cxnLst>
                <a:cxn ang="0">
                  <a:pos x="T0" y="T1"/>
                </a:cxn>
                <a:cxn ang="0">
                  <a:pos x="T2" y="T3"/>
                </a:cxn>
                <a:cxn ang="0">
                  <a:pos x="T4" y="T5"/>
                </a:cxn>
                <a:cxn ang="0">
                  <a:pos x="T6" y="T7"/>
                </a:cxn>
                <a:cxn ang="0">
                  <a:pos x="T8" y="T9"/>
                </a:cxn>
              </a:cxnLst>
              <a:rect l="0" t="0" r="r" b="b"/>
              <a:pathLst>
                <a:path w="23" h="23">
                  <a:moveTo>
                    <a:pt x="0" y="11"/>
                  </a:moveTo>
                  <a:cubicBezTo>
                    <a:pt x="0" y="5"/>
                    <a:pt x="5" y="0"/>
                    <a:pt x="11" y="0"/>
                  </a:cubicBezTo>
                  <a:cubicBezTo>
                    <a:pt x="18" y="0"/>
                    <a:pt x="23" y="5"/>
                    <a:pt x="23" y="11"/>
                  </a:cubicBezTo>
                  <a:cubicBezTo>
                    <a:pt x="23" y="17"/>
                    <a:pt x="17" y="23"/>
                    <a:pt x="12" y="22"/>
                  </a:cubicBezTo>
                  <a:cubicBezTo>
                    <a:pt x="6"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7" name="Freeform 229"/>
            <p:cNvSpPr>
              <a:spLocks/>
            </p:cNvSpPr>
            <p:nvPr/>
          </p:nvSpPr>
          <p:spPr bwMode="auto">
            <a:xfrm>
              <a:off x="13301133" y="2169330"/>
              <a:ext cx="49213"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4" y="22"/>
                    <a:pt x="0" y="17"/>
                    <a:pt x="0" y="11"/>
                  </a:cubicBezTo>
                  <a:cubicBezTo>
                    <a:pt x="0" y="5"/>
                    <a:pt x="5" y="0"/>
                    <a:pt x="11" y="0"/>
                  </a:cubicBezTo>
                  <a:cubicBezTo>
                    <a:pt x="17" y="0"/>
                    <a:pt x="22"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8" name="Oval 230"/>
            <p:cNvSpPr>
              <a:spLocks noChangeArrowheads="1"/>
            </p:cNvSpPr>
            <p:nvPr/>
          </p:nvSpPr>
          <p:spPr bwMode="auto">
            <a:xfrm>
              <a:off x="15337896" y="4202917"/>
              <a:ext cx="49213" cy="492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29" name="Freeform 231"/>
            <p:cNvSpPr>
              <a:spLocks/>
            </p:cNvSpPr>
            <p:nvPr/>
          </p:nvSpPr>
          <p:spPr bwMode="auto">
            <a:xfrm>
              <a:off x="15676033" y="3017055"/>
              <a:ext cx="50800" cy="49213"/>
            </a:xfrm>
            <a:custGeom>
              <a:avLst/>
              <a:gdLst>
                <a:gd name="T0" fmla="*/ 11 w 23"/>
                <a:gd name="T1" fmla="*/ 0 h 22"/>
                <a:gd name="T2" fmla="*/ 22 w 23"/>
                <a:gd name="T3" fmla="*/ 11 h 22"/>
                <a:gd name="T4" fmla="*/ 12 w 23"/>
                <a:gd name="T5" fmla="*/ 22 h 22"/>
                <a:gd name="T6" fmla="*/ 0 w 23"/>
                <a:gd name="T7" fmla="*/ 11 h 22"/>
                <a:gd name="T8" fmla="*/ 11 w 23"/>
                <a:gd name="T9" fmla="*/ 0 h 22"/>
              </a:gdLst>
              <a:ahLst/>
              <a:cxnLst>
                <a:cxn ang="0">
                  <a:pos x="T0" y="T1"/>
                </a:cxn>
                <a:cxn ang="0">
                  <a:pos x="T2" y="T3"/>
                </a:cxn>
                <a:cxn ang="0">
                  <a:pos x="T4" y="T5"/>
                </a:cxn>
                <a:cxn ang="0">
                  <a:pos x="T6" y="T7"/>
                </a:cxn>
                <a:cxn ang="0">
                  <a:pos x="T8" y="T9"/>
                </a:cxn>
              </a:cxnLst>
              <a:rect l="0" t="0" r="r" b="b"/>
              <a:pathLst>
                <a:path w="23" h="22">
                  <a:moveTo>
                    <a:pt x="11" y="0"/>
                  </a:moveTo>
                  <a:cubicBezTo>
                    <a:pt x="17" y="0"/>
                    <a:pt x="22" y="5"/>
                    <a:pt x="22" y="11"/>
                  </a:cubicBezTo>
                  <a:cubicBezTo>
                    <a:pt x="23" y="17"/>
                    <a:pt x="18" y="22"/>
                    <a:pt x="12" y="22"/>
                  </a:cubicBezTo>
                  <a:cubicBezTo>
                    <a:pt x="5" y="22"/>
                    <a:pt x="0" y="18"/>
                    <a:pt x="0" y="11"/>
                  </a:cubicBezTo>
                  <a:cubicBezTo>
                    <a:pt x="0" y="5"/>
                    <a:pt x="5" y="0"/>
                    <a:pt x="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0" name="Freeform 232"/>
            <p:cNvSpPr>
              <a:spLocks/>
            </p:cNvSpPr>
            <p:nvPr/>
          </p:nvSpPr>
          <p:spPr bwMode="auto">
            <a:xfrm>
              <a:off x="15168033" y="4371192"/>
              <a:ext cx="49213" cy="50800"/>
            </a:xfrm>
            <a:custGeom>
              <a:avLst/>
              <a:gdLst>
                <a:gd name="T0" fmla="*/ 0 w 22"/>
                <a:gd name="T1" fmla="*/ 12 h 23"/>
                <a:gd name="T2" fmla="*/ 11 w 22"/>
                <a:gd name="T3" fmla="*/ 0 h 23"/>
                <a:gd name="T4" fmla="*/ 22 w 22"/>
                <a:gd name="T5" fmla="*/ 11 h 23"/>
                <a:gd name="T6" fmla="*/ 11 w 22"/>
                <a:gd name="T7" fmla="*/ 22 h 23"/>
                <a:gd name="T8" fmla="*/ 0 w 22"/>
                <a:gd name="T9" fmla="*/ 12 h 23"/>
              </a:gdLst>
              <a:ahLst/>
              <a:cxnLst>
                <a:cxn ang="0">
                  <a:pos x="T0" y="T1"/>
                </a:cxn>
                <a:cxn ang="0">
                  <a:pos x="T2" y="T3"/>
                </a:cxn>
                <a:cxn ang="0">
                  <a:pos x="T4" y="T5"/>
                </a:cxn>
                <a:cxn ang="0">
                  <a:pos x="T6" y="T7"/>
                </a:cxn>
                <a:cxn ang="0">
                  <a:pos x="T8" y="T9"/>
                </a:cxn>
              </a:cxnLst>
              <a:rect l="0" t="0" r="r" b="b"/>
              <a:pathLst>
                <a:path w="22" h="23">
                  <a:moveTo>
                    <a:pt x="0" y="12"/>
                  </a:moveTo>
                  <a:cubicBezTo>
                    <a:pt x="0" y="5"/>
                    <a:pt x="4" y="0"/>
                    <a:pt x="11" y="0"/>
                  </a:cubicBezTo>
                  <a:cubicBezTo>
                    <a:pt x="17" y="0"/>
                    <a:pt x="21" y="5"/>
                    <a:pt x="22" y="11"/>
                  </a:cubicBezTo>
                  <a:cubicBezTo>
                    <a:pt x="22" y="17"/>
                    <a:pt x="17" y="22"/>
                    <a:pt x="11" y="22"/>
                  </a:cubicBezTo>
                  <a:cubicBezTo>
                    <a:pt x="5" y="23"/>
                    <a:pt x="0" y="18"/>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1" name="Freeform 233"/>
            <p:cNvSpPr>
              <a:spLocks/>
            </p:cNvSpPr>
            <p:nvPr/>
          </p:nvSpPr>
          <p:spPr bwMode="auto">
            <a:xfrm>
              <a:off x="15676033" y="3525055"/>
              <a:ext cx="47625"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5" y="22"/>
                    <a:pt x="0" y="17"/>
                    <a:pt x="0" y="11"/>
                  </a:cubicBezTo>
                  <a:cubicBezTo>
                    <a:pt x="1" y="5"/>
                    <a:pt x="5" y="0"/>
                    <a:pt x="11" y="0"/>
                  </a:cubicBezTo>
                  <a:cubicBezTo>
                    <a:pt x="17" y="0"/>
                    <a:pt x="22" y="4"/>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2" name="Freeform 234"/>
            <p:cNvSpPr>
              <a:spLocks/>
            </p:cNvSpPr>
            <p:nvPr/>
          </p:nvSpPr>
          <p:spPr bwMode="auto">
            <a:xfrm>
              <a:off x="13131271" y="2339192"/>
              <a:ext cx="50800" cy="49213"/>
            </a:xfrm>
            <a:custGeom>
              <a:avLst/>
              <a:gdLst>
                <a:gd name="T0" fmla="*/ 22 w 23"/>
                <a:gd name="T1" fmla="*/ 11 h 22"/>
                <a:gd name="T2" fmla="*/ 11 w 23"/>
                <a:gd name="T3" fmla="*/ 22 h 22"/>
                <a:gd name="T4" fmla="*/ 0 w 23"/>
                <a:gd name="T5" fmla="*/ 11 h 22"/>
                <a:gd name="T6" fmla="*/ 11 w 23"/>
                <a:gd name="T7" fmla="*/ 0 h 22"/>
                <a:gd name="T8" fmla="*/ 22 w 23"/>
                <a:gd name="T9" fmla="*/ 11 h 22"/>
              </a:gdLst>
              <a:ahLst/>
              <a:cxnLst>
                <a:cxn ang="0">
                  <a:pos x="T0" y="T1"/>
                </a:cxn>
                <a:cxn ang="0">
                  <a:pos x="T2" y="T3"/>
                </a:cxn>
                <a:cxn ang="0">
                  <a:pos x="T4" y="T5"/>
                </a:cxn>
                <a:cxn ang="0">
                  <a:pos x="T6" y="T7"/>
                </a:cxn>
                <a:cxn ang="0">
                  <a:pos x="T8" y="T9"/>
                </a:cxn>
              </a:cxnLst>
              <a:rect l="0" t="0" r="r" b="b"/>
              <a:pathLst>
                <a:path w="23" h="22">
                  <a:moveTo>
                    <a:pt x="22" y="11"/>
                  </a:moveTo>
                  <a:cubicBezTo>
                    <a:pt x="22" y="17"/>
                    <a:pt x="17" y="22"/>
                    <a:pt x="11" y="22"/>
                  </a:cubicBezTo>
                  <a:cubicBezTo>
                    <a:pt x="5" y="22"/>
                    <a:pt x="0" y="17"/>
                    <a:pt x="0" y="11"/>
                  </a:cubicBezTo>
                  <a:cubicBezTo>
                    <a:pt x="0" y="5"/>
                    <a:pt x="5" y="0"/>
                    <a:pt x="11" y="0"/>
                  </a:cubicBezTo>
                  <a:cubicBezTo>
                    <a:pt x="17" y="0"/>
                    <a:pt x="23"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3" name="Freeform 235"/>
            <p:cNvSpPr>
              <a:spLocks/>
            </p:cNvSpPr>
            <p:nvPr/>
          </p:nvSpPr>
          <p:spPr bwMode="auto">
            <a:xfrm>
              <a:off x="13978996" y="1831192"/>
              <a:ext cx="49213" cy="47625"/>
            </a:xfrm>
            <a:custGeom>
              <a:avLst/>
              <a:gdLst>
                <a:gd name="T0" fmla="*/ 0 w 22"/>
                <a:gd name="T1" fmla="*/ 11 h 22"/>
                <a:gd name="T2" fmla="*/ 11 w 22"/>
                <a:gd name="T3" fmla="*/ 0 h 22"/>
                <a:gd name="T4" fmla="*/ 22 w 22"/>
                <a:gd name="T5" fmla="*/ 12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cubicBezTo>
                    <a:pt x="0" y="5"/>
                    <a:pt x="5" y="0"/>
                    <a:pt x="11" y="0"/>
                  </a:cubicBezTo>
                  <a:cubicBezTo>
                    <a:pt x="17" y="0"/>
                    <a:pt x="22" y="6"/>
                    <a:pt x="22" y="12"/>
                  </a:cubicBezTo>
                  <a:cubicBezTo>
                    <a:pt x="22" y="17"/>
                    <a:pt x="17" y="22"/>
                    <a:pt x="11" y="22"/>
                  </a:cubicBezTo>
                  <a:cubicBezTo>
                    <a:pt x="5"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 name="Freeform 236"/>
            <p:cNvSpPr>
              <a:spLocks/>
            </p:cNvSpPr>
            <p:nvPr/>
          </p:nvSpPr>
          <p:spPr bwMode="auto">
            <a:xfrm>
              <a:off x="14999758" y="2001055"/>
              <a:ext cx="46038" cy="49213"/>
            </a:xfrm>
            <a:custGeom>
              <a:avLst/>
              <a:gdLst>
                <a:gd name="T0" fmla="*/ 10 w 21"/>
                <a:gd name="T1" fmla="*/ 0 h 22"/>
                <a:gd name="T2" fmla="*/ 21 w 21"/>
                <a:gd name="T3" fmla="*/ 10 h 22"/>
                <a:gd name="T4" fmla="*/ 10 w 21"/>
                <a:gd name="T5" fmla="*/ 22 h 22"/>
                <a:gd name="T6" fmla="*/ 0 w 21"/>
                <a:gd name="T7" fmla="*/ 11 h 22"/>
                <a:gd name="T8" fmla="*/ 10 w 21"/>
                <a:gd name="T9" fmla="*/ 0 h 22"/>
              </a:gdLst>
              <a:ahLst/>
              <a:cxnLst>
                <a:cxn ang="0">
                  <a:pos x="T0" y="T1"/>
                </a:cxn>
                <a:cxn ang="0">
                  <a:pos x="T2" y="T3"/>
                </a:cxn>
                <a:cxn ang="0">
                  <a:pos x="T4" y="T5"/>
                </a:cxn>
                <a:cxn ang="0">
                  <a:pos x="T6" y="T7"/>
                </a:cxn>
                <a:cxn ang="0">
                  <a:pos x="T8" y="T9"/>
                </a:cxn>
              </a:cxnLst>
              <a:rect l="0" t="0" r="r" b="b"/>
              <a:pathLst>
                <a:path w="21" h="22">
                  <a:moveTo>
                    <a:pt x="10" y="0"/>
                  </a:moveTo>
                  <a:cubicBezTo>
                    <a:pt x="16" y="0"/>
                    <a:pt x="21" y="4"/>
                    <a:pt x="21" y="10"/>
                  </a:cubicBezTo>
                  <a:cubicBezTo>
                    <a:pt x="21" y="16"/>
                    <a:pt x="16" y="22"/>
                    <a:pt x="10" y="22"/>
                  </a:cubicBezTo>
                  <a:cubicBezTo>
                    <a:pt x="4" y="22"/>
                    <a:pt x="0" y="17"/>
                    <a:pt x="0" y="11"/>
                  </a:cubicBezTo>
                  <a:cubicBezTo>
                    <a:pt x="0" y="5"/>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 name="Oval 237"/>
            <p:cNvSpPr>
              <a:spLocks noChangeArrowheads="1"/>
            </p:cNvSpPr>
            <p:nvPr/>
          </p:nvSpPr>
          <p:spPr bwMode="auto">
            <a:xfrm>
              <a:off x="15506171" y="2510642"/>
              <a:ext cx="49213"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 name="Freeform 238"/>
            <p:cNvSpPr>
              <a:spLocks/>
            </p:cNvSpPr>
            <p:nvPr/>
          </p:nvSpPr>
          <p:spPr bwMode="auto">
            <a:xfrm>
              <a:off x="14320308" y="4712505"/>
              <a:ext cx="47625" cy="46038"/>
            </a:xfrm>
            <a:custGeom>
              <a:avLst/>
              <a:gdLst>
                <a:gd name="T0" fmla="*/ 0 w 21"/>
                <a:gd name="T1" fmla="*/ 11 h 21"/>
                <a:gd name="T2" fmla="*/ 10 w 21"/>
                <a:gd name="T3" fmla="*/ 0 h 21"/>
                <a:gd name="T4" fmla="*/ 21 w 21"/>
                <a:gd name="T5" fmla="*/ 11 h 21"/>
                <a:gd name="T6" fmla="*/ 10 w 21"/>
                <a:gd name="T7" fmla="*/ 21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0" y="5"/>
                    <a:pt x="4" y="0"/>
                    <a:pt x="10" y="0"/>
                  </a:cubicBezTo>
                  <a:cubicBezTo>
                    <a:pt x="16" y="0"/>
                    <a:pt x="21" y="5"/>
                    <a:pt x="21" y="11"/>
                  </a:cubicBezTo>
                  <a:cubicBezTo>
                    <a:pt x="21" y="16"/>
                    <a:pt x="16" y="21"/>
                    <a:pt x="10" y="21"/>
                  </a:cubicBezTo>
                  <a:cubicBezTo>
                    <a:pt x="5" y="21"/>
                    <a:pt x="0" y="16"/>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 name="Oval 239"/>
            <p:cNvSpPr>
              <a:spLocks noChangeArrowheads="1"/>
            </p:cNvSpPr>
            <p:nvPr/>
          </p:nvSpPr>
          <p:spPr bwMode="auto">
            <a:xfrm>
              <a:off x="12793133" y="3186917"/>
              <a:ext cx="44450"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 name="Freeform 240"/>
            <p:cNvSpPr>
              <a:spLocks/>
            </p:cNvSpPr>
            <p:nvPr/>
          </p:nvSpPr>
          <p:spPr bwMode="auto">
            <a:xfrm>
              <a:off x="14152033" y="4714092"/>
              <a:ext cx="44450" cy="44450"/>
            </a:xfrm>
            <a:custGeom>
              <a:avLst/>
              <a:gdLst>
                <a:gd name="T0" fmla="*/ 10 w 20"/>
                <a:gd name="T1" fmla="*/ 0 h 20"/>
                <a:gd name="T2" fmla="*/ 20 w 20"/>
                <a:gd name="T3" fmla="*/ 9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9"/>
                  </a:cubicBezTo>
                  <a:cubicBezTo>
                    <a:pt x="20" y="15"/>
                    <a:pt x="15" y="20"/>
                    <a:pt x="10" y="20"/>
                  </a:cubicBezTo>
                  <a:cubicBezTo>
                    <a:pt x="4" y="20"/>
                    <a:pt x="0" y="15"/>
                    <a:pt x="0" y="10"/>
                  </a:cubicBezTo>
                  <a:cubicBezTo>
                    <a:pt x="0" y="4"/>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 name="Freeform 241"/>
            <p:cNvSpPr>
              <a:spLocks/>
            </p:cNvSpPr>
            <p:nvPr/>
          </p:nvSpPr>
          <p:spPr bwMode="auto">
            <a:xfrm>
              <a:off x="12793133" y="3358367"/>
              <a:ext cx="44450" cy="42863"/>
            </a:xfrm>
            <a:custGeom>
              <a:avLst/>
              <a:gdLst>
                <a:gd name="T0" fmla="*/ 20 w 20"/>
                <a:gd name="T1" fmla="*/ 10 h 20"/>
                <a:gd name="T2" fmla="*/ 10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6"/>
                    <a:pt x="15" y="20"/>
                    <a:pt x="10" y="20"/>
                  </a:cubicBezTo>
                  <a:cubicBezTo>
                    <a:pt x="4" y="20"/>
                    <a:pt x="0" y="15"/>
                    <a:pt x="0" y="10"/>
                  </a:cubicBezTo>
                  <a:cubicBezTo>
                    <a:pt x="0" y="4"/>
                    <a:pt x="4" y="0"/>
                    <a:pt x="10" y="0"/>
                  </a:cubicBezTo>
                  <a:cubicBezTo>
                    <a:pt x="15"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 name="Freeform 242"/>
            <p:cNvSpPr>
              <a:spLocks/>
            </p:cNvSpPr>
            <p:nvPr/>
          </p:nvSpPr>
          <p:spPr bwMode="auto">
            <a:xfrm>
              <a:off x="14660033" y="1832780"/>
              <a:ext cx="44450" cy="46038"/>
            </a:xfrm>
            <a:custGeom>
              <a:avLst/>
              <a:gdLst>
                <a:gd name="T0" fmla="*/ 20 w 20"/>
                <a:gd name="T1" fmla="*/ 10 h 21"/>
                <a:gd name="T2" fmla="*/ 10 w 20"/>
                <a:gd name="T3" fmla="*/ 20 h 21"/>
                <a:gd name="T4" fmla="*/ 0 w 20"/>
                <a:gd name="T5" fmla="*/ 10 h 21"/>
                <a:gd name="T6" fmla="*/ 10 w 20"/>
                <a:gd name="T7" fmla="*/ 0 h 21"/>
                <a:gd name="T8" fmla="*/ 20 w 20"/>
                <a:gd name="T9" fmla="*/ 10 h 21"/>
              </a:gdLst>
              <a:ahLst/>
              <a:cxnLst>
                <a:cxn ang="0">
                  <a:pos x="T0" y="T1"/>
                </a:cxn>
                <a:cxn ang="0">
                  <a:pos x="T2" y="T3"/>
                </a:cxn>
                <a:cxn ang="0">
                  <a:pos x="T4" y="T5"/>
                </a:cxn>
                <a:cxn ang="0">
                  <a:pos x="T6" y="T7"/>
                </a:cxn>
                <a:cxn ang="0">
                  <a:pos x="T8" y="T9"/>
                </a:cxn>
              </a:cxnLst>
              <a:rect l="0" t="0" r="r" b="b"/>
              <a:pathLst>
                <a:path w="20" h="21">
                  <a:moveTo>
                    <a:pt x="20" y="10"/>
                  </a:moveTo>
                  <a:cubicBezTo>
                    <a:pt x="20" y="16"/>
                    <a:pt x="16" y="20"/>
                    <a:pt x="10" y="20"/>
                  </a:cubicBezTo>
                  <a:cubicBezTo>
                    <a:pt x="5" y="21"/>
                    <a:pt x="0" y="16"/>
                    <a:pt x="0" y="10"/>
                  </a:cubicBezTo>
                  <a:cubicBezTo>
                    <a:pt x="0" y="4"/>
                    <a:pt x="4" y="0"/>
                    <a:pt x="10" y="0"/>
                  </a:cubicBezTo>
                  <a:cubicBezTo>
                    <a:pt x="16" y="0"/>
                    <a:pt x="20" y="5"/>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 name="Freeform 243"/>
            <p:cNvSpPr>
              <a:spLocks/>
            </p:cNvSpPr>
            <p:nvPr/>
          </p:nvSpPr>
          <p:spPr bwMode="auto">
            <a:xfrm>
              <a:off x="15677621" y="2848780"/>
              <a:ext cx="44450" cy="46038"/>
            </a:xfrm>
            <a:custGeom>
              <a:avLst/>
              <a:gdLst>
                <a:gd name="T0" fmla="*/ 20 w 20"/>
                <a:gd name="T1" fmla="*/ 11 h 21"/>
                <a:gd name="T2" fmla="*/ 11 w 20"/>
                <a:gd name="T3" fmla="*/ 21 h 21"/>
                <a:gd name="T4" fmla="*/ 0 w 20"/>
                <a:gd name="T5" fmla="*/ 11 h 21"/>
                <a:gd name="T6" fmla="*/ 11 w 20"/>
                <a:gd name="T7" fmla="*/ 1 h 21"/>
                <a:gd name="T8" fmla="*/ 20 w 20"/>
                <a:gd name="T9" fmla="*/ 11 h 21"/>
              </a:gdLst>
              <a:ahLst/>
              <a:cxnLst>
                <a:cxn ang="0">
                  <a:pos x="T0" y="T1"/>
                </a:cxn>
                <a:cxn ang="0">
                  <a:pos x="T2" y="T3"/>
                </a:cxn>
                <a:cxn ang="0">
                  <a:pos x="T4" y="T5"/>
                </a:cxn>
                <a:cxn ang="0">
                  <a:pos x="T6" y="T7"/>
                </a:cxn>
                <a:cxn ang="0">
                  <a:pos x="T8" y="T9"/>
                </a:cxn>
              </a:cxnLst>
              <a:rect l="0" t="0" r="r" b="b"/>
              <a:pathLst>
                <a:path w="20" h="21">
                  <a:moveTo>
                    <a:pt x="20" y="11"/>
                  </a:moveTo>
                  <a:cubicBezTo>
                    <a:pt x="20" y="16"/>
                    <a:pt x="16" y="21"/>
                    <a:pt x="11" y="21"/>
                  </a:cubicBezTo>
                  <a:cubicBezTo>
                    <a:pt x="5" y="21"/>
                    <a:pt x="0" y="16"/>
                    <a:pt x="0" y="11"/>
                  </a:cubicBezTo>
                  <a:cubicBezTo>
                    <a:pt x="0" y="5"/>
                    <a:pt x="5" y="0"/>
                    <a:pt x="11" y="1"/>
                  </a:cubicBezTo>
                  <a:cubicBezTo>
                    <a:pt x="16" y="1"/>
                    <a:pt x="20" y="5"/>
                    <a:pt x="2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 name="Freeform 244"/>
            <p:cNvSpPr>
              <a:spLocks/>
            </p:cNvSpPr>
            <p:nvPr/>
          </p:nvSpPr>
          <p:spPr bwMode="auto">
            <a:xfrm>
              <a:off x="15509346" y="4034642"/>
              <a:ext cx="44450" cy="46038"/>
            </a:xfrm>
            <a:custGeom>
              <a:avLst/>
              <a:gdLst>
                <a:gd name="T0" fmla="*/ 0 w 20"/>
                <a:gd name="T1" fmla="*/ 10 h 21"/>
                <a:gd name="T2" fmla="*/ 10 w 20"/>
                <a:gd name="T3" fmla="*/ 1 h 21"/>
                <a:gd name="T4" fmla="*/ 20 w 20"/>
                <a:gd name="T5" fmla="*/ 11 h 21"/>
                <a:gd name="T6" fmla="*/ 10 w 20"/>
                <a:gd name="T7" fmla="*/ 20 h 21"/>
                <a:gd name="T8" fmla="*/ 0 w 20"/>
                <a:gd name="T9" fmla="*/ 10 h 21"/>
              </a:gdLst>
              <a:ahLst/>
              <a:cxnLst>
                <a:cxn ang="0">
                  <a:pos x="T0" y="T1"/>
                </a:cxn>
                <a:cxn ang="0">
                  <a:pos x="T2" y="T3"/>
                </a:cxn>
                <a:cxn ang="0">
                  <a:pos x="T4" y="T5"/>
                </a:cxn>
                <a:cxn ang="0">
                  <a:pos x="T6" y="T7"/>
                </a:cxn>
                <a:cxn ang="0">
                  <a:pos x="T8" y="T9"/>
                </a:cxn>
              </a:cxnLst>
              <a:rect l="0" t="0" r="r" b="b"/>
              <a:pathLst>
                <a:path w="20" h="21">
                  <a:moveTo>
                    <a:pt x="0" y="10"/>
                  </a:moveTo>
                  <a:cubicBezTo>
                    <a:pt x="0" y="5"/>
                    <a:pt x="5" y="0"/>
                    <a:pt x="10" y="1"/>
                  </a:cubicBezTo>
                  <a:cubicBezTo>
                    <a:pt x="16" y="1"/>
                    <a:pt x="20" y="6"/>
                    <a:pt x="20" y="11"/>
                  </a:cubicBezTo>
                  <a:cubicBezTo>
                    <a:pt x="20" y="16"/>
                    <a:pt x="15" y="21"/>
                    <a:pt x="10" y="20"/>
                  </a:cubicBezTo>
                  <a:cubicBezTo>
                    <a:pt x="4" y="20"/>
                    <a:pt x="0" y="16"/>
                    <a:pt x="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 name="Freeform 245"/>
            <p:cNvSpPr>
              <a:spLocks/>
            </p:cNvSpPr>
            <p:nvPr/>
          </p:nvSpPr>
          <p:spPr bwMode="auto">
            <a:xfrm>
              <a:off x="13132858" y="4204505"/>
              <a:ext cx="44450" cy="44450"/>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5"/>
                    <a:pt x="0" y="10"/>
                  </a:cubicBezTo>
                  <a:cubicBezTo>
                    <a:pt x="0" y="4"/>
                    <a:pt x="5" y="0"/>
                    <a:pt x="10" y="0"/>
                  </a:cubicBezTo>
                  <a:cubicBezTo>
                    <a:pt x="16"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 name="Oval 246"/>
            <p:cNvSpPr>
              <a:spLocks noChangeArrowheads="1"/>
            </p:cNvSpPr>
            <p:nvPr/>
          </p:nvSpPr>
          <p:spPr bwMode="auto">
            <a:xfrm>
              <a:off x="13304308" y="4372780"/>
              <a:ext cx="42863" cy="444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 name="Freeform 247"/>
            <p:cNvSpPr>
              <a:spLocks/>
            </p:cNvSpPr>
            <p:nvPr/>
          </p:nvSpPr>
          <p:spPr bwMode="auto">
            <a:xfrm>
              <a:off x="13472583" y="2002642"/>
              <a:ext cx="44450" cy="44450"/>
            </a:xfrm>
            <a:custGeom>
              <a:avLst/>
              <a:gdLst>
                <a:gd name="T0" fmla="*/ 10 w 20"/>
                <a:gd name="T1" fmla="*/ 0 h 20"/>
                <a:gd name="T2" fmla="*/ 20 w 20"/>
                <a:gd name="T3" fmla="*/ 10 h 20"/>
                <a:gd name="T4" fmla="*/ 10 w 20"/>
                <a:gd name="T5" fmla="*/ 19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5" y="20"/>
                    <a:pt x="10" y="19"/>
                  </a:cubicBezTo>
                  <a:cubicBezTo>
                    <a:pt x="5" y="19"/>
                    <a:pt x="0" y="15"/>
                    <a:pt x="0" y="10"/>
                  </a:cubicBezTo>
                  <a:cubicBezTo>
                    <a:pt x="0" y="4"/>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 name="Freeform 248"/>
            <p:cNvSpPr>
              <a:spLocks/>
            </p:cNvSpPr>
            <p:nvPr/>
          </p:nvSpPr>
          <p:spPr bwMode="auto">
            <a:xfrm>
              <a:off x="12793133" y="3018642"/>
              <a:ext cx="44450" cy="444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1"/>
                    <a:pt x="20" y="5"/>
                    <a:pt x="20" y="10"/>
                  </a:cubicBezTo>
                  <a:cubicBezTo>
                    <a:pt x="20" y="16"/>
                    <a:pt x="15" y="20"/>
                    <a:pt x="10" y="20"/>
                  </a:cubicBezTo>
                  <a:cubicBezTo>
                    <a:pt x="5" y="20"/>
                    <a:pt x="0" y="15"/>
                    <a:pt x="0" y="10"/>
                  </a:cubicBezTo>
                  <a:cubicBezTo>
                    <a:pt x="0" y="5"/>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 name="Freeform 249"/>
            <p:cNvSpPr>
              <a:spLocks/>
            </p:cNvSpPr>
            <p:nvPr/>
          </p:nvSpPr>
          <p:spPr bwMode="auto">
            <a:xfrm>
              <a:off x="14491758" y="4714092"/>
              <a:ext cx="41275" cy="42863"/>
            </a:xfrm>
            <a:custGeom>
              <a:avLst/>
              <a:gdLst>
                <a:gd name="T0" fmla="*/ 9 w 19"/>
                <a:gd name="T1" fmla="*/ 0 h 19"/>
                <a:gd name="T2" fmla="*/ 19 w 19"/>
                <a:gd name="T3" fmla="*/ 10 h 19"/>
                <a:gd name="T4" fmla="*/ 10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4"/>
                    <a:pt x="19" y="10"/>
                  </a:cubicBezTo>
                  <a:cubicBezTo>
                    <a:pt x="19" y="15"/>
                    <a:pt x="15" y="19"/>
                    <a:pt x="10" y="19"/>
                  </a:cubicBezTo>
                  <a:cubicBezTo>
                    <a:pt x="4" y="19"/>
                    <a:pt x="0" y="15"/>
                    <a:pt x="0" y="10"/>
                  </a:cubicBezTo>
                  <a:cubicBezTo>
                    <a:pt x="0" y="5"/>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8" name="Freeform 250"/>
            <p:cNvSpPr>
              <a:spLocks/>
            </p:cNvSpPr>
            <p:nvPr/>
          </p:nvSpPr>
          <p:spPr bwMode="auto">
            <a:xfrm>
              <a:off x="12796308" y="3528230"/>
              <a:ext cx="41275" cy="41275"/>
            </a:xfrm>
            <a:custGeom>
              <a:avLst/>
              <a:gdLst>
                <a:gd name="T0" fmla="*/ 9 w 19"/>
                <a:gd name="T1" fmla="*/ 0 h 19"/>
                <a:gd name="T2" fmla="*/ 18 w 19"/>
                <a:gd name="T3" fmla="*/ 10 h 19"/>
                <a:gd name="T4" fmla="*/ 9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5"/>
                    <a:pt x="18" y="10"/>
                  </a:cubicBezTo>
                  <a:cubicBezTo>
                    <a:pt x="18" y="15"/>
                    <a:pt x="14" y="19"/>
                    <a:pt x="9" y="19"/>
                  </a:cubicBezTo>
                  <a:cubicBezTo>
                    <a:pt x="4" y="19"/>
                    <a:pt x="0" y="15"/>
                    <a:pt x="0" y="10"/>
                  </a:cubicBezTo>
                  <a:cubicBezTo>
                    <a:pt x="0" y="5"/>
                    <a:pt x="4" y="1"/>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9" name="Oval 251"/>
            <p:cNvSpPr>
              <a:spLocks noChangeArrowheads="1"/>
            </p:cNvSpPr>
            <p:nvPr/>
          </p:nvSpPr>
          <p:spPr bwMode="auto">
            <a:xfrm>
              <a:off x="12966171" y="2512230"/>
              <a:ext cx="39688" cy="412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0" name="Freeform 252"/>
            <p:cNvSpPr>
              <a:spLocks/>
            </p:cNvSpPr>
            <p:nvPr/>
          </p:nvSpPr>
          <p:spPr bwMode="auto">
            <a:xfrm>
              <a:off x="15679208" y="3698092"/>
              <a:ext cx="42863" cy="42863"/>
            </a:xfrm>
            <a:custGeom>
              <a:avLst/>
              <a:gdLst>
                <a:gd name="T0" fmla="*/ 9 w 19"/>
                <a:gd name="T1" fmla="*/ 0 h 19"/>
                <a:gd name="T2" fmla="*/ 19 w 19"/>
                <a:gd name="T3" fmla="*/ 9 h 19"/>
                <a:gd name="T4" fmla="*/ 9 w 19"/>
                <a:gd name="T5" fmla="*/ 18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4"/>
                    <a:pt x="19" y="9"/>
                  </a:cubicBezTo>
                  <a:cubicBezTo>
                    <a:pt x="19" y="14"/>
                    <a:pt x="14" y="19"/>
                    <a:pt x="9" y="18"/>
                  </a:cubicBezTo>
                  <a:cubicBezTo>
                    <a:pt x="4" y="18"/>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1" name="Freeform 253"/>
            <p:cNvSpPr>
              <a:spLocks/>
            </p:cNvSpPr>
            <p:nvPr/>
          </p:nvSpPr>
          <p:spPr bwMode="auto">
            <a:xfrm>
              <a:off x="13813896" y="1834367"/>
              <a:ext cx="41275" cy="42863"/>
            </a:xfrm>
            <a:custGeom>
              <a:avLst/>
              <a:gdLst>
                <a:gd name="T0" fmla="*/ 0 w 19"/>
                <a:gd name="T1" fmla="*/ 9 h 19"/>
                <a:gd name="T2" fmla="*/ 9 w 19"/>
                <a:gd name="T3" fmla="*/ 0 h 19"/>
                <a:gd name="T4" fmla="*/ 19 w 19"/>
                <a:gd name="T5" fmla="*/ 9 h 19"/>
                <a:gd name="T6" fmla="*/ 9 w 19"/>
                <a:gd name="T7" fmla="*/ 19 h 19"/>
                <a:gd name="T8" fmla="*/ 0 w 19"/>
                <a:gd name="T9" fmla="*/ 9 h 19"/>
              </a:gdLst>
              <a:ahLst/>
              <a:cxnLst>
                <a:cxn ang="0">
                  <a:pos x="T0" y="T1"/>
                </a:cxn>
                <a:cxn ang="0">
                  <a:pos x="T2" y="T3"/>
                </a:cxn>
                <a:cxn ang="0">
                  <a:pos x="T4" y="T5"/>
                </a:cxn>
                <a:cxn ang="0">
                  <a:pos x="T6" y="T7"/>
                </a:cxn>
                <a:cxn ang="0">
                  <a:pos x="T8" y="T9"/>
                </a:cxn>
              </a:cxnLst>
              <a:rect l="0" t="0" r="r" b="b"/>
              <a:pathLst>
                <a:path w="19" h="19">
                  <a:moveTo>
                    <a:pt x="0" y="9"/>
                  </a:moveTo>
                  <a:cubicBezTo>
                    <a:pt x="0" y="4"/>
                    <a:pt x="4" y="0"/>
                    <a:pt x="9" y="0"/>
                  </a:cubicBezTo>
                  <a:cubicBezTo>
                    <a:pt x="14" y="0"/>
                    <a:pt x="19" y="4"/>
                    <a:pt x="19" y="9"/>
                  </a:cubicBezTo>
                  <a:cubicBezTo>
                    <a:pt x="19" y="15"/>
                    <a:pt x="14" y="19"/>
                    <a:pt x="9" y="19"/>
                  </a:cubicBezTo>
                  <a:cubicBezTo>
                    <a:pt x="4" y="18"/>
                    <a:pt x="0" y="14"/>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2" name="Freeform 254"/>
            <p:cNvSpPr>
              <a:spLocks/>
            </p:cNvSpPr>
            <p:nvPr/>
          </p:nvSpPr>
          <p:spPr bwMode="auto">
            <a:xfrm>
              <a:off x="15001346" y="4544230"/>
              <a:ext cx="42863" cy="41275"/>
            </a:xfrm>
            <a:custGeom>
              <a:avLst/>
              <a:gdLst>
                <a:gd name="T0" fmla="*/ 9 w 19"/>
                <a:gd name="T1" fmla="*/ 0 h 19"/>
                <a:gd name="T2" fmla="*/ 18 w 19"/>
                <a:gd name="T3" fmla="*/ 10 h 19"/>
                <a:gd name="T4" fmla="*/ 9 w 19"/>
                <a:gd name="T5" fmla="*/ 19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5"/>
                    <a:pt x="18" y="10"/>
                  </a:cubicBezTo>
                  <a:cubicBezTo>
                    <a:pt x="18" y="15"/>
                    <a:pt x="14" y="19"/>
                    <a:pt x="9" y="19"/>
                  </a:cubicBezTo>
                  <a:cubicBezTo>
                    <a:pt x="4" y="19"/>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3" name="Freeform 255"/>
            <p:cNvSpPr>
              <a:spLocks/>
            </p:cNvSpPr>
            <p:nvPr/>
          </p:nvSpPr>
          <p:spPr bwMode="auto">
            <a:xfrm>
              <a:off x="13982171" y="4714092"/>
              <a:ext cx="41275" cy="42863"/>
            </a:xfrm>
            <a:custGeom>
              <a:avLst/>
              <a:gdLst>
                <a:gd name="T0" fmla="*/ 19 w 19"/>
                <a:gd name="T1" fmla="*/ 10 h 19"/>
                <a:gd name="T2" fmla="*/ 10 w 19"/>
                <a:gd name="T3" fmla="*/ 19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9" y="15"/>
                    <a:pt x="15" y="19"/>
                    <a:pt x="10" y="19"/>
                  </a:cubicBezTo>
                  <a:cubicBezTo>
                    <a:pt x="5" y="19"/>
                    <a:pt x="0" y="15"/>
                    <a:pt x="1" y="9"/>
                  </a:cubicBezTo>
                  <a:cubicBezTo>
                    <a:pt x="1" y="4"/>
                    <a:pt x="5" y="0"/>
                    <a:pt x="10" y="0"/>
                  </a:cubicBezTo>
                  <a:cubicBezTo>
                    <a:pt x="15" y="0"/>
                    <a:pt x="19" y="4"/>
                    <a:pt x="1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4" name="Freeform 256"/>
            <p:cNvSpPr>
              <a:spLocks/>
            </p:cNvSpPr>
            <p:nvPr/>
          </p:nvSpPr>
          <p:spPr bwMode="auto">
            <a:xfrm>
              <a:off x="13474171" y="4545817"/>
              <a:ext cx="39688" cy="38100"/>
            </a:xfrm>
            <a:custGeom>
              <a:avLst/>
              <a:gdLst>
                <a:gd name="T0" fmla="*/ 9 w 18"/>
                <a:gd name="T1" fmla="*/ 0 h 17"/>
                <a:gd name="T2" fmla="*/ 18 w 18"/>
                <a:gd name="T3" fmla="*/ 9 h 17"/>
                <a:gd name="T4" fmla="*/ 9 w 18"/>
                <a:gd name="T5" fmla="*/ 17 h 17"/>
                <a:gd name="T6" fmla="*/ 1 w 18"/>
                <a:gd name="T7" fmla="*/ 8 h 17"/>
                <a:gd name="T8" fmla="*/ 9 w 18"/>
                <a:gd name="T9" fmla="*/ 0 h 17"/>
              </a:gdLst>
              <a:ahLst/>
              <a:cxnLst>
                <a:cxn ang="0">
                  <a:pos x="T0" y="T1"/>
                </a:cxn>
                <a:cxn ang="0">
                  <a:pos x="T2" y="T3"/>
                </a:cxn>
                <a:cxn ang="0">
                  <a:pos x="T4" y="T5"/>
                </a:cxn>
                <a:cxn ang="0">
                  <a:pos x="T6" y="T7"/>
                </a:cxn>
                <a:cxn ang="0">
                  <a:pos x="T8" y="T9"/>
                </a:cxn>
              </a:cxnLst>
              <a:rect l="0" t="0" r="r" b="b"/>
              <a:pathLst>
                <a:path w="18" h="17">
                  <a:moveTo>
                    <a:pt x="9" y="0"/>
                  </a:moveTo>
                  <a:cubicBezTo>
                    <a:pt x="14" y="0"/>
                    <a:pt x="18" y="4"/>
                    <a:pt x="18" y="9"/>
                  </a:cubicBezTo>
                  <a:cubicBezTo>
                    <a:pt x="18" y="13"/>
                    <a:pt x="14" y="17"/>
                    <a:pt x="9" y="17"/>
                  </a:cubicBezTo>
                  <a:cubicBezTo>
                    <a:pt x="4" y="17"/>
                    <a:pt x="0" y="13"/>
                    <a:pt x="1" y="8"/>
                  </a:cubicBezTo>
                  <a:cubicBezTo>
                    <a:pt x="1" y="4"/>
                    <a:pt x="5"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5" name="Freeform 257"/>
            <p:cNvSpPr>
              <a:spLocks/>
            </p:cNvSpPr>
            <p:nvPr/>
          </p:nvSpPr>
          <p:spPr bwMode="auto">
            <a:xfrm>
              <a:off x="12966171" y="4039405"/>
              <a:ext cx="38100" cy="38100"/>
            </a:xfrm>
            <a:custGeom>
              <a:avLst/>
              <a:gdLst>
                <a:gd name="T0" fmla="*/ 17 w 17"/>
                <a:gd name="T1" fmla="*/ 8 h 17"/>
                <a:gd name="T2" fmla="*/ 9 w 17"/>
                <a:gd name="T3" fmla="*/ 17 h 17"/>
                <a:gd name="T4" fmla="*/ 1 w 17"/>
                <a:gd name="T5" fmla="*/ 8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9" y="17"/>
                  </a:cubicBezTo>
                  <a:cubicBezTo>
                    <a:pt x="4" y="17"/>
                    <a:pt x="0" y="13"/>
                    <a:pt x="1" y="8"/>
                  </a:cubicBezTo>
                  <a:cubicBezTo>
                    <a:pt x="1" y="4"/>
                    <a:pt x="4" y="0"/>
                    <a:pt x="9" y="0"/>
                  </a:cubicBezTo>
                  <a:cubicBezTo>
                    <a:pt x="14" y="0"/>
                    <a:pt x="17" y="4"/>
                    <a:pt x="17"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6" name="Freeform 258"/>
            <p:cNvSpPr>
              <a:spLocks/>
            </p:cNvSpPr>
            <p:nvPr/>
          </p:nvSpPr>
          <p:spPr bwMode="auto">
            <a:xfrm>
              <a:off x="14664796" y="4717267"/>
              <a:ext cx="34925" cy="36513"/>
            </a:xfrm>
            <a:custGeom>
              <a:avLst/>
              <a:gdLst>
                <a:gd name="T0" fmla="*/ 0 w 16"/>
                <a:gd name="T1" fmla="*/ 9 h 17"/>
                <a:gd name="T2" fmla="*/ 8 w 16"/>
                <a:gd name="T3" fmla="*/ 0 h 17"/>
                <a:gd name="T4" fmla="*/ 16 w 16"/>
                <a:gd name="T5" fmla="*/ 9 h 17"/>
                <a:gd name="T6" fmla="*/ 8 w 16"/>
                <a:gd name="T7" fmla="*/ 17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cubicBezTo>
                    <a:pt x="0" y="4"/>
                    <a:pt x="3" y="1"/>
                    <a:pt x="8" y="0"/>
                  </a:cubicBezTo>
                  <a:cubicBezTo>
                    <a:pt x="12" y="0"/>
                    <a:pt x="16" y="4"/>
                    <a:pt x="16" y="9"/>
                  </a:cubicBezTo>
                  <a:cubicBezTo>
                    <a:pt x="16" y="13"/>
                    <a:pt x="13" y="17"/>
                    <a:pt x="8" y="17"/>
                  </a:cubicBezTo>
                  <a:cubicBezTo>
                    <a:pt x="4" y="17"/>
                    <a:pt x="0" y="13"/>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7" name="Freeform 259"/>
            <p:cNvSpPr>
              <a:spLocks/>
            </p:cNvSpPr>
            <p:nvPr/>
          </p:nvSpPr>
          <p:spPr bwMode="auto">
            <a:xfrm>
              <a:off x="15342658" y="2175680"/>
              <a:ext cx="38100" cy="34925"/>
            </a:xfrm>
            <a:custGeom>
              <a:avLst/>
              <a:gdLst>
                <a:gd name="T0" fmla="*/ 9 w 17"/>
                <a:gd name="T1" fmla="*/ 0 h 16"/>
                <a:gd name="T2" fmla="*/ 17 w 17"/>
                <a:gd name="T3" fmla="*/ 8 h 16"/>
                <a:gd name="T4" fmla="*/ 8 w 17"/>
                <a:gd name="T5" fmla="*/ 16 h 16"/>
                <a:gd name="T6" fmla="*/ 0 w 17"/>
                <a:gd name="T7" fmla="*/ 8 h 16"/>
                <a:gd name="T8" fmla="*/ 9 w 17"/>
                <a:gd name="T9" fmla="*/ 0 h 16"/>
              </a:gdLst>
              <a:ahLst/>
              <a:cxnLst>
                <a:cxn ang="0">
                  <a:pos x="T0" y="T1"/>
                </a:cxn>
                <a:cxn ang="0">
                  <a:pos x="T2" y="T3"/>
                </a:cxn>
                <a:cxn ang="0">
                  <a:pos x="T4" y="T5"/>
                </a:cxn>
                <a:cxn ang="0">
                  <a:pos x="T6" y="T7"/>
                </a:cxn>
                <a:cxn ang="0">
                  <a:pos x="T8" y="T9"/>
                </a:cxn>
              </a:cxnLst>
              <a:rect l="0" t="0" r="r" b="b"/>
              <a:pathLst>
                <a:path w="17" h="16">
                  <a:moveTo>
                    <a:pt x="9" y="0"/>
                  </a:moveTo>
                  <a:cubicBezTo>
                    <a:pt x="13" y="0"/>
                    <a:pt x="17" y="4"/>
                    <a:pt x="17" y="8"/>
                  </a:cubicBezTo>
                  <a:cubicBezTo>
                    <a:pt x="17" y="12"/>
                    <a:pt x="13" y="16"/>
                    <a:pt x="8" y="16"/>
                  </a:cubicBezTo>
                  <a:cubicBezTo>
                    <a:pt x="4" y="16"/>
                    <a:pt x="0" y="12"/>
                    <a:pt x="0" y="8"/>
                  </a:cubicBezTo>
                  <a:cubicBezTo>
                    <a:pt x="1"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8" name="Freeform 260"/>
            <p:cNvSpPr>
              <a:spLocks/>
            </p:cNvSpPr>
            <p:nvPr/>
          </p:nvSpPr>
          <p:spPr bwMode="auto">
            <a:xfrm>
              <a:off x="12797896" y="2855130"/>
              <a:ext cx="36513" cy="34925"/>
            </a:xfrm>
            <a:custGeom>
              <a:avLst/>
              <a:gdLst>
                <a:gd name="T0" fmla="*/ 0 w 16"/>
                <a:gd name="T1" fmla="*/ 8 h 16"/>
                <a:gd name="T2" fmla="*/ 8 w 16"/>
                <a:gd name="T3" fmla="*/ 0 h 16"/>
                <a:gd name="T4" fmla="*/ 16 w 16"/>
                <a:gd name="T5" fmla="*/ 7 h 16"/>
                <a:gd name="T6" fmla="*/ 8 w 16"/>
                <a:gd name="T7" fmla="*/ 16 h 16"/>
                <a:gd name="T8" fmla="*/ 0 w 16"/>
                <a:gd name="T9" fmla="*/ 8 h 16"/>
              </a:gdLst>
              <a:ahLst/>
              <a:cxnLst>
                <a:cxn ang="0">
                  <a:pos x="T0" y="T1"/>
                </a:cxn>
                <a:cxn ang="0">
                  <a:pos x="T2" y="T3"/>
                </a:cxn>
                <a:cxn ang="0">
                  <a:pos x="T4" y="T5"/>
                </a:cxn>
                <a:cxn ang="0">
                  <a:pos x="T6" y="T7"/>
                </a:cxn>
                <a:cxn ang="0">
                  <a:pos x="T8" y="T9"/>
                </a:cxn>
              </a:cxnLst>
              <a:rect l="0" t="0" r="r" b="b"/>
              <a:pathLst>
                <a:path w="16" h="16">
                  <a:moveTo>
                    <a:pt x="0" y="8"/>
                  </a:moveTo>
                  <a:cubicBezTo>
                    <a:pt x="0" y="3"/>
                    <a:pt x="4" y="0"/>
                    <a:pt x="8" y="0"/>
                  </a:cubicBezTo>
                  <a:cubicBezTo>
                    <a:pt x="12" y="0"/>
                    <a:pt x="16" y="3"/>
                    <a:pt x="16" y="7"/>
                  </a:cubicBezTo>
                  <a:cubicBezTo>
                    <a:pt x="16" y="12"/>
                    <a:pt x="12" y="16"/>
                    <a:pt x="8" y="16"/>
                  </a:cubicBezTo>
                  <a:cubicBezTo>
                    <a:pt x="4" y="16"/>
                    <a:pt x="0" y="12"/>
                    <a:pt x="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59" name="Freeform 261"/>
            <p:cNvSpPr>
              <a:spLocks/>
            </p:cNvSpPr>
            <p:nvPr/>
          </p:nvSpPr>
          <p:spPr bwMode="auto">
            <a:xfrm>
              <a:off x="14834658" y="1839130"/>
              <a:ext cx="36513" cy="33338"/>
            </a:xfrm>
            <a:custGeom>
              <a:avLst/>
              <a:gdLst>
                <a:gd name="T0" fmla="*/ 8 w 16"/>
                <a:gd name="T1" fmla="*/ 0 h 15"/>
                <a:gd name="T2" fmla="*/ 15 w 16"/>
                <a:gd name="T3" fmla="*/ 8 h 15"/>
                <a:gd name="T4" fmla="*/ 8 w 16"/>
                <a:gd name="T5" fmla="*/ 15 h 15"/>
                <a:gd name="T6" fmla="*/ 0 w 16"/>
                <a:gd name="T7" fmla="*/ 7 h 15"/>
                <a:gd name="T8" fmla="*/ 8 w 16"/>
                <a:gd name="T9" fmla="*/ 0 h 15"/>
              </a:gdLst>
              <a:ahLst/>
              <a:cxnLst>
                <a:cxn ang="0">
                  <a:pos x="T0" y="T1"/>
                </a:cxn>
                <a:cxn ang="0">
                  <a:pos x="T2" y="T3"/>
                </a:cxn>
                <a:cxn ang="0">
                  <a:pos x="T4" y="T5"/>
                </a:cxn>
                <a:cxn ang="0">
                  <a:pos x="T6" y="T7"/>
                </a:cxn>
                <a:cxn ang="0">
                  <a:pos x="T8" y="T9"/>
                </a:cxn>
              </a:cxnLst>
              <a:rect l="0" t="0" r="r" b="b"/>
              <a:pathLst>
                <a:path w="16" h="15">
                  <a:moveTo>
                    <a:pt x="8" y="0"/>
                  </a:moveTo>
                  <a:cubicBezTo>
                    <a:pt x="12" y="0"/>
                    <a:pt x="16" y="3"/>
                    <a:pt x="15" y="8"/>
                  </a:cubicBezTo>
                  <a:cubicBezTo>
                    <a:pt x="15" y="12"/>
                    <a:pt x="12" y="15"/>
                    <a:pt x="8" y="15"/>
                  </a:cubicBezTo>
                  <a:cubicBezTo>
                    <a:pt x="3" y="15"/>
                    <a:pt x="0" y="11"/>
                    <a:pt x="0" y="7"/>
                  </a:cubicBezTo>
                  <a:cubicBezTo>
                    <a:pt x="0" y="3"/>
                    <a:pt x="4"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0" name="Oval 262"/>
            <p:cNvSpPr>
              <a:spLocks noChangeArrowheads="1"/>
            </p:cNvSpPr>
            <p:nvPr/>
          </p:nvSpPr>
          <p:spPr bwMode="auto">
            <a:xfrm>
              <a:off x="15683971" y="2685267"/>
              <a:ext cx="33338" cy="333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1" name="Freeform 263"/>
            <p:cNvSpPr>
              <a:spLocks/>
            </p:cNvSpPr>
            <p:nvPr/>
          </p:nvSpPr>
          <p:spPr bwMode="auto">
            <a:xfrm>
              <a:off x="13817071" y="4718855"/>
              <a:ext cx="33338" cy="33338"/>
            </a:xfrm>
            <a:custGeom>
              <a:avLst/>
              <a:gdLst>
                <a:gd name="T0" fmla="*/ 8 w 15"/>
                <a:gd name="T1" fmla="*/ 0 h 15"/>
                <a:gd name="T2" fmla="*/ 15 w 15"/>
                <a:gd name="T3" fmla="*/ 8 h 15"/>
                <a:gd name="T4" fmla="*/ 7 w 15"/>
                <a:gd name="T5" fmla="*/ 15 h 15"/>
                <a:gd name="T6" fmla="*/ 0 w 15"/>
                <a:gd name="T7" fmla="*/ 7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cubicBezTo>
                    <a:pt x="12" y="0"/>
                    <a:pt x="15" y="4"/>
                    <a:pt x="15" y="8"/>
                  </a:cubicBezTo>
                  <a:cubicBezTo>
                    <a:pt x="15" y="12"/>
                    <a:pt x="11" y="15"/>
                    <a:pt x="7" y="15"/>
                  </a:cubicBezTo>
                  <a:cubicBezTo>
                    <a:pt x="3" y="15"/>
                    <a:pt x="0" y="12"/>
                    <a:pt x="0" y="7"/>
                  </a:cubicBezTo>
                  <a:cubicBezTo>
                    <a:pt x="0" y="3"/>
                    <a:pt x="3"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2" name="Freeform 264"/>
            <p:cNvSpPr>
              <a:spLocks/>
            </p:cNvSpPr>
            <p:nvPr/>
          </p:nvSpPr>
          <p:spPr bwMode="auto">
            <a:xfrm>
              <a:off x="12797896" y="3702855"/>
              <a:ext cx="36513" cy="33338"/>
            </a:xfrm>
            <a:custGeom>
              <a:avLst/>
              <a:gdLst>
                <a:gd name="T0" fmla="*/ 16 w 16"/>
                <a:gd name="T1" fmla="*/ 7 h 15"/>
                <a:gd name="T2" fmla="*/ 8 w 16"/>
                <a:gd name="T3" fmla="*/ 15 h 15"/>
                <a:gd name="T4" fmla="*/ 1 w 16"/>
                <a:gd name="T5" fmla="*/ 7 h 15"/>
                <a:gd name="T6" fmla="*/ 8 w 16"/>
                <a:gd name="T7" fmla="*/ 0 h 15"/>
                <a:gd name="T8" fmla="*/ 16 w 16"/>
                <a:gd name="T9" fmla="*/ 7 h 15"/>
              </a:gdLst>
              <a:ahLst/>
              <a:cxnLst>
                <a:cxn ang="0">
                  <a:pos x="T0" y="T1"/>
                </a:cxn>
                <a:cxn ang="0">
                  <a:pos x="T2" y="T3"/>
                </a:cxn>
                <a:cxn ang="0">
                  <a:pos x="T4" y="T5"/>
                </a:cxn>
                <a:cxn ang="0">
                  <a:pos x="T6" y="T7"/>
                </a:cxn>
                <a:cxn ang="0">
                  <a:pos x="T8" y="T9"/>
                </a:cxn>
              </a:cxnLst>
              <a:rect l="0" t="0" r="r" b="b"/>
              <a:pathLst>
                <a:path w="16" h="15">
                  <a:moveTo>
                    <a:pt x="16" y="7"/>
                  </a:moveTo>
                  <a:cubicBezTo>
                    <a:pt x="16" y="11"/>
                    <a:pt x="12" y="15"/>
                    <a:pt x="8" y="15"/>
                  </a:cubicBezTo>
                  <a:cubicBezTo>
                    <a:pt x="4" y="15"/>
                    <a:pt x="1" y="12"/>
                    <a:pt x="1" y="7"/>
                  </a:cubicBezTo>
                  <a:cubicBezTo>
                    <a:pt x="0" y="3"/>
                    <a:pt x="4" y="0"/>
                    <a:pt x="8" y="0"/>
                  </a:cubicBezTo>
                  <a:cubicBezTo>
                    <a:pt x="12" y="0"/>
                    <a:pt x="15" y="3"/>
                    <a:pt x="16"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3" name="Freeform 265"/>
            <p:cNvSpPr>
              <a:spLocks/>
            </p:cNvSpPr>
            <p:nvPr/>
          </p:nvSpPr>
          <p:spPr bwMode="auto">
            <a:xfrm>
              <a:off x="15683971" y="3871130"/>
              <a:ext cx="33338" cy="33338"/>
            </a:xfrm>
            <a:custGeom>
              <a:avLst/>
              <a:gdLst>
                <a:gd name="T0" fmla="*/ 8 w 15"/>
                <a:gd name="T1" fmla="*/ 1 h 15"/>
                <a:gd name="T2" fmla="*/ 14 w 15"/>
                <a:gd name="T3" fmla="*/ 8 h 15"/>
                <a:gd name="T4" fmla="*/ 7 w 15"/>
                <a:gd name="T5" fmla="*/ 15 h 15"/>
                <a:gd name="T6" fmla="*/ 0 w 15"/>
                <a:gd name="T7" fmla="*/ 8 h 15"/>
                <a:gd name="T8" fmla="*/ 8 w 15"/>
                <a:gd name="T9" fmla="*/ 1 h 15"/>
              </a:gdLst>
              <a:ahLst/>
              <a:cxnLst>
                <a:cxn ang="0">
                  <a:pos x="T0" y="T1"/>
                </a:cxn>
                <a:cxn ang="0">
                  <a:pos x="T2" y="T3"/>
                </a:cxn>
                <a:cxn ang="0">
                  <a:pos x="T4" y="T5"/>
                </a:cxn>
                <a:cxn ang="0">
                  <a:pos x="T6" y="T7"/>
                </a:cxn>
                <a:cxn ang="0">
                  <a:pos x="T8" y="T9"/>
                </a:cxn>
              </a:cxnLst>
              <a:rect l="0" t="0" r="r" b="b"/>
              <a:pathLst>
                <a:path w="15" h="15">
                  <a:moveTo>
                    <a:pt x="8" y="1"/>
                  </a:moveTo>
                  <a:cubicBezTo>
                    <a:pt x="12" y="1"/>
                    <a:pt x="15" y="4"/>
                    <a:pt x="14" y="8"/>
                  </a:cubicBezTo>
                  <a:cubicBezTo>
                    <a:pt x="14" y="11"/>
                    <a:pt x="11" y="15"/>
                    <a:pt x="7" y="15"/>
                  </a:cubicBezTo>
                  <a:cubicBezTo>
                    <a:pt x="4" y="15"/>
                    <a:pt x="0" y="11"/>
                    <a:pt x="0" y="8"/>
                  </a:cubicBezTo>
                  <a:cubicBezTo>
                    <a:pt x="0" y="4"/>
                    <a:pt x="4" y="0"/>
                    <a:pt x="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4" name="Freeform 266"/>
            <p:cNvSpPr>
              <a:spLocks/>
            </p:cNvSpPr>
            <p:nvPr/>
          </p:nvSpPr>
          <p:spPr bwMode="auto">
            <a:xfrm>
              <a:off x="15174383" y="2010580"/>
              <a:ext cx="33338" cy="30163"/>
            </a:xfrm>
            <a:custGeom>
              <a:avLst/>
              <a:gdLst>
                <a:gd name="T0" fmla="*/ 15 w 15"/>
                <a:gd name="T1" fmla="*/ 7 h 14"/>
                <a:gd name="T2" fmla="*/ 7 w 15"/>
                <a:gd name="T3" fmla="*/ 14 h 14"/>
                <a:gd name="T4" fmla="*/ 1 w 15"/>
                <a:gd name="T5" fmla="*/ 6 h 14"/>
                <a:gd name="T6" fmla="*/ 8 w 15"/>
                <a:gd name="T7" fmla="*/ 0 h 14"/>
                <a:gd name="T8" fmla="*/ 15 w 15"/>
                <a:gd name="T9" fmla="*/ 7 h 14"/>
              </a:gdLst>
              <a:ahLst/>
              <a:cxnLst>
                <a:cxn ang="0">
                  <a:pos x="T0" y="T1"/>
                </a:cxn>
                <a:cxn ang="0">
                  <a:pos x="T2" y="T3"/>
                </a:cxn>
                <a:cxn ang="0">
                  <a:pos x="T4" y="T5"/>
                </a:cxn>
                <a:cxn ang="0">
                  <a:pos x="T6" y="T7"/>
                </a:cxn>
                <a:cxn ang="0">
                  <a:pos x="T8" y="T9"/>
                </a:cxn>
              </a:cxnLst>
              <a:rect l="0" t="0" r="r" b="b"/>
              <a:pathLst>
                <a:path w="15" h="14">
                  <a:moveTo>
                    <a:pt x="15" y="7"/>
                  </a:moveTo>
                  <a:cubicBezTo>
                    <a:pt x="15" y="11"/>
                    <a:pt x="11" y="14"/>
                    <a:pt x="7" y="14"/>
                  </a:cubicBezTo>
                  <a:cubicBezTo>
                    <a:pt x="4" y="14"/>
                    <a:pt x="0" y="10"/>
                    <a:pt x="1" y="6"/>
                  </a:cubicBezTo>
                  <a:cubicBezTo>
                    <a:pt x="1" y="3"/>
                    <a:pt x="4" y="0"/>
                    <a:pt x="8" y="0"/>
                  </a:cubicBezTo>
                  <a:cubicBezTo>
                    <a:pt x="12" y="0"/>
                    <a:pt x="15" y="3"/>
                    <a:pt x="1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5" name="Oval 267"/>
            <p:cNvSpPr>
              <a:spLocks noChangeArrowheads="1"/>
            </p:cNvSpPr>
            <p:nvPr/>
          </p:nvSpPr>
          <p:spPr bwMode="auto">
            <a:xfrm>
              <a:off x="15515696" y="2348717"/>
              <a:ext cx="31750" cy="301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6" name="Oval 268"/>
            <p:cNvSpPr>
              <a:spLocks noChangeArrowheads="1"/>
            </p:cNvSpPr>
            <p:nvPr/>
          </p:nvSpPr>
          <p:spPr bwMode="auto">
            <a:xfrm>
              <a:off x="13648796" y="1839130"/>
              <a:ext cx="31750" cy="3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7" name="Freeform 269"/>
            <p:cNvSpPr>
              <a:spLocks/>
            </p:cNvSpPr>
            <p:nvPr/>
          </p:nvSpPr>
          <p:spPr bwMode="auto">
            <a:xfrm>
              <a:off x="13142383" y="2177267"/>
              <a:ext cx="28575" cy="31750"/>
            </a:xfrm>
            <a:custGeom>
              <a:avLst/>
              <a:gdLst>
                <a:gd name="T0" fmla="*/ 7 w 13"/>
                <a:gd name="T1" fmla="*/ 1 h 14"/>
                <a:gd name="T2" fmla="*/ 13 w 13"/>
                <a:gd name="T3" fmla="*/ 7 h 14"/>
                <a:gd name="T4" fmla="*/ 6 w 13"/>
                <a:gd name="T5" fmla="*/ 14 h 14"/>
                <a:gd name="T6" fmla="*/ 0 w 13"/>
                <a:gd name="T7" fmla="*/ 7 h 14"/>
                <a:gd name="T8" fmla="*/ 7 w 13"/>
                <a:gd name="T9" fmla="*/ 1 h 14"/>
              </a:gdLst>
              <a:ahLst/>
              <a:cxnLst>
                <a:cxn ang="0">
                  <a:pos x="T0" y="T1"/>
                </a:cxn>
                <a:cxn ang="0">
                  <a:pos x="T2" y="T3"/>
                </a:cxn>
                <a:cxn ang="0">
                  <a:pos x="T4" y="T5"/>
                </a:cxn>
                <a:cxn ang="0">
                  <a:pos x="T6" y="T7"/>
                </a:cxn>
                <a:cxn ang="0">
                  <a:pos x="T8" y="T9"/>
                </a:cxn>
              </a:cxnLst>
              <a:rect l="0" t="0" r="r" b="b"/>
              <a:pathLst>
                <a:path w="13" h="14">
                  <a:moveTo>
                    <a:pt x="7" y="1"/>
                  </a:moveTo>
                  <a:cubicBezTo>
                    <a:pt x="10" y="1"/>
                    <a:pt x="13" y="4"/>
                    <a:pt x="13" y="7"/>
                  </a:cubicBezTo>
                  <a:cubicBezTo>
                    <a:pt x="13" y="11"/>
                    <a:pt x="10" y="14"/>
                    <a:pt x="6" y="14"/>
                  </a:cubicBezTo>
                  <a:cubicBezTo>
                    <a:pt x="3" y="14"/>
                    <a:pt x="0" y="10"/>
                    <a:pt x="0" y="7"/>
                  </a:cubicBezTo>
                  <a:cubicBezTo>
                    <a:pt x="0" y="3"/>
                    <a:pt x="3" y="0"/>
                    <a:pt x="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8" name="Freeform 270"/>
            <p:cNvSpPr>
              <a:spLocks/>
            </p:cNvSpPr>
            <p:nvPr/>
          </p:nvSpPr>
          <p:spPr bwMode="auto">
            <a:xfrm>
              <a:off x="15347421" y="4382305"/>
              <a:ext cx="28575" cy="28575"/>
            </a:xfrm>
            <a:custGeom>
              <a:avLst/>
              <a:gdLst>
                <a:gd name="T0" fmla="*/ 7 w 13"/>
                <a:gd name="T1" fmla="*/ 13 h 13"/>
                <a:gd name="T2" fmla="*/ 0 w 13"/>
                <a:gd name="T3" fmla="*/ 7 h 13"/>
                <a:gd name="T4" fmla="*/ 7 w 13"/>
                <a:gd name="T5" fmla="*/ 0 h 13"/>
                <a:gd name="T6" fmla="*/ 13 w 13"/>
                <a:gd name="T7" fmla="*/ 6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3" y="13"/>
                    <a:pt x="0" y="10"/>
                    <a:pt x="0" y="7"/>
                  </a:cubicBezTo>
                  <a:cubicBezTo>
                    <a:pt x="0" y="3"/>
                    <a:pt x="3" y="0"/>
                    <a:pt x="7" y="0"/>
                  </a:cubicBezTo>
                  <a:cubicBezTo>
                    <a:pt x="10" y="0"/>
                    <a:pt x="13" y="3"/>
                    <a:pt x="13" y="6"/>
                  </a:cubicBezTo>
                  <a:cubicBezTo>
                    <a:pt x="13" y="10"/>
                    <a:pt x="10" y="13"/>
                    <a:pt x="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69" name="Freeform 271"/>
            <p:cNvSpPr>
              <a:spLocks/>
            </p:cNvSpPr>
            <p:nvPr/>
          </p:nvSpPr>
          <p:spPr bwMode="auto">
            <a:xfrm>
              <a:off x="15179146" y="4552167"/>
              <a:ext cx="26988" cy="26988"/>
            </a:xfrm>
            <a:custGeom>
              <a:avLst/>
              <a:gdLst>
                <a:gd name="T0" fmla="*/ 0 w 12"/>
                <a:gd name="T1" fmla="*/ 6 h 12"/>
                <a:gd name="T2" fmla="*/ 6 w 12"/>
                <a:gd name="T3" fmla="*/ 0 h 12"/>
                <a:gd name="T4" fmla="*/ 12 w 12"/>
                <a:gd name="T5" fmla="*/ 6 h 12"/>
                <a:gd name="T6" fmla="*/ 6 w 12"/>
                <a:gd name="T7" fmla="*/ 11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2"/>
                    <a:pt x="2" y="0"/>
                    <a:pt x="6" y="0"/>
                  </a:cubicBezTo>
                  <a:cubicBezTo>
                    <a:pt x="9" y="0"/>
                    <a:pt x="12" y="3"/>
                    <a:pt x="12" y="6"/>
                  </a:cubicBezTo>
                  <a:cubicBezTo>
                    <a:pt x="12" y="9"/>
                    <a:pt x="9" y="11"/>
                    <a:pt x="6" y="11"/>
                  </a:cubicBezTo>
                  <a:cubicBezTo>
                    <a:pt x="2" y="12"/>
                    <a:pt x="0" y="9"/>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0" name="Oval 272"/>
            <p:cNvSpPr>
              <a:spLocks noChangeArrowheads="1"/>
            </p:cNvSpPr>
            <p:nvPr/>
          </p:nvSpPr>
          <p:spPr bwMode="auto">
            <a:xfrm>
              <a:off x="12972521" y="2350305"/>
              <a:ext cx="26988" cy="269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1" name="Freeform 273"/>
            <p:cNvSpPr>
              <a:spLocks/>
            </p:cNvSpPr>
            <p:nvPr/>
          </p:nvSpPr>
          <p:spPr bwMode="auto">
            <a:xfrm>
              <a:off x="13312246" y="2012167"/>
              <a:ext cx="26988" cy="26988"/>
            </a:xfrm>
            <a:custGeom>
              <a:avLst/>
              <a:gdLst>
                <a:gd name="T0" fmla="*/ 12 w 12"/>
                <a:gd name="T1" fmla="*/ 6 h 12"/>
                <a:gd name="T2" fmla="*/ 5 w 12"/>
                <a:gd name="T3" fmla="*/ 12 h 12"/>
                <a:gd name="T4" fmla="*/ 0 w 12"/>
                <a:gd name="T5" fmla="*/ 5 h 12"/>
                <a:gd name="T6" fmla="*/ 6 w 12"/>
                <a:gd name="T7" fmla="*/ 0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9"/>
                    <a:pt x="9" y="12"/>
                    <a:pt x="5" y="12"/>
                  </a:cubicBezTo>
                  <a:cubicBezTo>
                    <a:pt x="2" y="12"/>
                    <a:pt x="0" y="8"/>
                    <a:pt x="0" y="5"/>
                  </a:cubicBezTo>
                  <a:cubicBezTo>
                    <a:pt x="0" y="2"/>
                    <a:pt x="3" y="0"/>
                    <a:pt x="6" y="0"/>
                  </a:cubicBezTo>
                  <a:cubicBezTo>
                    <a:pt x="9" y="0"/>
                    <a:pt x="12" y="2"/>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2" name="Freeform 274"/>
            <p:cNvSpPr>
              <a:spLocks/>
            </p:cNvSpPr>
            <p:nvPr/>
          </p:nvSpPr>
          <p:spPr bwMode="auto">
            <a:xfrm>
              <a:off x="12802658" y="2686855"/>
              <a:ext cx="26988" cy="28575"/>
            </a:xfrm>
            <a:custGeom>
              <a:avLst/>
              <a:gdLst>
                <a:gd name="T0" fmla="*/ 0 w 12"/>
                <a:gd name="T1" fmla="*/ 7 h 13"/>
                <a:gd name="T2" fmla="*/ 6 w 12"/>
                <a:gd name="T3" fmla="*/ 1 h 13"/>
                <a:gd name="T4" fmla="*/ 12 w 12"/>
                <a:gd name="T5" fmla="*/ 7 h 13"/>
                <a:gd name="T6" fmla="*/ 6 w 12"/>
                <a:gd name="T7" fmla="*/ 13 h 13"/>
                <a:gd name="T8" fmla="*/ 0 w 12"/>
                <a:gd name="T9" fmla="*/ 7 h 13"/>
              </a:gdLst>
              <a:ahLst/>
              <a:cxnLst>
                <a:cxn ang="0">
                  <a:pos x="T0" y="T1"/>
                </a:cxn>
                <a:cxn ang="0">
                  <a:pos x="T2" y="T3"/>
                </a:cxn>
                <a:cxn ang="0">
                  <a:pos x="T4" y="T5"/>
                </a:cxn>
                <a:cxn ang="0">
                  <a:pos x="T6" y="T7"/>
                </a:cxn>
                <a:cxn ang="0">
                  <a:pos x="T8" y="T9"/>
                </a:cxn>
              </a:cxnLst>
              <a:rect l="0" t="0" r="r" b="b"/>
              <a:pathLst>
                <a:path w="12" h="13">
                  <a:moveTo>
                    <a:pt x="0" y="7"/>
                  </a:moveTo>
                  <a:cubicBezTo>
                    <a:pt x="0" y="3"/>
                    <a:pt x="3" y="0"/>
                    <a:pt x="6" y="1"/>
                  </a:cubicBezTo>
                  <a:cubicBezTo>
                    <a:pt x="10" y="1"/>
                    <a:pt x="12" y="4"/>
                    <a:pt x="12" y="7"/>
                  </a:cubicBezTo>
                  <a:cubicBezTo>
                    <a:pt x="12" y="10"/>
                    <a:pt x="9" y="13"/>
                    <a:pt x="6" y="13"/>
                  </a:cubicBezTo>
                  <a:cubicBezTo>
                    <a:pt x="3" y="13"/>
                    <a:pt x="0" y="10"/>
                    <a:pt x="0"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3" name="Freeform 275"/>
            <p:cNvSpPr>
              <a:spLocks/>
            </p:cNvSpPr>
            <p:nvPr/>
          </p:nvSpPr>
          <p:spPr bwMode="auto">
            <a:xfrm>
              <a:off x="14839421" y="4720442"/>
              <a:ext cx="26988" cy="28575"/>
            </a:xfrm>
            <a:custGeom>
              <a:avLst/>
              <a:gdLst>
                <a:gd name="T0" fmla="*/ 6 w 12"/>
                <a:gd name="T1" fmla="*/ 1 h 13"/>
                <a:gd name="T2" fmla="*/ 12 w 12"/>
                <a:gd name="T3" fmla="*/ 7 h 13"/>
                <a:gd name="T4" fmla="*/ 5 w 12"/>
                <a:gd name="T5" fmla="*/ 12 h 13"/>
                <a:gd name="T6" fmla="*/ 0 w 12"/>
                <a:gd name="T7" fmla="*/ 6 h 13"/>
                <a:gd name="T8" fmla="*/ 6 w 12"/>
                <a:gd name="T9" fmla="*/ 1 h 13"/>
              </a:gdLst>
              <a:ahLst/>
              <a:cxnLst>
                <a:cxn ang="0">
                  <a:pos x="T0" y="T1"/>
                </a:cxn>
                <a:cxn ang="0">
                  <a:pos x="T2" y="T3"/>
                </a:cxn>
                <a:cxn ang="0">
                  <a:pos x="T4" y="T5"/>
                </a:cxn>
                <a:cxn ang="0">
                  <a:pos x="T6" y="T7"/>
                </a:cxn>
                <a:cxn ang="0">
                  <a:pos x="T8" y="T9"/>
                </a:cxn>
              </a:cxnLst>
              <a:rect l="0" t="0" r="r" b="b"/>
              <a:pathLst>
                <a:path w="12" h="13">
                  <a:moveTo>
                    <a:pt x="6" y="1"/>
                  </a:moveTo>
                  <a:cubicBezTo>
                    <a:pt x="9" y="1"/>
                    <a:pt x="12" y="4"/>
                    <a:pt x="12" y="7"/>
                  </a:cubicBezTo>
                  <a:cubicBezTo>
                    <a:pt x="12" y="10"/>
                    <a:pt x="9" y="13"/>
                    <a:pt x="5" y="12"/>
                  </a:cubicBezTo>
                  <a:cubicBezTo>
                    <a:pt x="2" y="12"/>
                    <a:pt x="0" y="10"/>
                    <a:pt x="0" y="6"/>
                  </a:cubicBezTo>
                  <a:cubicBezTo>
                    <a:pt x="0"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4" name="Freeform 276"/>
            <p:cNvSpPr>
              <a:spLocks/>
            </p:cNvSpPr>
            <p:nvPr/>
          </p:nvSpPr>
          <p:spPr bwMode="auto">
            <a:xfrm>
              <a:off x="15517283" y="4214030"/>
              <a:ext cx="26988" cy="26988"/>
            </a:xfrm>
            <a:custGeom>
              <a:avLst/>
              <a:gdLst>
                <a:gd name="T0" fmla="*/ 0 w 12"/>
                <a:gd name="T1" fmla="*/ 6 h 12"/>
                <a:gd name="T2" fmla="*/ 6 w 12"/>
                <a:gd name="T3" fmla="*/ 0 h 12"/>
                <a:gd name="T4" fmla="*/ 12 w 12"/>
                <a:gd name="T5" fmla="*/ 6 h 12"/>
                <a:gd name="T6" fmla="*/ 6 w 12"/>
                <a:gd name="T7" fmla="*/ 12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3"/>
                    <a:pt x="3" y="0"/>
                    <a:pt x="6" y="0"/>
                  </a:cubicBezTo>
                  <a:cubicBezTo>
                    <a:pt x="9" y="0"/>
                    <a:pt x="12" y="3"/>
                    <a:pt x="12" y="6"/>
                  </a:cubicBezTo>
                  <a:cubicBezTo>
                    <a:pt x="12" y="9"/>
                    <a:pt x="10" y="11"/>
                    <a:pt x="6" y="12"/>
                  </a:cubicBezTo>
                  <a:cubicBezTo>
                    <a:pt x="3" y="12"/>
                    <a:pt x="0" y="10"/>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5" name="Freeform 277"/>
            <p:cNvSpPr>
              <a:spLocks/>
            </p:cNvSpPr>
            <p:nvPr/>
          </p:nvSpPr>
          <p:spPr bwMode="auto">
            <a:xfrm>
              <a:off x="14056783" y="1674029"/>
              <a:ext cx="25400" cy="23813"/>
            </a:xfrm>
            <a:custGeom>
              <a:avLst/>
              <a:gdLst>
                <a:gd name="T0" fmla="*/ 6 w 11"/>
                <a:gd name="T1" fmla="*/ 1 h 11"/>
                <a:gd name="T2" fmla="*/ 11 w 11"/>
                <a:gd name="T3" fmla="*/ 6 h 11"/>
                <a:gd name="T4" fmla="*/ 6 w 11"/>
                <a:gd name="T5" fmla="*/ 11 h 11"/>
                <a:gd name="T6" fmla="*/ 0 w 11"/>
                <a:gd name="T7" fmla="*/ 6 h 11"/>
                <a:gd name="T8" fmla="*/ 6 w 11"/>
                <a:gd name="T9" fmla="*/ 1 h 11"/>
              </a:gdLst>
              <a:ahLst/>
              <a:cxnLst>
                <a:cxn ang="0">
                  <a:pos x="T0" y="T1"/>
                </a:cxn>
                <a:cxn ang="0">
                  <a:pos x="T2" y="T3"/>
                </a:cxn>
                <a:cxn ang="0">
                  <a:pos x="T4" y="T5"/>
                </a:cxn>
                <a:cxn ang="0">
                  <a:pos x="T6" y="T7"/>
                </a:cxn>
                <a:cxn ang="0">
                  <a:pos x="T8" y="T9"/>
                </a:cxn>
              </a:cxnLst>
              <a:rect l="0" t="0" r="r" b="b"/>
              <a:pathLst>
                <a:path w="11" h="11">
                  <a:moveTo>
                    <a:pt x="6" y="1"/>
                  </a:moveTo>
                  <a:cubicBezTo>
                    <a:pt x="9" y="1"/>
                    <a:pt x="11" y="3"/>
                    <a:pt x="11" y="6"/>
                  </a:cubicBezTo>
                  <a:cubicBezTo>
                    <a:pt x="11" y="9"/>
                    <a:pt x="9" y="11"/>
                    <a:pt x="6" y="11"/>
                  </a:cubicBezTo>
                  <a:cubicBezTo>
                    <a:pt x="3" y="11"/>
                    <a:pt x="0" y="9"/>
                    <a:pt x="0" y="6"/>
                  </a:cubicBezTo>
                  <a:cubicBezTo>
                    <a:pt x="1"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6" name="Freeform 278"/>
            <p:cNvSpPr>
              <a:spLocks/>
            </p:cNvSpPr>
            <p:nvPr/>
          </p:nvSpPr>
          <p:spPr bwMode="auto">
            <a:xfrm>
              <a:off x="15857008" y="3198030"/>
              <a:ext cx="23813" cy="25400"/>
            </a:xfrm>
            <a:custGeom>
              <a:avLst/>
              <a:gdLst>
                <a:gd name="T0" fmla="*/ 5 w 11"/>
                <a:gd name="T1" fmla="*/ 0 h 11"/>
                <a:gd name="T2" fmla="*/ 11 w 11"/>
                <a:gd name="T3" fmla="*/ 5 h 11"/>
                <a:gd name="T4" fmla="*/ 6 w 11"/>
                <a:gd name="T5" fmla="*/ 11 h 11"/>
                <a:gd name="T6" fmla="*/ 0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9" y="11"/>
                    <a:pt x="6" y="11"/>
                  </a:cubicBezTo>
                  <a:cubicBezTo>
                    <a:pt x="3" y="11"/>
                    <a:pt x="1" y="8"/>
                    <a:pt x="0" y="6"/>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7" name="Freeform 279"/>
            <p:cNvSpPr>
              <a:spLocks/>
            </p:cNvSpPr>
            <p:nvPr/>
          </p:nvSpPr>
          <p:spPr bwMode="auto">
            <a:xfrm>
              <a:off x="13653558" y="4723617"/>
              <a:ext cx="22225" cy="23813"/>
            </a:xfrm>
            <a:custGeom>
              <a:avLst/>
              <a:gdLst>
                <a:gd name="T0" fmla="*/ 5 w 10"/>
                <a:gd name="T1" fmla="*/ 0 h 11"/>
                <a:gd name="T2" fmla="*/ 10 w 10"/>
                <a:gd name="T3" fmla="*/ 5 h 11"/>
                <a:gd name="T4" fmla="*/ 5 w 10"/>
                <a:gd name="T5" fmla="*/ 11 h 11"/>
                <a:gd name="T6" fmla="*/ 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8" y="0"/>
                    <a:pt x="10" y="3"/>
                    <a:pt x="10" y="5"/>
                  </a:cubicBezTo>
                  <a:cubicBezTo>
                    <a:pt x="10" y="8"/>
                    <a:pt x="8" y="11"/>
                    <a:pt x="5" y="11"/>
                  </a:cubicBezTo>
                  <a:cubicBezTo>
                    <a:pt x="3" y="11"/>
                    <a:pt x="0" y="8"/>
                    <a:pt x="0" y="6"/>
                  </a:cubicBezTo>
                  <a:cubicBezTo>
                    <a:pt x="0" y="3"/>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8" name="Freeform 280"/>
            <p:cNvSpPr>
              <a:spLocks/>
            </p:cNvSpPr>
            <p:nvPr/>
          </p:nvSpPr>
          <p:spPr bwMode="auto">
            <a:xfrm>
              <a:off x="15010871" y="1843892"/>
              <a:ext cx="23813" cy="23813"/>
            </a:xfrm>
            <a:custGeom>
              <a:avLst/>
              <a:gdLst>
                <a:gd name="T0" fmla="*/ 5 w 11"/>
                <a:gd name="T1" fmla="*/ 0 h 11"/>
                <a:gd name="T2" fmla="*/ 11 w 11"/>
                <a:gd name="T3" fmla="*/ 5 h 11"/>
                <a:gd name="T4" fmla="*/ 5 w 11"/>
                <a:gd name="T5" fmla="*/ 11 h 11"/>
                <a:gd name="T6" fmla="*/ 0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8" y="11"/>
                    <a:pt x="5" y="11"/>
                  </a:cubicBezTo>
                  <a:cubicBezTo>
                    <a:pt x="3" y="11"/>
                    <a:pt x="0" y="8"/>
                    <a:pt x="0" y="5"/>
                  </a:cubicBezTo>
                  <a:cubicBezTo>
                    <a:pt x="0" y="2"/>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79" name="Oval 281"/>
            <p:cNvSpPr>
              <a:spLocks noChangeArrowheads="1"/>
            </p:cNvSpPr>
            <p:nvPr/>
          </p:nvSpPr>
          <p:spPr bwMode="auto">
            <a:xfrm>
              <a:off x="15857008" y="3366305"/>
              <a:ext cx="23813" cy="238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0" name="Freeform 282"/>
            <p:cNvSpPr>
              <a:spLocks/>
            </p:cNvSpPr>
            <p:nvPr/>
          </p:nvSpPr>
          <p:spPr bwMode="auto">
            <a:xfrm>
              <a:off x="13143971" y="4383892"/>
              <a:ext cx="23813" cy="25400"/>
            </a:xfrm>
            <a:custGeom>
              <a:avLst/>
              <a:gdLst>
                <a:gd name="T0" fmla="*/ 6 w 11"/>
                <a:gd name="T1" fmla="*/ 0 h 11"/>
                <a:gd name="T2" fmla="*/ 11 w 11"/>
                <a:gd name="T3" fmla="*/ 5 h 11"/>
                <a:gd name="T4" fmla="*/ 5 w 11"/>
                <a:gd name="T5" fmla="*/ 10 h 11"/>
                <a:gd name="T6" fmla="*/ 0 w 11"/>
                <a:gd name="T7" fmla="*/ 5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8" y="0"/>
                    <a:pt x="11" y="3"/>
                    <a:pt x="11" y="5"/>
                  </a:cubicBezTo>
                  <a:cubicBezTo>
                    <a:pt x="11" y="8"/>
                    <a:pt x="8" y="11"/>
                    <a:pt x="5" y="10"/>
                  </a:cubicBezTo>
                  <a:cubicBezTo>
                    <a:pt x="2" y="10"/>
                    <a:pt x="0" y="8"/>
                    <a:pt x="0" y="5"/>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1" name="Freeform 283"/>
            <p:cNvSpPr>
              <a:spLocks/>
            </p:cNvSpPr>
            <p:nvPr/>
          </p:nvSpPr>
          <p:spPr bwMode="auto">
            <a:xfrm>
              <a:off x="14331421" y="1674029"/>
              <a:ext cx="22225" cy="23813"/>
            </a:xfrm>
            <a:custGeom>
              <a:avLst/>
              <a:gdLst>
                <a:gd name="T0" fmla="*/ 5 w 10"/>
                <a:gd name="T1" fmla="*/ 1 h 11"/>
                <a:gd name="T2" fmla="*/ 10 w 10"/>
                <a:gd name="T3" fmla="*/ 6 h 11"/>
                <a:gd name="T4" fmla="*/ 5 w 10"/>
                <a:gd name="T5" fmla="*/ 11 h 11"/>
                <a:gd name="T6" fmla="*/ 0 w 10"/>
                <a:gd name="T7" fmla="*/ 6 h 11"/>
                <a:gd name="T8" fmla="*/ 5 w 10"/>
                <a:gd name="T9" fmla="*/ 1 h 11"/>
              </a:gdLst>
              <a:ahLst/>
              <a:cxnLst>
                <a:cxn ang="0">
                  <a:pos x="T0" y="T1"/>
                </a:cxn>
                <a:cxn ang="0">
                  <a:pos x="T2" y="T3"/>
                </a:cxn>
                <a:cxn ang="0">
                  <a:pos x="T4" y="T5"/>
                </a:cxn>
                <a:cxn ang="0">
                  <a:pos x="T6" y="T7"/>
                </a:cxn>
                <a:cxn ang="0">
                  <a:pos x="T8" y="T9"/>
                </a:cxn>
              </a:cxnLst>
              <a:rect l="0" t="0" r="r" b="b"/>
              <a:pathLst>
                <a:path w="10" h="11">
                  <a:moveTo>
                    <a:pt x="5" y="1"/>
                  </a:moveTo>
                  <a:cubicBezTo>
                    <a:pt x="8" y="1"/>
                    <a:pt x="10" y="3"/>
                    <a:pt x="10" y="6"/>
                  </a:cubicBezTo>
                  <a:cubicBezTo>
                    <a:pt x="10" y="9"/>
                    <a:pt x="8" y="11"/>
                    <a:pt x="5" y="11"/>
                  </a:cubicBezTo>
                  <a:cubicBezTo>
                    <a:pt x="2" y="11"/>
                    <a:pt x="0" y="9"/>
                    <a:pt x="0" y="6"/>
                  </a:cubicBezTo>
                  <a:cubicBezTo>
                    <a:pt x="0" y="3"/>
                    <a:pt x="2" y="0"/>
                    <a:pt x="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2" name="Freeform 284"/>
            <p:cNvSpPr>
              <a:spLocks/>
            </p:cNvSpPr>
            <p:nvPr/>
          </p:nvSpPr>
          <p:spPr bwMode="auto">
            <a:xfrm>
              <a:off x="15688733" y="2521755"/>
              <a:ext cx="23813" cy="23813"/>
            </a:xfrm>
            <a:custGeom>
              <a:avLst/>
              <a:gdLst>
                <a:gd name="T0" fmla="*/ 0 w 11"/>
                <a:gd name="T1" fmla="*/ 5 h 11"/>
                <a:gd name="T2" fmla="*/ 5 w 11"/>
                <a:gd name="T3" fmla="*/ 0 h 11"/>
                <a:gd name="T4" fmla="*/ 11 w 11"/>
                <a:gd name="T5" fmla="*/ 5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0" y="2"/>
                    <a:pt x="3" y="0"/>
                    <a:pt x="5" y="0"/>
                  </a:cubicBezTo>
                  <a:cubicBezTo>
                    <a:pt x="8" y="0"/>
                    <a:pt x="11" y="3"/>
                    <a:pt x="11" y="5"/>
                  </a:cubicBezTo>
                  <a:cubicBezTo>
                    <a:pt x="11" y="8"/>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3" name="Freeform 285"/>
            <p:cNvSpPr>
              <a:spLocks/>
            </p:cNvSpPr>
            <p:nvPr/>
          </p:nvSpPr>
          <p:spPr bwMode="auto">
            <a:xfrm>
              <a:off x="12804246" y="3875892"/>
              <a:ext cx="22225" cy="23813"/>
            </a:xfrm>
            <a:custGeom>
              <a:avLst/>
              <a:gdLst>
                <a:gd name="T0" fmla="*/ 0 w 10"/>
                <a:gd name="T1" fmla="*/ 5 h 11"/>
                <a:gd name="T2" fmla="*/ 5 w 10"/>
                <a:gd name="T3" fmla="*/ 0 h 11"/>
                <a:gd name="T4" fmla="*/ 10 w 10"/>
                <a:gd name="T5" fmla="*/ 6 h 11"/>
                <a:gd name="T6" fmla="*/ 5 w 10"/>
                <a:gd name="T7" fmla="*/ 11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0" y="2"/>
                    <a:pt x="2" y="0"/>
                    <a:pt x="5" y="0"/>
                  </a:cubicBezTo>
                  <a:cubicBezTo>
                    <a:pt x="8" y="0"/>
                    <a:pt x="10" y="3"/>
                    <a:pt x="10" y="6"/>
                  </a:cubicBezTo>
                  <a:cubicBezTo>
                    <a:pt x="10" y="9"/>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4" name="Freeform 286"/>
            <p:cNvSpPr>
              <a:spLocks/>
            </p:cNvSpPr>
            <p:nvPr/>
          </p:nvSpPr>
          <p:spPr bwMode="auto">
            <a:xfrm>
              <a:off x="15690321" y="4048930"/>
              <a:ext cx="20638" cy="19050"/>
            </a:xfrm>
            <a:custGeom>
              <a:avLst/>
              <a:gdLst>
                <a:gd name="T0" fmla="*/ 9 w 9"/>
                <a:gd name="T1" fmla="*/ 4 h 9"/>
                <a:gd name="T2" fmla="*/ 4 w 9"/>
                <a:gd name="T3" fmla="*/ 9 h 9"/>
                <a:gd name="T4" fmla="*/ 0 w 9"/>
                <a:gd name="T5" fmla="*/ 5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2" y="9"/>
                    <a:pt x="0" y="7"/>
                    <a:pt x="0" y="5"/>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5" name="Freeform 287"/>
            <p:cNvSpPr>
              <a:spLocks/>
            </p:cNvSpPr>
            <p:nvPr/>
          </p:nvSpPr>
          <p:spPr bwMode="auto">
            <a:xfrm>
              <a:off x="12975696" y="4215617"/>
              <a:ext cx="22225" cy="20638"/>
            </a:xfrm>
            <a:custGeom>
              <a:avLst/>
              <a:gdLst>
                <a:gd name="T0" fmla="*/ 5 w 10"/>
                <a:gd name="T1" fmla="*/ 0 h 9"/>
                <a:gd name="T2" fmla="*/ 10 w 10"/>
                <a:gd name="T3" fmla="*/ 5 h 9"/>
                <a:gd name="T4" fmla="*/ 5 w 10"/>
                <a:gd name="T5" fmla="*/ 9 h 9"/>
                <a:gd name="T6" fmla="*/ 0 w 10"/>
                <a:gd name="T7" fmla="*/ 5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2"/>
                    <a:pt x="10" y="5"/>
                  </a:cubicBezTo>
                  <a:cubicBezTo>
                    <a:pt x="10" y="7"/>
                    <a:pt x="8" y="9"/>
                    <a:pt x="5" y="9"/>
                  </a:cubicBezTo>
                  <a:cubicBezTo>
                    <a:pt x="3" y="9"/>
                    <a:pt x="0" y="7"/>
                    <a:pt x="0" y="5"/>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6" name="Freeform 288"/>
            <p:cNvSpPr>
              <a:spLocks/>
            </p:cNvSpPr>
            <p:nvPr/>
          </p:nvSpPr>
          <p:spPr bwMode="auto">
            <a:xfrm>
              <a:off x="13315421" y="4555342"/>
              <a:ext cx="20638" cy="19050"/>
            </a:xfrm>
            <a:custGeom>
              <a:avLst/>
              <a:gdLst>
                <a:gd name="T0" fmla="*/ 5 w 10"/>
                <a:gd name="T1" fmla="*/ 0 h 9"/>
                <a:gd name="T2" fmla="*/ 9 w 10"/>
                <a:gd name="T3" fmla="*/ 5 h 9"/>
                <a:gd name="T4" fmla="*/ 4 w 10"/>
                <a:gd name="T5" fmla="*/ 9 h 9"/>
                <a:gd name="T6" fmla="*/ 0 w 10"/>
                <a:gd name="T7" fmla="*/ 4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3"/>
                    <a:pt x="9" y="5"/>
                  </a:cubicBezTo>
                  <a:cubicBezTo>
                    <a:pt x="9" y="7"/>
                    <a:pt x="7" y="9"/>
                    <a:pt x="4" y="9"/>
                  </a:cubicBezTo>
                  <a:cubicBezTo>
                    <a:pt x="2" y="9"/>
                    <a:pt x="0" y="7"/>
                    <a:pt x="0" y="4"/>
                  </a:cubicBezTo>
                  <a:cubicBezTo>
                    <a:pt x="0" y="2"/>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7" name="Freeform 289"/>
            <p:cNvSpPr>
              <a:spLocks/>
            </p:cNvSpPr>
            <p:nvPr/>
          </p:nvSpPr>
          <p:spPr bwMode="auto">
            <a:xfrm>
              <a:off x="14502871" y="1675617"/>
              <a:ext cx="19050" cy="22225"/>
            </a:xfrm>
            <a:custGeom>
              <a:avLst/>
              <a:gdLst>
                <a:gd name="T0" fmla="*/ 4 w 9"/>
                <a:gd name="T1" fmla="*/ 0 h 10"/>
                <a:gd name="T2" fmla="*/ 9 w 9"/>
                <a:gd name="T3" fmla="*/ 5 h 10"/>
                <a:gd name="T4" fmla="*/ 5 w 9"/>
                <a:gd name="T5" fmla="*/ 9 h 10"/>
                <a:gd name="T6" fmla="*/ 0 w 9"/>
                <a:gd name="T7" fmla="*/ 5 h 10"/>
                <a:gd name="T8" fmla="*/ 4 w 9"/>
                <a:gd name="T9" fmla="*/ 0 h 10"/>
              </a:gdLst>
              <a:ahLst/>
              <a:cxnLst>
                <a:cxn ang="0">
                  <a:pos x="T0" y="T1"/>
                </a:cxn>
                <a:cxn ang="0">
                  <a:pos x="T2" y="T3"/>
                </a:cxn>
                <a:cxn ang="0">
                  <a:pos x="T4" y="T5"/>
                </a:cxn>
                <a:cxn ang="0">
                  <a:pos x="T6" y="T7"/>
                </a:cxn>
                <a:cxn ang="0">
                  <a:pos x="T8" y="T9"/>
                </a:cxn>
              </a:cxnLst>
              <a:rect l="0" t="0" r="r" b="b"/>
              <a:pathLst>
                <a:path w="9" h="10">
                  <a:moveTo>
                    <a:pt x="4" y="0"/>
                  </a:moveTo>
                  <a:cubicBezTo>
                    <a:pt x="7" y="0"/>
                    <a:pt x="9" y="2"/>
                    <a:pt x="9" y="5"/>
                  </a:cubicBezTo>
                  <a:cubicBezTo>
                    <a:pt x="9" y="7"/>
                    <a:pt x="7" y="9"/>
                    <a:pt x="5" y="9"/>
                  </a:cubicBezTo>
                  <a:cubicBezTo>
                    <a:pt x="2" y="10"/>
                    <a:pt x="0" y="8"/>
                    <a:pt x="0" y="5"/>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8" name="Freeform 290"/>
            <p:cNvSpPr>
              <a:spLocks/>
            </p:cNvSpPr>
            <p:nvPr/>
          </p:nvSpPr>
          <p:spPr bwMode="auto">
            <a:xfrm>
              <a:off x="15858596" y="3539342"/>
              <a:ext cx="20638" cy="22225"/>
            </a:xfrm>
            <a:custGeom>
              <a:avLst/>
              <a:gdLst>
                <a:gd name="T0" fmla="*/ 5 w 9"/>
                <a:gd name="T1" fmla="*/ 9 h 10"/>
                <a:gd name="T2" fmla="*/ 0 w 9"/>
                <a:gd name="T3" fmla="*/ 5 h 10"/>
                <a:gd name="T4" fmla="*/ 5 w 9"/>
                <a:gd name="T5" fmla="*/ 0 h 10"/>
                <a:gd name="T6" fmla="*/ 9 w 9"/>
                <a:gd name="T7" fmla="*/ 5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2" y="9"/>
                    <a:pt x="0" y="7"/>
                    <a:pt x="0" y="5"/>
                  </a:cubicBezTo>
                  <a:cubicBezTo>
                    <a:pt x="0" y="2"/>
                    <a:pt x="2" y="0"/>
                    <a:pt x="5" y="0"/>
                  </a:cubicBezTo>
                  <a:cubicBezTo>
                    <a:pt x="8" y="0"/>
                    <a:pt x="9" y="2"/>
                    <a:pt x="9" y="5"/>
                  </a:cubicBezTo>
                  <a:cubicBezTo>
                    <a:pt x="9" y="8"/>
                    <a:pt x="7" y="10"/>
                    <a:pt x="5"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89" name="Freeform 291"/>
            <p:cNvSpPr>
              <a:spLocks/>
            </p:cNvSpPr>
            <p:nvPr/>
          </p:nvSpPr>
          <p:spPr bwMode="auto">
            <a:xfrm>
              <a:off x="13485283" y="1845480"/>
              <a:ext cx="20638" cy="20638"/>
            </a:xfrm>
            <a:custGeom>
              <a:avLst/>
              <a:gdLst>
                <a:gd name="T0" fmla="*/ 9 w 9"/>
                <a:gd name="T1" fmla="*/ 4 h 9"/>
                <a:gd name="T2" fmla="*/ 4 w 9"/>
                <a:gd name="T3" fmla="*/ 9 h 9"/>
                <a:gd name="T4" fmla="*/ 0 w 9"/>
                <a:gd name="T5" fmla="*/ 4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1" y="9"/>
                    <a:pt x="0" y="7"/>
                    <a:pt x="0" y="4"/>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0" name="Freeform 292"/>
            <p:cNvSpPr>
              <a:spLocks/>
            </p:cNvSpPr>
            <p:nvPr/>
          </p:nvSpPr>
          <p:spPr bwMode="auto">
            <a:xfrm>
              <a:off x="13993283" y="1675617"/>
              <a:ext cx="19050" cy="22225"/>
            </a:xfrm>
            <a:custGeom>
              <a:avLst/>
              <a:gdLst>
                <a:gd name="T0" fmla="*/ 9 w 9"/>
                <a:gd name="T1" fmla="*/ 5 h 10"/>
                <a:gd name="T2" fmla="*/ 5 w 9"/>
                <a:gd name="T3" fmla="*/ 10 h 10"/>
                <a:gd name="T4" fmla="*/ 0 w 9"/>
                <a:gd name="T5" fmla="*/ 5 h 10"/>
                <a:gd name="T6" fmla="*/ 5 w 9"/>
                <a:gd name="T7" fmla="*/ 0 h 10"/>
                <a:gd name="T8" fmla="*/ 9 w 9"/>
                <a:gd name="T9" fmla="*/ 5 h 10"/>
              </a:gdLst>
              <a:ahLst/>
              <a:cxnLst>
                <a:cxn ang="0">
                  <a:pos x="T0" y="T1"/>
                </a:cxn>
                <a:cxn ang="0">
                  <a:pos x="T2" y="T3"/>
                </a:cxn>
                <a:cxn ang="0">
                  <a:pos x="T4" y="T5"/>
                </a:cxn>
                <a:cxn ang="0">
                  <a:pos x="T6" y="T7"/>
                </a:cxn>
                <a:cxn ang="0">
                  <a:pos x="T8" y="T9"/>
                </a:cxn>
              </a:cxnLst>
              <a:rect l="0" t="0" r="r" b="b"/>
              <a:pathLst>
                <a:path w="9" h="10">
                  <a:moveTo>
                    <a:pt x="9" y="5"/>
                  </a:moveTo>
                  <a:cubicBezTo>
                    <a:pt x="9" y="7"/>
                    <a:pt x="7" y="9"/>
                    <a:pt x="5" y="10"/>
                  </a:cubicBezTo>
                  <a:cubicBezTo>
                    <a:pt x="3" y="10"/>
                    <a:pt x="0" y="8"/>
                    <a:pt x="0" y="5"/>
                  </a:cubicBezTo>
                  <a:cubicBezTo>
                    <a:pt x="0" y="2"/>
                    <a:pt x="2" y="0"/>
                    <a:pt x="5" y="0"/>
                  </a:cubicBezTo>
                  <a:cubicBezTo>
                    <a:pt x="7" y="0"/>
                    <a:pt x="9" y="2"/>
                    <a:pt x="9"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1" name="Oval 293"/>
            <p:cNvSpPr>
              <a:spLocks noChangeArrowheads="1"/>
            </p:cNvSpPr>
            <p:nvPr/>
          </p:nvSpPr>
          <p:spPr bwMode="auto">
            <a:xfrm>
              <a:off x="15858596" y="3032930"/>
              <a:ext cx="20638" cy="190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2" name="Freeform 294"/>
            <p:cNvSpPr>
              <a:spLocks/>
            </p:cNvSpPr>
            <p:nvPr/>
          </p:nvSpPr>
          <p:spPr bwMode="auto">
            <a:xfrm>
              <a:off x="14336183" y="4895067"/>
              <a:ext cx="15875" cy="19050"/>
            </a:xfrm>
            <a:custGeom>
              <a:avLst/>
              <a:gdLst>
                <a:gd name="T0" fmla="*/ 3 w 7"/>
                <a:gd name="T1" fmla="*/ 0 h 8"/>
                <a:gd name="T2" fmla="*/ 7 w 7"/>
                <a:gd name="T3" fmla="*/ 4 h 8"/>
                <a:gd name="T4" fmla="*/ 3 w 7"/>
                <a:gd name="T5" fmla="*/ 8 h 8"/>
                <a:gd name="T6" fmla="*/ 0 w 7"/>
                <a:gd name="T7" fmla="*/ 4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6" y="0"/>
                    <a:pt x="7" y="2"/>
                    <a:pt x="7" y="4"/>
                  </a:cubicBezTo>
                  <a:cubicBezTo>
                    <a:pt x="7" y="6"/>
                    <a:pt x="5" y="7"/>
                    <a:pt x="3" y="8"/>
                  </a:cubicBezTo>
                  <a:cubicBezTo>
                    <a:pt x="1" y="8"/>
                    <a:pt x="0" y="6"/>
                    <a:pt x="0" y="4"/>
                  </a:cubicBezTo>
                  <a:cubicBezTo>
                    <a:pt x="0" y="2"/>
                    <a:pt x="1" y="0"/>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3" name="Freeform 295"/>
            <p:cNvSpPr>
              <a:spLocks/>
            </p:cNvSpPr>
            <p:nvPr/>
          </p:nvSpPr>
          <p:spPr bwMode="auto">
            <a:xfrm>
              <a:off x="12635971" y="3371067"/>
              <a:ext cx="20638" cy="17463"/>
            </a:xfrm>
            <a:custGeom>
              <a:avLst/>
              <a:gdLst>
                <a:gd name="T0" fmla="*/ 6 w 9"/>
                <a:gd name="T1" fmla="*/ 0 h 8"/>
                <a:gd name="T2" fmla="*/ 8 w 9"/>
                <a:gd name="T3" fmla="*/ 4 h 8"/>
                <a:gd name="T4" fmla="*/ 4 w 9"/>
                <a:gd name="T5" fmla="*/ 7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2"/>
                    <a:pt x="8" y="4"/>
                  </a:cubicBezTo>
                  <a:cubicBezTo>
                    <a:pt x="9" y="6"/>
                    <a:pt x="6" y="8"/>
                    <a:pt x="4" y="7"/>
                  </a:cubicBezTo>
                  <a:cubicBezTo>
                    <a:pt x="3" y="7"/>
                    <a:pt x="2" y="5"/>
                    <a:pt x="1" y="4"/>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4" name="Freeform 296"/>
            <p:cNvSpPr>
              <a:spLocks/>
            </p:cNvSpPr>
            <p:nvPr/>
          </p:nvSpPr>
          <p:spPr bwMode="auto">
            <a:xfrm>
              <a:off x="15012458" y="4723617"/>
              <a:ext cx="17463" cy="19050"/>
            </a:xfrm>
            <a:custGeom>
              <a:avLst/>
              <a:gdLst>
                <a:gd name="T0" fmla="*/ 4 w 8"/>
                <a:gd name="T1" fmla="*/ 0 h 9"/>
                <a:gd name="T2" fmla="*/ 8 w 8"/>
                <a:gd name="T3" fmla="*/ 6 h 9"/>
                <a:gd name="T4" fmla="*/ 4 w 8"/>
                <a:gd name="T5" fmla="*/ 9 h 9"/>
                <a:gd name="T6" fmla="*/ 1 w 8"/>
                <a:gd name="T7" fmla="*/ 6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3"/>
                    <a:pt x="7" y="4"/>
                    <a:pt x="8" y="6"/>
                  </a:cubicBezTo>
                  <a:cubicBezTo>
                    <a:pt x="8" y="8"/>
                    <a:pt x="6" y="9"/>
                    <a:pt x="4" y="9"/>
                  </a:cubicBezTo>
                  <a:cubicBezTo>
                    <a:pt x="2" y="9"/>
                    <a:pt x="0" y="8"/>
                    <a:pt x="1" y="6"/>
                  </a:cubicBezTo>
                  <a:cubicBezTo>
                    <a:pt x="1" y="4"/>
                    <a:pt x="3" y="3"/>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5" name="Freeform 297"/>
            <p:cNvSpPr>
              <a:spLocks/>
            </p:cNvSpPr>
            <p:nvPr/>
          </p:nvSpPr>
          <p:spPr bwMode="auto">
            <a:xfrm>
              <a:off x="14672733" y="1677205"/>
              <a:ext cx="19050" cy="19050"/>
            </a:xfrm>
            <a:custGeom>
              <a:avLst/>
              <a:gdLst>
                <a:gd name="T0" fmla="*/ 8 w 8"/>
                <a:gd name="T1" fmla="*/ 5 h 8"/>
                <a:gd name="T2" fmla="*/ 4 w 8"/>
                <a:gd name="T3" fmla="*/ 7 h 8"/>
                <a:gd name="T4" fmla="*/ 0 w 8"/>
                <a:gd name="T5" fmla="*/ 4 h 8"/>
                <a:gd name="T6" fmla="*/ 4 w 8"/>
                <a:gd name="T7" fmla="*/ 0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7" y="6"/>
                    <a:pt x="5" y="7"/>
                    <a:pt x="4" y="7"/>
                  </a:cubicBezTo>
                  <a:cubicBezTo>
                    <a:pt x="2" y="8"/>
                    <a:pt x="0" y="6"/>
                    <a:pt x="0" y="4"/>
                  </a:cubicBezTo>
                  <a:cubicBezTo>
                    <a:pt x="0" y="2"/>
                    <a:pt x="2" y="1"/>
                    <a:pt x="4" y="0"/>
                  </a:cubicBezTo>
                  <a:cubicBezTo>
                    <a:pt x="6" y="0"/>
                    <a:pt x="7" y="2"/>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6" name="Freeform 298"/>
            <p:cNvSpPr>
              <a:spLocks/>
            </p:cNvSpPr>
            <p:nvPr/>
          </p:nvSpPr>
          <p:spPr bwMode="auto">
            <a:xfrm>
              <a:off x="14502871" y="4895067"/>
              <a:ext cx="19050" cy="19050"/>
            </a:xfrm>
            <a:custGeom>
              <a:avLst/>
              <a:gdLst>
                <a:gd name="T0" fmla="*/ 6 w 9"/>
                <a:gd name="T1" fmla="*/ 0 h 8"/>
                <a:gd name="T2" fmla="*/ 8 w 9"/>
                <a:gd name="T3" fmla="*/ 4 h 8"/>
                <a:gd name="T4" fmla="*/ 4 w 9"/>
                <a:gd name="T5" fmla="*/ 8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3"/>
                    <a:pt x="8" y="4"/>
                  </a:cubicBezTo>
                  <a:cubicBezTo>
                    <a:pt x="9" y="6"/>
                    <a:pt x="6" y="8"/>
                    <a:pt x="4" y="8"/>
                  </a:cubicBezTo>
                  <a:cubicBezTo>
                    <a:pt x="3" y="7"/>
                    <a:pt x="1" y="5"/>
                    <a:pt x="1" y="4"/>
                  </a:cubicBezTo>
                  <a:cubicBezTo>
                    <a:pt x="0" y="2"/>
                    <a:pt x="2"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7" name="Freeform 299"/>
            <p:cNvSpPr>
              <a:spLocks/>
            </p:cNvSpPr>
            <p:nvPr/>
          </p:nvSpPr>
          <p:spPr bwMode="auto">
            <a:xfrm>
              <a:off x="15522046" y="2182030"/>
              <a:ext cx="17463" cy="20638"/>
            </a:xfrm>
            <a:custGeom>
              <a:avLst/>
              <a:gdLst>
                <a:gd name="T0" fmla="*/ 4 w 8"/>
                <a:gd name="T1" fmla="*/ 0 h 9"/>
                <a:gd name="T2" fmla="*/ 8 w 8"/>
                <a:gd name="T3" fmla="*/ 5 h 9"/>
                <a:gd name="T4" fmla="*/ 4 w 8"/>
                <a:gd name="T5" fmla="*/ 9 h 9"/>
                <a:gd name="T6" fmla="*/ 0 w 8"/>
                <a:gd name="T7" fmla="*/ 5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2"/>
                    <a:pt x="7" y="4"/>
                    <a:pt x="8" y="5"/>
                  </a:cubicBezTo>
                  <a:cubicBezTo>
                    <a:pt x="8" y="7"/>
                    <a:pt x="6" y="9"/>
                    <a:pt x="4" y="9"/>
                  </a:cubicBezTo>
                  <a:cubicBezTo>
                    <a:pt x="1" y="8"/>
                    <a:pt x="0" y="7"/>
                    <a:pt x="0" y="5"/>
                  </a:cubicBezTo>
                  <a:cubicBezTo>
                    <a:pt x="1" y="4"/>
                    <a:pt x="2" y="2"/>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8" name="Freeform 300"/>
            <p:cNvSpPr>
              <a:spLocks/>
            </p:cNvSpPr>
            <p:nvPr/>
          </p:nvSpPr>
          <p:spPr bwMode="auto">
            <a:xfrm>
              <a:off x="13826596" y="1677205"/>
              <a:ext cx="15875" cy="19050"/>
            </a:xfrm>
            <a:custGeom>
              <a:avLst/>
              <a:gdLst>
                <a:gd name="T0" fmla="*/ 7 w 7"/>
                <a:gd name="T1" fmla="*/ 5 h 8"/>
                <a:gd name="T2" fmla="*/ 3 w 7"/>
                <a:gd name="T3" fmla="*/ 7 h 8"/>
                <a:gd name="T4" fmla="*/ 0 w 7"/>
                <a:gd name="T5" fmla="*/ 4 h 8"/>
                <a:gd name="T6" fmla="*/ 3 w 7"/>
                <a:gd name="T7" fmla="*/ 0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6" y="6"/>
                    <a:pt x="5" y="7"/>
                    <a:pt x="3" y="7"/>
                  </a:cubicBezTo>
                  <a:cubicBezTo>
                    <a:pt x="1" y="8"/>
                    <a:pt x="0" y="6"/>
                    <a:pt x="0" y="4"/>
                  </a:cubicBezTo>
                  <a:cubicBezTo>
                    <a:pt x="0" y="2"/>
                    <a:pt x="1" y="0"/>
                    <a:pt x="3" y="0"/>
                  </a:cubicBezTo>
                  <a:cubicBezTo>
                    <a:pt x="6" y="0"/>
                    <a:pt x="7" y="2"/>
                    <a:pt x="7"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99" name="Freeform 301"/>
            <p:cNvSpPr>
              <a:spLocks/>
            </p:cNvSpPr>
            <p:nvPr/>
          </p:nvSpPr>
          <p:spPr bwMode="auto">
            <a:xfrm>
              <a:off x="12807421" y="2524930"/>
              <a:ext cx="17463" cy="19050"/>
            </a:xfrm>
            <a:custGeom>
              <a:avLst/>
              <a:gdLst>
                <a:gd name="T0" fmla="*/ 4 w 8"/>
                <a:gd name="T1" fmla="*/ 0 h 8"/>
                <a:gd name="T2" fmla="*/ 8 w 8"/>
                <a:gd name="T3" fmla="*/ 3 h 8"/>
                <a:gd name="T4" fmla="*/ 4 w 8"/>
                <a:gd name="T5" fmla="*/ 7 h 8"/>
                <a:gd name="T6" fmla="*/ 1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1"/>
                    <a:pt x="8" y="3"/>
                  </a:cubicBezTo>
                  <a:cubicBezTo>
                    <a:pt x="8" y="6"/>
                    <a:pt x="6" y="8"/>
                    <a:pt x="4" y="7"/>
                  </a:cubicBezTo>
                  <a:cubicBezTo>
                    <a:pt x="2" y="6"/>
                    <a:pt x="1" y="5"/>
                    <a:pt x="1"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0" name="Freeform 302"/>
            <p:cNvSpPr>
              <a:spLocks/>
            </p:cNvSpPr>
            <p:nvPr/>
          </p:nvSpPr>
          <p:spPr bwMode="auto">
            <a:xfrm>
              <a:off x="15861771" y="3709205"/>
              <a:ext cx="17463" cy="17463"/>
            </a:xfrm>
            <a:custGeom>
              <a:avLst/>
              <a:gdLst>
                <a:gd name="T0" fmla="*/ 0 w 8"/>
                <a:gd name="T1" fmla="*/ 3 h 8"/>
                <a:gd name="T2" fmla="*/ 4 w 8"/>
                <a:gd name="T3" fmla="*/ 1 h 8"/>
                <a:gd name="T4" fmla="*/ 7 w 8"/>
                <a:gd name="T5" fmla="*/ 4 h 8"/>
                <a:gd name="T6" fmla="*/ 4 w 8"/>
                <a:gd name="T7" fmla="*/ 8 h 8"/>
                <a:gd name="T8" fmla="*/ 0 w 8"/>
                <a:gd name="T9" fmla="*/ 3 h 8"/>
              </a:gdLst>
              <a:ahLst/>
              <a:cxnLst>
                <a:cxn ang="0">
                  <a:pos x="T0" y="T1"/>
                </a:cxn>
                <a:cxn ang="0">
                  <a:pos x="T2" y="T3"/>
                </a:cxn>
                <a:cxn ang="0">
                  <a:pos x="T4" y="T5"/>
                </a:cxn>
                <a:cxn ang="0">
                  <a:pos x="T6" y="T7"/>
                </a:cxn>
                <a:cxn ang="0">
                  <a:pos x="T8" y="T9"/>
                </a:cxn>
              </a:cxnLst>
              <a:rect l="0" t="0" r="r" b="b"/>
              <a:pathLst>
                <a:path w="8" h="8">
                  <a:moveTo>
                    <a:pt x="0" y="3"/>
                  </a:moveTo>
                  <a:cubicBezTo>
                    <a:pt x="1" y="3"/>
                    <a:pt x="2" y="1"/>
                    <a:pt x="4" y="1"/>
                  </a:cubicBezTo>
                  <a:cubicBezTo>
                    <a:pt x="5" y="0"/>
                    <a:pt x="8" y="2"/>
                    <a:pt x="7" y="4"/>
                  </a:cubicBezTo>
                  <a:cubicBezTo>
                    <a:pt x="7" y="6"/>
                    <a:pt x="6" y="8"/>
                    <a:pt x="4" y="8"/>
                  </a:cubicBezTo>
                  <a:cubicBezTo>
                    <a:pt x="2" y="8"/>
                    <a:pt x="0" y="6"/>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1" name="Freeform 303"/>
            <p:cNvSpPr>
              <a:spLocks/>
            </p:cNvSpPr>
            <p:nvPr/>
          </p:nvSpPr>
          <p:spPr bwMode="auto">
            <a:xfrm>
              <a:off x="15861771" y="2864655"/>
              <a:ext cx="17463" cy="14288"/>
            </a:xfrm>
            <a:custGeom>
              <a:avLst/>
              <a:gdLst>
                <a:gd name="T0" fmla="*/ 7 w 8"/>
                <a:gd name="T1" fmla="*/ 2 h 7"/>
                <a:gd name="T2" fmla="*/ 4 w 8"/>
                <a:gd name="T3" fmla="*/ 7 h 7"/>
                <a:gd name="T4" fmla="*/ 0 w 8"/>
                <a:gd name="T5" fmla="*/ 4 h 7"/>
                <a:gd name="T6" fmla="*/ 3 w 8"/>
                <a:gd name="T7" fmla="*/ 0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8" y="5"/>
                    <a:pt x="6" y="7"/>
                    <a:pt x="4" y="7"/>
                  </a:cubicBezTo>
                  <a:cubicBezTo>
                    <a:pt x="2" y="7"/>
                    <a:pt x="0" y="6"/>
                    <a:pt x="0" y="4"/>
                  </a:cubicBezTo>
                  <a:cubicBezTo>
                    <a:pt x="0" y="2"/>
                    <a:pt x="1" y="0"/>
                    <a:pt x="3" y="0"/>
                  </a:cubicBezTo>
                  <a:cubicBezTo>
                    <a:pt x="5" y="0"/>
                    <a:pt x="6" y="2"/>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2" name="Freeform 304"/>
            <p:cNvSpPr>
              <a:spLocks/>
            </p:cNvSpPr>
            <p:nvPr/>
          </p:nvSpPr>
          <p:spPr bwMode="auto">
            <a:xfrm>
              <a:off x="12639146" y="3032930"/>
              <a:ext cx="17463" cy="17463"/>
            </a:xfrm>
            <a:custGeom>
              <a:avLst/>
              <a:gdLst>
                <a:gd name="T0" fmla="*/ 0 w 8"/>
                <a:gd name="T1" fmla="*/ 5 h 8"/>
                <a:gd name="T2" fmla="*/ 4 w 8"/>
                <a:gd name="T3" fmla="*/ 0 h 8"/>
                <a:gd name="T4" fmla="*/ 7 w 8"/>
                <a:gd name="T5" fmla="*/ 4 h 8"/>
                <a:gd name="T6" fmla="*/ 4 w 8"/>
                <a:gd name="T7" fmla="*/ 8 h 8"/>
                <a:gd name="T8" fmla="*/ 0 w 8"/>
                <a:gd name="T9" fmla="*/ 5 h 8"/>
              </a:gdLst>
              <a:ahLst/>
              <a:cxnLst>
                <a:cxn ang="0">
                  <a:pos x="T0" y="T1"/>
                </a:cxn>
                <a:cxn ang="0">
                  <a:pos x="T2" y="T3"/>
                </a:cxn>
                <a:cxn ang="0">
                  <a:pos x="T4" y="T5"/>
                </a:cxn>
                <a:cxn ang="0">
                  <a:pos x="T6" y="T7"/>
                </a:cxn>
                <a:cxn ang="0">
                  <a:pos x="T8" y="T9"/>
                </a:cxn>
              </a:cxnLst>
              <a:rect l="0" t="0" r="r" b="b"/>
              <a:pathLst>
                <a:path w="8" h="8">
                  <a:moveTo>
                    <a:pt x="0" y="5"/>
                  </a:moveTo>
                  <a:cubicBezTo>
                    <a:pt x="0" y="2"/>
                    <a:pt x="2" y="0"/>
                    <a:pt x="4" y="0"/>
                  </a:cubicBezTo>
                  <a:cubicBezTo>
                    <a:pt x="6" y="1"/>
                    <a:pt x="7" y="2"/>
                    <a:pt x="7" y="4"/>
                  </a:cubicBezTo>
                  <a:cubicBezTo>
                    <a:pt x="8" y="6"/>
                    <a:pt x="6" y="8"/>
                    <a:pt x="4" y="8"/>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3" name="Freeform 305"/>
            <p:cNvSpPr>
              <a:spLocks/>
            </p:cNvSpPr>
            <p:nvPr/>
          </p:nvSpPr>
          <p:spPr bwMode="auto">
            <a:xfrm>
              <a:off x="12639146" y="3201205"/>
              <a:ext cx="17463" cy="17463"/>
            </a:xfrm>
            <a:custGeom>
              <a:avLst/>
              <a:gdLst>
                <a:gd name="T0" fmla="*/ 0 w 8"/>
                <a:gd name="T1" fmla="*/ 4 h 8"/>
                <a:gd name="T2" fmla="*/ 4 w 8"/>
                <a:gd name="T3" fmla="*/ 1 h 8"/>
                <a:gd name="T4" fmla="*/ 7 w 8"/>
                <a:gd name="T5" fmla="*/ 4 h 8"/>
                <a:gd name="T6" fmla="*/ 4 w 8"/>
                <a:gd name="T7" fmla="*/ 8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1" y="3"/>
                    <a:pt x="2" y="1"/>
                    <a:pt x="4" y="1"/>
                  </a:cubicBezTo>
                  <a:cubicBezTo>
                    <a:pt x="5" y="0"/>
                    <a:pt x="8" y="3"/>
                    <a:pt x="7" y="4"/>
                  </a:cubicBezTo>
                  <a:cubicBezTo>
                    <a:pt x="7" y="6"/>
                    <a:pt x="6" y="8"/>
                    <a:pt x="4" y="8"/>
                  </a:cubicBezTo>
                  <a:cubicBezTo>
                    <a:pt x="2" y="8"/>
                    <a:pt x="0" y="7"/>
                    <a:pt x="0"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4" name="Freeform 306"/>
            <p:cNvSpPr>
              <a:spLocks/>
            </p:cNvSpPr>
            <p:nvPr/>
          </p:nvSpPr>
          <p:spPr bwMode="auto">
            <a:xfrm>
              <a:off x="14166321" y="4895067"/>
              <a:ext cx="17463" cy="19050"/>
            </a:xfrm>
            <a:custGeom>
              <a:avLst/>
              <a:gdLst>
                <a:gd name="T0" fmla="*/ 4 w 8"/>
                <a:gd name="T1" fmla="*/ 0 h 8"/>
                <a:gd name="T2" fmla="*/ 7 w 8"/>
                <a:gd name="T3" fmla="*/ 4 h 8"/>
                <a:gd name="T4" fmla="*/ 4 w 8"/>
                <a:gd name="T5" fmla="*/ 8 h 8"/>
                <a:gd name="T6" fmla="*/ 0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3"/>
                    <a:pt x="7" y="4"/>
                  </a:cubicBezTo>
                  <a:cubicBezTo>
                    <a:pt x="7" y="6"/>
                    <a:pt x="5" y="7"/>
                    <a:pt x="4" y="8"/>
                  </a:cubicBezTo>
                  <a:cubicBezTo>
                    <a:pt x="2" y="8"/>
                    <a:pt x="0" y="6"/>
                    <a:pt x="0"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5" name="Freeform 307"/>
            <p:cNvSpPr>
              <a:spLocks/>
            </p:cNvSpPr>
            <p:nvPr/>
          </p:nvSpPr>
          <p:spPr bwMode="auto">
            <a:xfrm>
              <a:off x="15353771" y="2016930"/>
              <a:ext cx="15875" cy="14288"/>
            </a:xfrm>
            <a:custGeom>
              <a:avLst/>
              <a:gdLst>
                <a:gd name="T0" fmla="*/ 0 w 7"/>
                <a:gd name="T1" fmla="*/ 5 h 7"/>
                <a:gd name="T2" fmla="*/ 4 w 7"/>
                <a:gd name="T3" fmla="*/ 0 h 7"/>
                <a:gd name="T4" fmla="*/ 7 w 7"/>
                <a:gd name="T5" fmla="*/ 3 h 7"/>
                <a:gd name="T6" fmla="*/ 4 w 7"/>
                <a:gd name="T7" fmla="*/ 7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0" y="2"/>
                    <a:pt x="1" y="0"/>
                    <a:pt x="4" y="0"/>
                  </a:cubicBezTo>
                  <a:cubicBezTo>
                    <a:pt x="6" y="0"/>
                    <a:pt x="7" y="1"/>
                    <a:pt x="7" y="3"/>
                  </a:cubicBezTo>
                  <a:cubicBezTo>
                    <a:pt x="7" y="6"/>
                    <a:pt x="6" y="7"/>
                    <a:pt x="4" y="7"/>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6" name="Freeform 308"/>
            <p:cNvSpPr>
              <a:spLocks/>
            </p:cNvSpPr>
            <p:nvPr/>
          </p:nvSpPr>
          <p:spPr bwMode="auto">
            <a:xfrm>
              <a:off x="13659908" y="1677205"/>
              <a:ext cx="11113" cy="14288"/>
            </a:xfrm>
            <a:custGeom>
              <a:avLst/>
              <a:gdLst>
                <a:gd name="T0" fmla="*/ 2 w 5"/>
                <a:gd name="T1" fmla="*/ 0 h 6"/>
                <a:gd name="T2" fmla="*/ 4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3" y="2"/>
                    <a:pt x="5"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7" name="Freeform 309"/>
            <p:cNvSpPr>
              <a:spLocks/>
            </p:cNvSpPr>
            <p:nvPr/>
          </p:nvSpPr>
          <p:spPr bwMode="auto">
            <a:xfrm>
              <a:off x="13656733" y="4899830"/>
              <a:ext cx="14288" cy="9525"/>
            </a:xfrm>
            <a:custGeom>
              <a:avLst/>
              <a:gdLst>
                <a:gd name="T0" fmla="*/ 0 w 7"/>
                <a:gd name="T1" fmla="*/ 2 h 4"/>
                <a:gd name="T2" fmla="*/ 4 w 7"/>
                <a:gd name="T3" fmla="*/ 0 h 4"/>
                <a:gd name="T4" fmla="*/ 6 w 7"/>
                <a:gd name="T5" fmla="*/ 2 h 4"/>
                <a:gd name="T6" fmla="*/ 4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2" y="1"/>
                    <a:pt x="3" y="0"/>
                    <a:pt x="4" y="0"/>
                  </a:cubicBezTo>
                  <a:cubicBezTo>
                    <a:pt x="5" y="0"/>
                    <a:pt x="7" y="1"/>
                    <a:pt x="6" y="2"/>
                  </a:cubicBezTo>
                  <a:cubicBezTo>
                    <a:pt x="6" y="3"/>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8" name="Freeform 310"/>
            <p:cNvSpPr>
              <a:spLocks/>
            </p:cNvSpPr>
            <p:nvPr/>
          </p:nvSpPr>
          <p:spPr bwMode="auto">
            <a:xfrm>
              <a:off x="13490046" y="4729967"/>
              <a:ext cx="12700" cy="11113"/>
            </a:xfrm>
            <a:custGeom>
              <a:avLst/>
              <a:gdLst>
                <a:gd name="T0" fmla="*/ 6 w 6"/>
                <a:gd name="T1" fmla="*/ 3 h 5"/>
                <a:gd name="T2" fmla="*/ 2 w 6"/>
                <a:gd name="T3" fmla="*/ 5 h 5"/>
                <a:gd name="T4" fmla="*/ 0 w 6"/>
                <a:gd name="T5" fmla="*/ 3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3"/>
                    <a:pt x="0" y="3"/>
                  </a:cubicBezTo>
                  <a:cubicBezTo>
                    <a:pt x="0" y="2"/>
                    <a:pt x="1" y="0"/>
                    <a:pt x="2" y="0"/>
                  </a:cubicBezTo>
                  <a:cubicBezTo>
                    <a:pt x="3" y="0"/>
                    <a:pt x="4" y="1"/>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09" name="Freeform 311"/>
            <p:cNvSpPr>
              <a:spLocks/>
            </p:cNvSpPr>
            <p:nvPr/>
          </p:nvSpPr>
          <p:spPr bwMode="auto">
            <a:xfrm>
              <a:off x="12640733"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0" name="Freeform 312"/>
            <p:cNvSpPr>
              <a:spLocks/>
            </p:cNvSpPr>
            <p:nvPr/>
          </p:nvSpPr>
          <p:spPr bwMode="auto">
            <a:xfrm>
              <a:off x="12640733" y="2864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1" name="Freeform 313"/>
            <p:cNvSpPr>
              <a:spLocks/>
            </p:cNvSpPr>
            <p:nvPr/>
          </p:nvSpPr>
          <p:spPr bwMode="auto">
            <a:xfrm>
              <a:off x="12640733" y="3545692"/>
              <a:ext cx="12700" cy="9525"/>
            </a:xfrm>
            <a:custGeom>
              <a:avLst/>
              <a:gdLst>
                <a:gd name="T0" fmla="*/ 6 w 6"/>
                <a:gd name="T1" fmla="*/ 2 h 4"/>
                <a:gd name="T2" fmla="*/ 3 w 6"/>
                <a:gd name="T3" fmla="*/ 4 h 4"/>
                <a:gd name="T4" fmla="*/ 0 w 6"/>
                <a:gd name="T5" fmla="*/ 2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5" y="3"/>
                    <a:pt x="4" y="4"/>
                    <a:pt x="3" y="4"/>
                  </a:cubicBezTo>
                  <a:cubicBezTo>
                    <a:pt x="2" y="4"/>
                    <a:pt x="1" y="3"/>
                    <a:pt x="0" y="2"/>
                  </a:cubicBezTo>
                  <a:cubicBezTo>
                    <a:pt x="0" y="1"/>
                    <a:pt x="2" y="0"/>
                    <a:pt x="2" y="0"/>
                  </a:cubicBezTo>
                  <a:cubicBezTo>
                    <a:pt x="3" y="0"/>
                    <a:pt x="4"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2" name="Freeform 314"/>
            <p:cNvSpPr>
              <a:spLocks/>
            </p:cNvSpPr>
            <p:nvPr/>
          </p:nvSpPr>
          <p:spPr bwMode="auto">
            <a:xfrm>
              <a:off x="12640733"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3" name="Freeform 315"/>
            <p:cNvSpPr>
              <a:spLocks/>
            </p:cNvSpPr>
            <p:nvPr/>
          </p:nvSpPr>
          <p:spPr bwMode="auto">
            <a:xfrm>
              <a:off x="13998046" y="4899830"/>
              <a:ext cx="12700" cy="11113"/>
            </a:xfrm>
            <a:custGeom>
              <a:avLst/>
              <a:gdLst>
                <a:gd name="T0" fmla="*/ 6 w 6"/>
                <a:gd name="T1" fmla="*/ 2 h 5"/>
                <a:gd name="T2" fmla="*/ 3 w 6"/>
                <a:gd name="T3" fmla="*/ 4 h 5"/>
                <a:gd name="T4" fmla="*/ 0 w 6"/>
                <a:gd name="T5" fmla="*/ 2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3"/>
                    <a:pt x="3" y="5"/>
                    <a:pt x="3" y="4"/>
                  </a:cubicBezTo>
                  <a:cubicBezTo>
                    <a:pt x="2" y="4"/>
                    <a:pt x="1" y="3"/>
                    <a:pt x="0" y="2"/>
                  </a:cubicBezTo>
                  <a:cubicBezTo>
                    <a:pt x="0" y="1"/>
                    <a:pt x="2" y="0"/>
                    <a:pt x="3" y="0"/>
                  </a:cubicBezTo>
                  <a:cubicBezTo>
                    <a:pt x="4" y="0"/>
                    <a:pt x="5"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4" name="Freeform 316"/>
            <p:cNvSpPr>
              <a:spLocks/>
            </p:cNvSpPr>
            <p:nvPr/>
          </p:nvSpPr>
          <p:spPr bwMode="auto">
            <a:xfrm>
              <a:off x="15017221" y="1677205"/>
              <a:ext cx="11113" cy="14288"/>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1" y="6"/>
                    <a:pt x="0" y="5"/>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5" name="Freeform 317"/>
            <p:cNvSpPr>
              <a:spLocks/>
            </p:cNvSpPr>
            <p:nvPr/>
          </p:nvSpPr>
          <p:spPr bwMode="auto">
            <a:xfrm>
              <a:off x="13150321" y="2016930"/>
              <a:ext cx="11113" cy="12700"/>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6" name="Freeform 318"/>
            <p:cNvSpPr>
              <a:spLocks/>
            </p:cNvSpPr>
            <p:nvPr/>
          </p:nvSpPr>
          <p:spPr bwMode="auto">
            <a:xfrm>
              <a:off x="15525221" y="4391830"/>
              <a:ext cx="14288" cy="11113"/>
            </a:xfrm>
            <a:custGeom>
              <a:avLst/>
              <a:gdLst>
                <a:gd name="T0" fmla="*/ 7 w 7"/>
                <a:gd name="T1" fmla="*/ 2 h 5"/>
                <a:gd name="T2" fmla="*/ 3 w 7"/>
                <a:gd name="T3" fmla="*/ 5 h 5"/>
                <a:gd name="T4" fmla="*/ 1 w 7"/>
                <a:gd name="T5" fmla="*/ 2 h 5"/>
                <a:gd name="T6" fmla="*/ 3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5" y="3"/>
                    <a:pt x="4" y="5"/>
                    <a:pt x="3" y="5"/>
                  </a:cubicBezTo>
                  <a:cubicBezTo>
                    <a:pt x="2" y="5"/>
                    <a:pt x="1" y="3"/>
                    <a:pt x="1" y="2"/>
                  </a:cubicBezTo>
                  <a:cubicBezTo>
                    <a:pt x="0" y="2"/>
                    <a:pt x="2" y="0"/>
                    <a:pt x="3" y="0"/>
                  </a:cubicBezTo>
                  <a:cubicBezTo>
                    <a:pt x="4" y="0"/>
                    <a:pt x="5" y="1"/>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7" name="Freeform 319"/>
            <p:cNvSpPr>
              <a:spLocks/>
            </p:cNvSpPr>
            <p:nvPr/>
          </p:nvSpPr>
          <p:spPr bwMode="auto">
            <a:xfrm>
              <a:off x="15526808" y="2016930"/>
              <a:ext cx="9525"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8" name="Freeform 320"/>
            <p:cNvSpPr>
              <a:spLocks/>
            </p:cNvSpPr>
            <p:nvPr/>
          </p:nvSpPr>
          <p:spPr bwMode="auto">
            <a:xfrm>
              <a:off x="12640733" y="3712380"/>
              <a:ext cx="11113" cy="12700"/>
            </a:xfrm>
            <a:custGeom>
              <a:avLst/>
              <a:gdLst>
                <a:gd name="T0" fmla="*/ 3 w 5"/>
                <a:gd name="T1" fmla="*/ 0 h 6"/>
                <a:gd name="T2" fmla="*/ 5 w 5"/>
                <a:gd name="T3" fmla="*/ 3 h 6"/>
                <a:gd name="T4" fmla="*/ 2 w 5"/>
                <a:gd name="T5" fmla="*/ 5 h 6"/>
                <a:gd name="T6" fmla="*/ 0 w 5"/>
                <a:gd name="T7" fmla="*/ 3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1"/>
                    <a:pt x="5" y="2"/>
                    <a:pt x="5" y="3"/>
                  </a:cubicBezTo>
                  <a:cubicBezTo>
                    <a:pt x="5" y="4"/>
                    <a:pt x="3" y="5"/>
                    <a:pt x="2" y="5"/>
                  </a:cubicBezTo>
                  <a:cubicBezTo>
                    <a:pt x="2" y="6"/>
                    <a:pt x="0" y="4"/>
                    <a:pt x="0"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19" name="Freeform 321"/>
            <p:cNvSpPr>
              <a:spLocks/>
            </p:cNvSpPr>
            <p:nvPr/>
          </p:nvSpPr>
          <p:spPr bwMode="auto">
            <a:xfrm>
              <a:off x="15863358"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0" name="Freeform 322"/>
            <p:cNvSpPr>
              <a:spLocks/>
            </p:cNvSpPr>
            <p:nvPr/>
          </p:nvSpPr>
          <p:spPr bwMode="auto">
            <a:xfrm>
              <a:off x="13150321" y="4556930"/>
              <a:ext cx="11113" cy="14288"/>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1" y="6"/>
                    <a:pt x="0" y="4"/>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1" name="Freeform 323"/>
            <p:cNvSpPr>
              <a:spLocks/>
            </p:cNvSpPr>
            <p:nvPr/>
          </p:nvSpPr>
          <p:spPr bwMode="auto">
            <a:xfrm>
              <a:off x="15863358"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2" name="Freeform 324"/>
            <p:cNvSpPr>
              <a:spLocks/>
            </p:cNvSpPr>
            <p:nvPr/>
          </p:nvSpPr>
          <p:spPr bwMode="auto">
            <a:xfrm>
              <a:off x="15863358" y="2528105"/>
              <a:ext cx="11113" cy="12700"/>
            </a:xfrm>
            <a:custGeom>
              <a:avLst/>
              <a:gdLst>
                <a:gd name="T0" fmla="*/ 3 w 5"/>
                <a:gd name="T1" fmla="*/ 6 h 6"/>
                <a:gd name="T2" fmla="*/ 0 w 5"/>
                <a:gd name="T3" fmla="*/ 2 h 6"/>
                <a:gd name="T4" fmla="*/ 2 w 5"/>
                <a:gd name="T5" fmla="*/ 0 h 6"/>
                <a:gd name="T6" fmla="*/ 5 w 5"/>
                <a:gd name="T7" fmla="*/ 2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2" y="4"/>
                    <a:pt x="1" y="4"/>
                    <a:pt x="0" y="2"/>
                  </a:cubicBezTo>
                  <a:cubicBezTo>
                    <a:pt x="0" y="2"/>
                    <a:pt x="2" y="0"/>
                    <a:pt x="2" y="0"/>
                  </a:cubicBezTo>
                  <a:cubicBezTo>
                    <a:pt x="3" y="0"/>
                    <a:pt x="5" y="1"/>
                    <a:pt x="5" y="2"/>
                  </a:cubicBezTo>
                  <a:cubicBezTo>
                    <a:pt x="5" y="3"/>
                    <a:pt x="4" y="4"/>
                    <a:pt x="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3" name="Freeform 325"/>
            <p:cNvSpPr>
              <a:spLocks/>
            </p:cNvSpPr>
            <p:nvPr/>
          </p:nvSpPr>
          <p:spPr bwMode="auto">
            <a:xfrm>
              <a:off x="13317008" y="1850242"/>
              <a:ext cx="12700" cy="11113"/>
            </a:xfrm>
            <a:custGeom>
              <a:avLst/>
              <a:gdLst>
                <a:gd name="T0" fmla="*/ 0 w 6"/>
                <a:gd name="T1" fmla="*/ 2 h 5"/>
                <a:gd name="T2" fmla="*/ 4 w 6"/>
                <a:gd name="T3" fmla="*/ 0 h 5"/>
                <a:gd name="T4" fmla="*/ 6 w 6"/>
                <a:gd name="T5" fmla="*/ 2 h 5"/>
                <a:gd name="T6" fmla="*/ 4 w 6"/>
                <a:gd name="T7" fmla="*/ 4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2"/>
                  </a:cubicBezTo>
                  <a:cubicBezTo>
                    <a:pt x="6" y="3"/>
                    <a:pt x="5" y="4"/>
                    <a:pt x="4" y="4"/>
                  </a:cubicBezTo>
                  <a:cubicBezTo>
                    <a:pt x="3" y="5"/>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4" name="Freeform 326"/>
            <p:cNvSpPr>
              <a:spLocks/>
            </p:cNvSpPr>
            <p:nvPr/>
          </p:nvSpPr>
          <p:spPr bwMode="auto">
            <a:xfrm>
              <a:off x="13317008" y="4729967"/>
              <a:ext cx="12700" cy="11113"/>
            </a:xfrm>
            <a:custGeom>
              <a:avLst/>
              <a:gdLst>
                <a:gd name="T0" fmla="*/ 0 w 6"/>
                <a:gd name="T1" fmla="*/ 3 h 5"/>
                <a:gd name="T2" fmla="*/ 4 w 6"/>
                <a:gd name="T3" fmla="*/ 0 h 5"/>
                <a:gd name="T4" fmla="*/ 6 w 6"/>
                <a:gd name="T5" fmla="*/ 2 h 5"/>
                <a:gd name="T6" fmla="*/ 4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2" y="1"/>
                    <a:pt x="3" y="0"/>
                    <a:pt x="4" y="0"/>
                  </a:cubicBezTo>
                  <a:cubicBezTo>
                    <a:pt x="5" y="0"/>
                    <a:pt x="6" y="2"/>
                    <a:pt x="6" y="2"/>
                  </a:cubicBezTo>
                  <a:cubicBezTo>
                    <a:pt x="6" y="3"/>
                    <a:pt x="5" y="5"/>
                    <a:pt x="4" y="5"/>
                  </a:cubicBezTo>
                  <a:cubicBezTo>
                    <a:pt x="3" y="5"/>
                    <a:pt x="2"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5" name="Freeform 327"/>
            <p:cNvSpPr>
              <a:spLocks/>
            </p:cNvSpPr>
            <p:nvPr/>
          </p:nvSpPr>
          <p:spPr bwMode="auto">
            <a:xfrm>
              <a:off x="15185496" y="1845480"/>
              <a:ext cx="11113" cy="15875"/>
            </a:xfrm>
            <a:custGeom>
              <a:avLst/>
              <a:gdLst>
                <a:gd name="T0" fmla="*/ 3 w 5"/>
                <a:gd name="T1" fmla="*/ 0 h 7"/>
                <a:gd name="T2" fmla="*/ 5 w 5"/>
                <a:gd name="T3" fmla="*/ 5 h 7"/>
                <a:gd name="T4" fmla="*/ 2 w 5"/>
                <a:gd name="T5" fmla="*/ 6 h 7"/>
                <a:gd name="T6" fmla="*/ 0 w 5"/>
                <a:gd name="T7" fmla="*/ 4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4" y="3"/>
                    <a:pt x="5" y="4"/>
                    <a:pt x="5" y="5"/>
                  </a:cubicBezTo>
                  <a:cubicBezTo>
                    <a:pt x="5" y="5"/>
                    <a:pt x="3" y="7"/>
                    <a:pt x="2" y="6"/>
                  </a:cubicBezTo>
                  <a:cubicBezTo>
                    <a:pt x="2" y="6"/>
                    <a:pt x="0" y="5"/>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6" name="Freeform 328"/>
            <p:cNvSpPr>
              <a:spLocks/>
            </p:cNvSpPr>
            <p:nvPr/>
          </p:nvSpPr>
          <p:spPr bwMode="auto">
            <a:xfrm>
              <a:off x="14675908" y="4899830"/>
              <a:ext cx="11113" cy="9525"/>
            </a:xfrm>
            <a:custGeom>
              <a:avLst/>
              <a:gdLst>
                <a:gd name="T0" fmla="*/ 0 w 5"/>
                <a:gd name="T1" fmla="*/ 2 h 4"/>
                <a:gd name="T2" fmla="*/ 2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2" y="0"/>
                  </a:cubicBezTo>
                  <a:cubicBezTo>
                    <a:pt x="3" y="0"/>
                    <a:pt x="5" y="1"/>
                    <a:pt x="5" y="2"/>
                  </a:cubicBezTo>
                  <a:cubicBezTo>
                    <a:pt x="5" y="2"/>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7" name="Freeform 329"/>
            <p:cNvSpPr>
              <a:spLocks/>
            </p:cNvSpPr>
            <p:nvPr/>
          </p:nvSpPr>
          <p:spPr bwMode="auto">
            <a:xfrm>
              <a:off x="12982046" y="4388655"/>
              <a:ext cx="9525" cy="14288"/>
            </a:xfrm>
            <a:custGeom>
              <a:avLst/>
              <a:gdLst>
                <a:gd name="T0" fmla="*/ 2 w 4"/>
                <a:gd name="T1" fmla="*/ 0 h 6"/>
                <a:gd name="T2" fmla="*/ 4 w 4"/>
                <a:gd name="T3" fmla="*/ 3 h 6"/>
                <a:gd name="T4" fmla="*/ 2 w 4"/>
                <a:gd name="T5" fmla="*/ 6 h 6"/>
                <a:gd name="T6" fmla="*/ 0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1"/>
                    <a:pt x="4" y="3"/>
                    <a:pt x="4" y="3"/>
                  </a:cubicBezTo>
                  <a:cubicBezTo>
                    <a:pt x="4" y="4"/>
                    <a:pt x="3" y="5"/>
                    <a:pt x="2" y="6"/>
                  </a:cubicBezTo>
                  <a:cubicBezTo>
                    <a:pt x="1" y="5"/>
                    <a:pt x="0" y="4"/>
                    <a:pt x="0" y="3"/>
                  </a:cubicBezTo>
                  <a:cubicBezTo>
                    <a:pt x="0" y="2"/>
                    <a:pt x="1" y="1"/>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8" name="Freeform 330"/>
            <p:cNvSpPr>
              <a:spLocks/>
            </p:cNvSpPr>
            <p:nvPr/>
          </p:nvSpPr>
          <p:spPr bwMode="auto">
            <a:xfrm>
              <a:off x="12980458" y="2188380"/>
              <a:ext cx="11113" cy="9525"/>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29" name="Freeform 331"/>
            <p:cNvSpPr>
              <a:spLocks/>
            </p:cNvSpPr>
            <p:nvPr/>
          </p:nvSpPr>
          <p:spPr bwMode="auto">
            <a:xfrm>
              <a:off x="15693496" y="2359830"/>
              <a:ext cx="12700" cy="7938"/>
            </a:xfrm>
            <a:custGeom>
              <a:avLst/>
              <a:gdLst>
                <a:gd name="T0" fmla="*/ 0 w 6"/>
                <a:gd name="T1" fmla="*/ 2 h 4"/>
                <a:gd name="T2" fmla="*/ 4 w 6"/>
                <a:gd name="T3" fmla="*/ 0 h 4"/>
                <a:gd name="T4" fmla="*/ 6 w 6"/>
                <a:gd name="T5" fmla="*/ 2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2" y="1"/>
                    <a:pt x="2" y="0"/>
                    <a:pt x="4" y="0"/>
                  </a:cubicBezTo>
                  <a:cubicBezTo>
                    <a:pt x="4" y="0"/>
                    <a:pt x="6" y="1"/>
                    <a:pt x="6" y="2"/>
                  </a:cubicBezTo>
                  <a:cubicBezTo>
                    <a:pt x="5" y="3"/>
                    <a:pt x="4" y="4"/>
                    <a:pt x="3" y="4"/>
                  </a:cubicBezTo>
                  <a:cubicBezTo>
                    <a:pt x="3"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0" name="Freeform 332"/>
            <p:cNvSpPr>
              <a:spLocks/>
            </p:cNvSpPr>
            <p:nvPr/>
          </p:nvSpPr>
          <p:spPr bwMode="auto">
            <a:xfrm>
              <a:off x="15183908" y="4729967"/>
              <a:ext cx="12700" cy="11113"/>
            </a:xfrm>
            <a:custGeom>
              <a:avLst/>
              <a:gdLst>
                <a:gd name="T0" fmla="*/ 0 w 6"/>
                <a:gd name="T1" fmla="*/ 2 h 5"/>
                <a:gd name="T2" fmla="*/ 4 w 6"/>
                <a:gd name="T3" fmla="*/ 0 h 5"/>
                <a:gd name="T4" fmla="*/ 6 w 6"/>
                <a:gd name="T5" fmla="*/ 3 h 5"/>
                <a:gd name="T6" fmla="*/ 3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3"/>
                  </a:cubicBezTo>
                  <a:cubicBezTo>
                    <a:pt x="5" y="4"/>
                    <a:pt x="4" y="5"/>
                    <a:pt x="3" y="5"/>
                  </a:cubicBezTo>
                  <a:cubicBezTo>
                    <a:pt x="3" y="5"/>
                    <a:pt x="2" y="4"/>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1" name="Freeform 333"/>
            <p:cNvSpPr>
              <a:spLocks/>
            </p:cNvSpPr>
            <p:nvPr/>
          </p:nvSpPr>
          <p:spPr bwMode="auto">
            <a:xfrm>
              <a:off x="14845771" y="1680380"/>
              <a:ext cx="11113" cy="11113"/>
            </a:xfrm>
            <a:custGeom>
              <a:avLst/>
              <a:gdLst>
                <a:gd name="T0" fmla="*/ 3 w 5"/>
                <a:gd name="T1" fmla="*/ 0 h 5"/>
                <a:gd name="T2" fmla="*/ 5 w 5"/>
                <a:gd name="T3" fmla="*/ 2 h 5"/>
                <a:gd name="T4" fmla="*/ 3 w 5"/>
                <a:gd name="T5" fmla="*/ 5 h 5"/>
                <a:gd name="T6" fmla="*/ 1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1"/>
                    <a:pt x="5" y="2"/>
                    <a:pt x="5" y="2"/>
                  </a:cubicBezTo>
                  <a:cubicBezTo>
                    <a:pt x="5" y="3"/>
                    <a:pt x="4" y="4"/>
                    <a:pt x="3" y="5"/>
                  </a:cubicBezTo>
                  <a:cubicBezTo>
                    <a:pt x="2" y="5"/>
                    <a:pt x="1" y="4"/>
                    <a:pt x="1"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2" name="Freeform 334"/>
            <p:cNvSpPr>
              <a:spLocks/>
            </p:cNvSpPr>
            <p:nvPr/>
          </p:nvSpPr>
          <p:spPr bwMode="auto">
            <a:xfrm>
              <a:off x="12812183" y="2355067"/>
              <a:ext cx="7938"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3" name="Freeform 335"/>
            <p:cNvSpPr>
              <a:spLocks/>
            </p:cNvSpPr>
            <p:nvPr/>
          </p:nvSpPr>
          <p:spPr bwMode="auto">
            <a:xfrm>
              <a:off x="14845771" y="4898242"/>
              <a:ext cx="14288" cy="11113"/>
            </a:xfrm>
            <a:custGeom>
              <a:avLst/>
              <a:gdLst>
                <a:gd name="T0" fmla="*/ 0 w 6"/>
                <a:gd name="T1" fmla="*/ 3 h 5"/>
                <a:gd name="T2" fmla="*/ 3 w 6"/>
                <a:gd name="T3" fmla="*/ 1 h 5"/>
                <a:gd name="T4" fmla="*/ 5 w 6"/>
                <a:gd name="T5" fmla="*/ 3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1"/>
                    <a:pt x="3" y="1"/>
                  </a:cubicBezTo>
                  <a:cubicBezTo>
                    <a:pt x="5" y="0"/>
                    <a:pt x="6" y="2"/>
                    <a:pt x="5" y="3"/>
                  </a:cubicBezTo>
                  <a:cubicBezTo>
                    <a:pt x="5" y="4"/>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4" name="Freeform 336"/>
            <p:cNvSpPr>
              <a:spLocks/>
            </p:cNvSpPr>
            <p:nvPr/>
          </p:nvSpPr>
          <p:spPr bwMode="auto">
            <a:xfrm>
              <a:off x="13826596" y="4899830"/>
              <a:ext cx="12700" cy="9525"/>
            </a:xfrm>
            <a:custGeom>
              <a:avLst/>
              <a:gdLst>
                <a:gd name="T0" fmla="*/ 0 w 6"/>
                <a:gd name="T1" fmla="*/ 2 h 4"/>
                <a:gd name="T2" fmla="*/ 3 w 6"/>
                <a:gd name="T3" fmla="*/ 0 h 4"/>
                <a:gd name="T4" fmla="*/ 6 w 6"/>
                <a:gd name="T5" fmla="*/ 2 h 4"/>
                <a:gd name="T6" fmla="*/ 4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1" y="1"/>
                    <a:pt x="2" y="0"/>
                    <a:pt x="3" y="0"/>
                  </a:cubicBezTo>
                  <a:cubicBezTo>
                    <a:pt x="4" y="0"/>
                    <a:pt x="5" y="1"/>
                    <a:pt x="6" y="2"/>
                  </a:cubicBezTo>
                  <a:cubicBezTo>
                    <a:pt x="6" y="2"/>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5" name="Freeform 337"/>
            <p:cNvSpPr>
              <a:spLocks/>
            </p:cNvSpPr>
            <p:nvPr/>
          </p:nvSpPr>
          <p:spPr bwMode="auto">
            <a:xfrm>
              <a:off x="12809008" y="4052105"/>
              <a:ext cx="14288" cy="11113"/>
            </a:xfrm>
            <a:custGeom>
              <a:avLst/>
              <a:gdLst>
                <a:gd name="T0" fmla="*/ 0 w 6"/>
                <a:gd name="T1" fmla="*/ 3 h 5"/>
                <a:gd name="T2" fmla="*/ 3 w 6"/>
                <a:gd name="T3" fmla="*/ 0 h 5"/>
                <a:gd name="T4" fmla="*/ 5 w 6"/>
                <a:gd name="T5" fmla="*/ 2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0"/>
                    <a:pt x="3" y="0"/>
                  </a:cubicBezTo>
                  <a:cubicBezTo>
                    <a:pt x="4" y="0"/>
                    <a:pt x="5" y="1"/>
                    <a:pt x="5" y="2"/>
                  </a:cubicBezTo>
                  <a:cubicBezTo>
                    <a:pt x="6" y="3"/>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6" name="Freeform 338"/>
            <p:cNvSpPr>
              <a:spLocks/>
            </p:cNvSpPr>
            <p:nvPr/>
          </p:nvSpPr>
          <p:spPr bwMode="auto">
            <a:xfrm>
              <a:off x="12809008" y="4223555"/>
              <a:ext cx="11113" cy="7938"/>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7" name="Freeform 339"/>
            <p:cNvSpPr>
              <a:spLocks/>
            </p:cNvSpPr>
            <p:nvPr/>
          </p:nvSpPr>
          <p:spPr bwMode="auto">
            <a:xfrm>
              <a:off x="15695083" y="4220380"/>
              <a:ext cx="12700" cy="11113"/>
            </a:xfrm>
            <a:custGeom>
              <a:avLst/>
              <a:gdLst>
                <a:gd name="T0" fmla="*/ 6 w 6"/>
                <a:gd name="T1" fmla="*/ 3 h 5"/>
                <a:gd name="T2" fmla="*/ 2 w 6"/>
                <a:gd name="T3" fmla="*/ 5 h 5"/>
                <a:gd name="T4" fmla="*/ 0 w 6"/>
                <a:gd name="T5" fmla="*/ 3 h 5"/>
                <a:gd name="T6" fmla="*/ 2 w 6"/>
                <a:gd name="T7" fmla="*/ 1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4"/>
                    <a:pt x="0" y="3"/>
                  </a:cubicBezTo>
                  <a:cubicBezTo>
                    <a:pt x="0" y="2"/>
                    <a:pt x="2" y="0"/>
                    <a:pt x="2" y="1"/>
                  </a:cubicBezTo>
                  <a:cubicBezTo>
                    <a:pt x="3" y="1"/>
                    <a:pt x="4" y="2"/>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38" name="Freeform 340"/>
            <p:cNvSpPr>
              <a:spLocks/>
            </p:cNvSpPr>
            <p:nvPr/>
          </p:nvSpPr>
          <p:spPr bwMode="auto">
            <a:xfrm>
              <a:off x="15355358" y="4556930"/>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grpSp>
      <p:pic>
        <p:nvPicPr>
          <p:cNvPr id="339" name="Рисунок 3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744" y="1519255"/>
            <a:ext cx="6629531" cy="3948373"/>
          </a:xfrm>
          <a:prstGeom prst="rect">
            <a:avLst/>
          </a:prstGeom>
        </p:spPr>
      </p:pic>
      <p:sp>
        <p:nvSpPr>
          <p:cNvPr id="340" name="Прямокутник 339"/>
          <p:cNvSpPr/>
          <p:nvPr userDrawn="1"/>
        </p:nvSpPr>
        <p:spPr>
          <a:xfrm>
            <a:off x="863212" y="2919086"/>
            <a:ext cx="8784339" cy="1015663"/>
          </a:xfrm>
          <a:prstGeom prst="rect">
            <a:avLst/>
          </a:prstGeom>
        </p:spPr>
        <p:txBody>
          <a:bodyPr wrap="square">
            <a:spAutoFit/>
          </a:bodyPr>
          <a:lstStyle/>
          <a:p>
            <a:r>
              <a:rPr lang="en-US" sz="60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LOREM IPSUM</a:t>
            </a:r>
          </a:p>
        </p:txBody>
      </p:sp>
      <p:sp>
        <p:nvSpPr>
          <p:cNvPr id="341" name="Rectangle 2">
            <a:extLst>
              <a:ext uri="{FF2B5EF4-FFF2-40B4-BE49-F238E27FC236}">
                <a16:creationId xmlns:a16="http://schemas.microsoft.com/office/drawing/2014/main" id="{2E8CFFBF-3100-45C6-9E2A-A4F13B42D580}"/>
              </a:ext>
            </a:extLst>
          </p:cNvPr>
          <p:cNvSpPr/>
          <p:nvPr userDrawn="1"/>
        </p:nvSpPr>
        <p:spPr>
          <a:xfrm>
            <a:off x="0" y="0"/>
            <a:ext cx="12192000" cy="6858000"/>
          </a:xfrm>
          <a:prstGeom prst="rect">
            <a:avLst/>
          </a:prstGeom>
          <a:solidFill>
            <a:srgbClr val="5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nvGrpSpPr>
          <p:cNvPr id="342" name="Групувати 352">
            <a:extLst>
              <a:ext uri="{FF2B5EF4-FFF2-40B4-BE49-F238E27FC236}">
                <a16:creationId xmlns:a16="http://schemas.microsoft.com/office/drawing/2014/main" id="{F76F7D67-0BE5-4D9A-AC82-376697015E2E}"/>
              </a:ext>
            </a:extLst>
          </p:cNvPr>
          <p:cNvGrpSpPr/>
          <p:nvPr userDrawn="1"/>
        </p:nvGrpSpPr>
        <p:grpSpPr>
          <a:xfrm>
            <a:off x="7235343" y="2438624"/>
            <a:ext cx="3931272" cy="3925503"/>
            <a:chOff x="12635971" y="1674029"/>
            <a:chExt cx="3244850" cy="3240088"/>
          </a:xfrm>
        </p:grpSpPr>
        <p:grpSp>
          <p:nvGrpSpPr>
            <p:cNvPr id="343" name="Group 205">
              <a:extLst>
                <a:ext uri="{FF2B5EF4-FFF2-40B4-BE49-F238E27FC236}">
                  <a16:creationId xmlns:a16="http://schemas.microsoft.com/office/drawing/2014/main" id="{7681BF76-9289-4BF1-8998-CE12A7233E49}"/>
                </a:ext>
              </a:extLst>
            </p:cNvPr>
            <p:cNvGrpSpPr>
              <a:grpSpLocks/>
            </p:cNvGrpSpPr>
            <p:nvPr/>
          </p:nvGrpSpPr>
          <p:grpSpPr bwMode="auto">
            <a:xfrm>
              <a:off x="12953471" y="1988355"/>
              <a:ext cx="2613025" cy="2611438"/>
              <a:chOff x="4839" y="353"/>
              <a:chExt cx="1646" cy="1645"/>
            </a:xfrm>
            <a:solidFill>
              <a:schemeClr val="bg1"/>
            </a:solidFill>
          </p:grpSpPr>
          <p:sp>
            <p:nvSpPr>
              <p:cNvPr id="479" name="Freeform 5">
                <a:extLst>
                  <a:ext uri="{FF2B5EF4-FFF2-40B4-BE49-F238E27FC236}">
                    <a16:creationId xmlns:a16="http://schemas.microsoft.com/office/drawing/2014/main" id="{42943195-3A46-42B0-816F-66091051BE1B}"/>
                  </a:ext>
                </a:extLst>
              </p:cNvPr>
              <p:cNvSpPr>
                <a:spLocks/>
              </p:cNvSpPr>
              <p:nvPr/>
            </p:nvSpPr>
            <p:spPr bwMode="auto">
              <a:xfrm>
                <a:off x="5667" y="1076"/>
                <a:ext cx="95" cy="94"/>
              </a:xfrm>
              <a:custGeom>
                <a:avLst/>
                <a:gdLst>
                  <a:gd name="T0" fmla="*/ 34 w 68"/>
                  <a:gd name="T1" fmla="*/ 67 h 67"/>
                  <a:gd name="T2" fmla="*/ 1 w 68"/>
                  <a:gd name="T3" fmla="*/ 33 h 67"/>
                  <a:gd name="T4" fmla="*/ 34 w 68"/>
                  <a:gd name="T5" fmla="*/ 0 h 67"/>
                  <a:gd name="T6" fmla="*/ 68 w 68"/>
                  <a:gd name="T7" fmla="*/ 33 h 67"/>
                  <a:gd name="T8" fmla="*/ 34 w 68"/>
                  <a:gd name="T9" fmla="*/ 67 h 67"/>
                </a:gdLst>
                <a:ahLst/>
                <a:cxnLst>
                  <a:cxn ang="0">
                    <a:pos x="T0" y="T1"/>
                  </a:cxn>
                  <a:cxn ang="0">
                    <a:pos x="T2" y="T3"/>
                  </a:cxn>
                  <a:cxn ang="0">
                    <a:pos x="T4" y="T5"/>
                  </a:cxn>
                  <a:cxn ang="0">
                    <a:pos x="T6" y="T7"/>
                  </a:cxn>
                  <a:cxn ang="0">
                    <a:pos x="T8" y="T9"/>
                  </a:cxn>
                </a:cxnLst>
                <a:rect l="0" t="0" r="r" b="b"/>
                <a:pathLst>
                  <a:path w="68" h="67">
                    <a:moveTo>
                      <a:pt x="34" y="67"/>
                    </a:moveTo>
                    <a:cubicBezTo>
                      <a:pt x="16" y="67"/>
                      <a:pt x="0" y="52"/>
                      <a:pt x="1" y="33"/>
                    </a:cubicBezTo>
                    <a:cubicBezTo>
                      <a:pt x="1" y="15"/>
                      <a:pt x="16" y="0"/>
                      <a:pt x="34" y="0"/>
                    </a:cubicBezTo>
                    <a:cubicBezTo>
                      <a:pt x="52" y="0"/>
                      <a:pt x="68" y="15"/>
                      <a:pt x="68" y="33"/>
                    </a:cubicBezTo>
                    <a:cubicBezTo>
                      <a:pt x="68" y="52"/>
                      <a:pt x="53" y="67"/>
                      <a:pt x="3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0" name="Freeform 6">
                <a:extLst>
                  <a:ext uri="{FF2B5EF4-FFF2-40B4-BE49-F238E27FC236}">
                    <a16:creationId xmlns:a16="http://schemas.microsoft.com/office/drawing/2014/main" id="{1DF2F597-C2A8-4692-8B87-FE9DCA06DF43}"/>
                  </a:ext>
                </a:extLst>
              </p:cNvPr>
              <p:cNvSpPr>
                <a:spLocks/>
              </p:cNvSpPr>
              <p:nvPr/>
            </p:nvSpPr>
            <p:spPr bwMode="auto">
              <a:xfrm>
                <a:off x="5561" y="1076"/>
                <a:ext cx="93" cy="94"/>
              </a:xfrm>
              <a:custGeom>
                <a:avLst/>
                <a:gdLst>
                  <a:gd name="T0" fmla="*/ 67 w 67"/>
                  <a:gd name="T1" fmla="*/ 34 h 67"/>
                  <a:gd name="T2" fmla="*/ 33 w 67"/>
                  <a:gd name="T3" fmla="*/ 67 h 67"/>
                  <a:gd name="T4" fmla="*/ 1 w 67"/>
                  <a:gd name="T5" fmla="*/ 33 h 67"/>
                  <a:gd name="T6" fmla="*/ 34 w 67"/>
                  <a:gd name="T7" fmla="*/ 0 h 67"/>
                  <a:gd name="T8" fmla="*/ 67 w 67"/>
                  <a:gd name="T9" fmla="*/ 34 h 67"/>
                </a:gdLst>
                <a:ahLst/>
                <a:cxnLst>
                  <a:cxn ang="0">
                    <a:pos x="T0" y="T1"/>
                  </a:cxn>
                  <a:cxn ang="0">
                    <a:pos x="T2" y="T3"/>
                  </a:cxn>
                  <a:cxn ang="0">
                    <a:pos x="T4" y="T5"/>
                  </a:cxn>
                  <a:cxn ang="0">
                    <a:pos x="T6" y="T7"/>
                  </a:cxn>
                  <a:cxn ang="0">
                    <a:pos x="T8" y="T9"/>
                  </a:cxn>
                </a:cxnLst>
                <a:rect l="0" t="0" r="r" b="b"/>
                <a:pathLst>
                  <a:path w="67" h="67">
                    <a:moveTo>
                      <a:pt x="67" y="34"/>
                    </a:moveTo>
                    <a:cubicBezTo>
                      <a:pt x="67" y="52"/>
                      <a:pt x="52" y="67"/>
                      <a:pt x="33" y="67"/>
                    </a:cubicBezTo>
                    <a:cubicBezTo>
                      <a:pt x="15" y="67"/>
                      <a:pt x="0" y="52"/>
                      <a:pt x="1" y="33"/>
                    </a:cubicBezTo>
                    <a:cubicBezTo>
                      <a:pt x="1" y="15"/>
                      <a:pt x="16" y="0"/>
                      <a:pt x="34" y="0"/>
                    </a:cubicBezTo>
                    <a:cubicBezTo>
                      <a:pt x="53" y="0"/>
                      <a:pt x="67" y="15"/>
                      <a:pt x="6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1" name="Freeform 7">
                <a:extLst>
                  <a:ext uri="{FF2B5EF4-FFF2-40B4-BE49-F238E27FC236}">
                    <a16:creationId xmlns:a16="http://schemas.microsoft.com/office/drawing/2014/main" id="{2457D7E2-B165-4C2B-A421-3C1030143FC7}"/>
                  </a:ext>
                </a:extLst>
              </p:cNvPr>
              <p:cNvSpPr>
                <a:spLocks/>
              </p:cNvSpPr>
              <p:nvPr/>
            </p:nvSpPr>
            <p:spPr bwMode="auto">
              <a:xfrm>
                <a:off x="5668" y="1183"/>
                <a:ext cx="94" cy="92"/>
              </a:xfrm>
              <a:custGeom>
                <a:avLst/>
                <a:gdLst>
                  <a:gd name="T0" fmla="*/ 33 w 67"/>
                  <a:gd name="T1" fmla="*/ 66 h 66"/>
                  <a:gd name="T2" fmla="*/ 0 w 67"/>
                  <a:gd name="T3" fmla="*/ 33 h 66"/>
                  <a:gd name="T4" fmla="*/ 33 w 67"/>
                  <a:gd name="T5" fmla="*/ 0 h 66"/>
                  <a:gd name="T6" fmla="*/ 67 w 67"/>
                  <a:gd name="T7" fmla="*/ 33 h 66"/>
                  <a:gd name="T8" fmla="*/ 33 w 67"/>
                  <a:gd name="T9" fmla="*/ 66 h 66"/>
                </a:gdLst>
                <a:ahLst/>
                <a:cxnLst>
                  <a:cxn ang="0">
                    <a:pos x="T0" y="T1"/>
                  </a:cxn>
                  <a:cxn ang="0">
                    <a:pos x="T2" y="T3"/>
                  </a:cxn>
                  <a:cxn ang="0">
                    <a:pos x="T4" y="T5"/>
                  </a:cxn>
                  <a:cxn ang="0">
                    <a:pos x="T6" y="T7"/>
                  </a:cxn>
                  <a:cxn ang="0">
                    <a:pos x="T8" y="T9"/>
                  </a:cxn>
                </a:cxnLst>
                <a:rect l="0" t="0" r="r" b="b"/>
                <a:pathLst>
                  <a:path w="67" h="66">
                    <a:moveTo>
                      <a:pt x="33" y="66"/>
                    </a:moveTo>
                    <a:cubicBezTo>
                      <a:pt x="15" y="66"/>
                      <a:pt x="0" y="51"/>
                      <a:pt x="0" y="33"/>
                    </a:cubicBezTo>
                    <a:cubicBezTo>
                      <a:pt x="0" y="15"/>
                      <a:pt x="15" y="0"/>
                      <a:pt x="33" y="0"/>
                    </a:cubicBezTo>
                    <a:cubicBezTo>
                      <a:pt x="51" y="0"/>
                      <a:pt x="67" y="15"/>
                      <a:pt x="67" y="33"/>
                    </a:cubicBezTo>
                    <a:cubicBezTo>
                      <a:pt x="67" y="51"/>
                      <a:pt x="52"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2" name="Oval 8">
                <a:extLst>
                  <a:ext uri="{FF2B5EF4-FFF2-40B4-BE49-F238E27FC236}">
                    <a16:creationId xmlns:a16="http://schemas.microsoft.com/office/drawing/2014/main" id="{E37DF8DF-B566-406E-A3D5-71348EDE9EC2}"/>
                  </a:ext>
                </a:extLst>
              </p:cNvPr>
              <p:cNvSpPr>
                <a:spLocks noChangeArrowheads="1"/>
              </p:cNvSpPr>
              <p:nvPr/>
            </p:nvSpPr>
            <p:spPr bwMode="auto">
              <a:xfrm>
                <a:off x="5562" y="1183"/>
                <a:ext cx="92" cy="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3" name="Freeform 9">
                <a:extLst>
                  <a:ext uri="{FF2B5EF4-FFF2-40B4-BE49-F238E27FC236}">
                    <a16:creationId xmlns:a16="http://schemas.microsoft.com/office/drawing/2014/main" id="{88AA61AE-0D1E-4F28-9496-8E394216867F}"/>
                  </a:ext>
                </a:extLst>
              </p:cNvPr>
              <p:cNvSpPr>
                <a:spLocks/>
              </p:cNvSpPr>
              <p:nvPr/>
            </p:nvSpPr>
            <p:spPr bwMode="auto">
              <a:xfrm>
                <a:off x="5670" y="972"/>
                <a:ext cx="89" cy="89"/>
              </a:xfrm>
              <a:custGeom>
                <a:avLst/>
                <a:gdLst>
                  <a:gd name="T0" fmla="*/ 32 w 64"/>
                  <a:gd name="T1" fmla="*/ 64 h 64"/>
                  <a:gd name="T2" fmla="*/ 0 w 64"/>
                  <a:gd name="T3" fmla="*/ 32 h 64"/>
                  <a:gd name="T4" fmla="*/ 33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49"/>
                      <a:pt x="0" y="32"/>
                    </a:cubicBezTo>
                    <a:cubicBezTo>
                      <a:pt x="0" y="14"/>
                      <a:pt x="15" y="0"/>
                      <a:pt x="33" y="0"/>
                    </a:cubicBezTo>
                    <a:cubicBezTo>
                      <a:pt x="50" y="0"/>
                      <a:pt x="64" y="15"/>
                      <a:pt x="64" y="32"/>
                    </a:cubicBezTo>
                    <a:cubicBezTo>
                      <a:pt x="64" y="50"/>
                      <a:pt x="50"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4" name="Freeform 10">
                <a:extLst>
                  <a:ext uri="{FF2B5EF4-FFF2-40B4-BE49-F238E27FC236}">
                    <a16:creationId xmlns:a16="http://schemas.microsoft.com/office/drawing/2014/main" id="{DB70D67B-D155-4E2F-9A44-7372D22E858B}"/>
                  </a:ext>
                </a:extLst>
              </p:cNvPr>
              <p:cNvSpPr>
                <a:spLocks/>
              </p:cNvSpPr>
              <p:nvPr/>
            </p:nvSpPr>
            <p:spPr bwMode="auto">
              <a:xfrm>
                <a:off x="5776" y="1078"/>
                <a:ext cx="91" cy="90"/>
              </a:xfrm>
              <a:custGeom>
                <a:avLst/>
                <a:gdLst>
                  <a:gd name="T0" fmla="*/ 64 w 65"/>
                  <a:gd name="T1" fmla="*/ 32 h 65"/>
                  <a:gd name="T2" fmla="*/ 32 w 65"/>
                  <a:gd name="T3" fmla="*/ 65 h 65"/>
                  <a:gd name="T4" fmla="*/ 1 w 65"/>
                  <a:gd name="T5" fmla="*/ 32 h 65"/>
                  <a:gd name="T6" fmla="*/ 32 w 65"/>
                  <a:gd name="T7" fmla="*/ 1 h 65"/>
                  <a:gd name="T8" fmla="*/ 64 w 65"/>
                  <a:gd name="T9" fmla="*/ 32 h 65"/>
                </a:gdLst>
                <a:ahLst/>
                <a:cxnLst>
                  <a:cxn ang="0">
                    <a:pos x="T0" y="T1"/>
                  </a:cxn>
                  <a:cxn ang="0">
                    <a:pos x="T2" y="T3"/>
                  </a:cxn>
                  <a:cxn ang="0">
                    <a:pos x="T4" y="T5"/>
                  </a:cxn>
                  <a:cxn ang="0">
                    <a:pos x="T6" y="T7"/>
                  </a:cxn>
                  <a:cxn ang="0">
                    <a:pos x="T8" y="T9"/>
                  </a:cxn>
                </a:cxnLst>
                <a:rect l="0" t="0" r="r" b="b"/>
                <a:pathLst>
                  <a:path w="65" h="65">
                    <a:moveTo>
                      <a:pt x="64" y="32"/>
                    </a:moveTo>
                    <a:cubicBezTo>
                      <a:pt x="64" y="50"/>
                      <a:pt x="50" y="65"/>
                      <a:pt x="32" y="65"/>
                    </a:cubicBezTo>
                    <a:cubicBezTo>
                      <a:pt x="15" y="64"/>
                      <a:pt x="0" y="50"/>
                      <a:pt x="1" y="32"/>
                    </a:cubicBezTo>
                    <a:cubicBezTo>
                      <a:pt x="1" y="15"/>
                      <a:pt x="15" y="1"/>
                      <a:pt x="32" y="1"/>
                    </a:cubicBezTo>
                    <a:cubicBezTo>
                      <a:pt x="50" y="0"/>
                      <a:pt x="65" y="15"/>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5" name="Oval 11">
                <a:extLst>
                  <a:ext uri="{FF2B5EF4-FFF2-40B4-BE49-F238E27FC236}">
                    <a16:creationId xmlns:a16="http://schemas.microsoft.com/office/drawing/2014/main" id="{87891257-9356-4B1C-85BA-FB515A35C215}"/>
                  </a:ext>
                </a:extLst>
              </p:cNvPr>
              <p:cNvSpPr>
                <a:spLocks noChangeArrowheads="1"/>
              </p:cNvSpPr>
              <p:nvPr/>
            </p:nvSpPr>
            <p:spPr bwMode="auto">
              <a:xfrm>
                <a:off x="5777" y="1185"/>
                <a:ext cx="88" cy="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6" name="Freeform 12">
                <a:extLst>
                  <a:ext uri="{FF2B5EF4-FFF2-40B4-BE49-F238E27FC236}">
                    <a16:creationId xmlns:a16="http://schemas.microsoft.com/office/drawing/2014/main" id="{028F6C77-D172-47ED-BD2E-B3BD02112411}"/>
                  </a:ext>
                </a:extLst>
              </p:cNvPr>
              <p:cNvSpPr>
                <a:spLocks/>
              </p:cNvSpPr>
              <p:nvPr/>
            </p:nvSpPr>
            <p:spPr bwMode="auto">
              <a:xfrm>
                <a:off x="5564" y="972"/>
                <a:ext cx="89" cy="89"/>
              </a:xfrm>
              <a:custGeom>
                <a:avLst/>
                <a:gdLst>
                  <a:gd name="T0" fmla="*/ 32 w 64"/>
                  <a:gd name="T1" fmla="*/ 64 h 64"/>
                  <a:gd name="T2" fmla="*/ 0 w 64"/>
                  <a:gd name="T3" fmla="*/ 32 h 64"/>
                  <a:gd name="T4" fmla="*/ 32 w 64"/>
                  <a:gd name="T5" fmla="*/ 0 h 64"/>
                  <a:gd name="T6" fmla="*/ 64 w 64"/>
                  <a:gd name="T7" fmla="*/ 32 h 64"/>
                  <a:gd name="T8" fmla="*/ 32 w 64"/>
                  <a:gd name="T9" fmla="*/ 64 h 64"/>
                </a:gdLst>
                <a:ahLst/>
                <a:cxnLst>
                  <a:cxn ang="0">
                    <a:pos x="T0" y="T1"/>
                  </a:cxn>
                  <a:cxn ang="0">
                    <a:pos x="T2" y="T3"/>
                  </a:cxn>
                  <a:cxn ang="0">
                    <a:pos x="T4" y="T5"/>
                  </a:cxn>
                  <a:cxn ang="0">
                    <a:pos x="T6" y="T7"/>
                  </a:cxn>
                  <a:cxn ang="0">
                    <a:pos x="T8" y="T9"/>
                  </a:cxn>
                </a:cxnLst>
                <a:rect l="0" t="0" r="r" b="b"/>
                <a:pathLst>
                  <a:path w="64" h="64">
                    <a:moveTo>
                      <a:pt x="32" y="64"/>
                    </a:moveTo>
                    <a:cubicBezTo>
                      <a:pt x="14" y="64"/>
                      <a:pt x="0" y="50"/>
                      <a:pt x="0" y="32"/>
                    </a:cubicBezTo>
                    <a:cubicBezTo>
                      <a:pt x="0" y="15"/>
                      <a:pt x="14" y="0"/>
                      <a:pt x="32" y="0"/>
                    </a:cubicBezTo>
                    <a:cubicBezTo>
                      <a:pt x="49" y="0"/>
                      <a:pt x="64" y="15"/>
                      <a:pt x="64" y="32"/>
                    </a:cubicBezTo>
                    <a:cubicBezTo>
                      <a:pt x="63" y="50"/>
                      <a:pt x="49" y="64"/>
                      <a:pt x="3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7" name="Oval 13">
                <a:extLst>
                  <a:ext uri="{FF2B5EF4-FFF2-40B4-BE49-F238E27FC236}">
                    <a16:creationId xmlns:a16="http://schemas.microsoft.com/office/drawing/2014/main" id="{D85CBD33-52FB-4B8A-9FD8-1008052BDCE1}"/>
                  </a:ext>
                </a:extLst>
              </p:cNvPr>
              <p:cNvSpPr>
                <a:spLocks noChangeArrowheads="1"/>
              </p:cNvSpPr>
              <p:nvPr/>
            </p:nvSpPr>
            <p:spPr bwMode="auto">
              <a:xfrm>
                <a:off x="5671" y="1292"/>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8" name="Freeform 14">
                <a:extLst>
                  <a:ext uri="{FF2B5EF4-FFF2-40B4-BE49-F238E27FC236}">
                    <a16:creationId xmlns:a16="http://schemas.microsoft.com/office/drawing/2014/main" id="{FE504F2E-6B3B-4247-973B-C8FC2805F18A}"/>
                  </a:ext>
                </a:extLst>
              </p:cNvPr>
              <p:cNvSpPr>
                <a:spLocks/>
              </p:cNvSpPr>
              <p:nvPr/>
            </p:nvSpPr>
            <p:spPr bwMode="auto">
              <a:xfrm>
                <a:off x="5456" y="1079"/>
                <a:ext cx="89" cy="88"/>
              </a:xfrm>
              <a:custGeom>
                <a:avLst/>
                <a:gdLst>
                  <a:gd name="T0" fmla="*/ 32 w 64"/>
                  <a:gd name="T1" fmla="*/ 0 h 63"/>
                  <a:gd name="T2" fmla="*/ 63 w 64"/>
                  <a:gd name="T3" fmla="*/ 32 h 63"/>
                  <a:gd name="T4" fmla="*/ 32 w 64"/>
                  <a:gd name="T5" fmla="*/ 63 h 63"/>
                  <a:gd name="T6" fmla="*/ 0 w 64"/>
                  <a:gd name="T7" fmla="*/ 31 h 63"/>
                  <a:gd name="T8" fmla="*/ 32 w 64"/>
                  <a:gd name="T9" fmla="*/ 0 h 63"/>
                </a:gdLst>
                <a:ahLst/>
                <a:cxnLst>
                  <a:cxn ang="0">
                    <a:pos x="T0" y="T1"/>
                  </a:cxn>
                  <a:cxn ang="0">
                    <a:pos x="T2" y="T3"/>
                  </a:cxn>
                  <a:cxn ang="0">
                    <a:pos x="T4" y="T5"/>
                  </a:cxn>
                  <a:cxn ang="0">
                    <a:pos x="T6" y="T7"/>
                  </a:cxn>
                  <a:cxn ang="0">
                    <a:pos x="T8" y="T9"/>
                  </a:cxn>
                </a:cxnLst>
                <a:rect l="0" t="0" r="r" b="b"/>
                <a:pathLst>
                  <a:path w="64" h="63">
                    <a:moveTo>
                      <a:pt x="32" y="0"/>
                    </a:moveTo>
                    <a:cubicBezTo>
                      <a:pt x="49" y="0"/>
                      <a:pt x="64" y="14"/>
                      <a:pt x="63" y="32"/>
                    </a:cubicBezTo>
                    <a:cubicBezTo>
                      <a:pt x="63" y="49"/>
                      <a:pt x="49" y="63"/>
                      <a:pt x="32" y="63"/>
                    </a:cubicBezTo>
                    <a:cubicBezTo>
                      <a:pt x="14" y="63"/>
                      <a:pt x="0" y="48"/>
                      <a:pt x="0" y="31"/>
                    </a:cubicBezTo>
                    <a:cubicBezTo>
                      <a:pt x="1" y="14"/>
                      <a:pt x="15"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89" name="Freeform 15">
                <a:extLst>
                  <a:ext uri="{FF2B5EF4-FFF2-40B4-BE49-F238E27FC236}">
                    <a16:creationId xmlns:a16="http://schemas.microsoft.com/office/drawing/2014/main" id="{BF3A2BE5-BD32-4181-A67F-16C136F757FE}"/>
                  </a:ext>
                </a:extLst>
              </p:cNvPr>
              <p:cNvSpPr>
                <a:spLocks/>
              </p:cNvSpPr>
              <p:nvPr/>
            </p:nvSpPr>
            <p:spPr bwMode="auto">
              <a:xfrm>
                <a:off x="5564" y="1292"/>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1"/>
                      <a:pt x="63" y="15"/>
                      <a:pt x="63" y="32"/>
                    </a:cubicBezTo>
                    <a:cubicBezTo>
                      <a:pt x="63" y="49"/>
                      <a:pt x="49" y="63"/>
                      <a:pt x="32" y="63"/>
                    </a:cubicBezTo>
                    <a:cubicBezTo>
                      <a:pt x="15" y="63"/>
                      <a:pt x="0" y="49"/>
                      <a:pt x="0" y="32"/>
                    </a:cubicBezTo>
                    <a:cubicBezTo>
                      <a:pt x="1" y="14"/>
                      <a:pt x="14" y="0"/>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0" name="Freeform 16">
                <a:extLst>
                  <a:ext uri="{FF2B5EF4-FFF2-40B4-BE49-F238E27FC236}">
                    <a16:creationId xmlns:a16="http://schemas.microsoft.com/office/drawing/2014/main" id="{DEA3E727-A83F-4D26-9254-E5A1CD4AAA78}"/>
                  </a:ext>
                </a:extLst>
              </p:cNvPr>
              <p:cNvSpPr>
                <a:spLocks/>
              </p:cNvSpPr>
              <p:nvPr/>
            </p:nvSpPr>
            <p:spPr bwMode="auto">
              <a:xfrm>
                <a:off x="5456" y="1185"/>
                <a:ext cx="88" cy="88"/>
              </a:xfrm>
              <a:custGeom>
                <a:avLst/>
                <a:gdLst>
                  <a:gd name="T0" fmla="*/ 32 w 63"/>
                  <a:gd name="T1" fmla="*/ 1 h 63"/>
                  <a:gd name="T2" fmla="*/ 63 w 63"/>
                  <a:gd name="T3" fmla="*/ 32 h 63"/>
                  <a:gd name="T4" fmla="*/ 32 w 63"/>
                  <a:gd name="T5" fmla="*/ 63 h 63"/>
                  <a:gd name="T6" fmla="*/ 0 w 63"/>
                  <a:gd name="T7" fmla="*/ 32 h 63"/>
                  <a:gd name="T8" fmla="*/ 32 w 63"/>
                  <a:gd name="T9" fmla="*/ 1 h 63"/>
                </a:gdLst>
                <a:ahLst/>
                <a:cxnLst>
                  <a:cxn ang="0">
                    <a:pos x="T0" y="T1"/>
                  </a:cxn>
                  <a:cxn ang="0">
                    <a:pos x="T2" y="T3"/>
                  </a:cxn>
                  <a:cxn ang="0">
                    <a:pos x="T4" y="T5"/>
                  </a:cxn>
                  <a:cxn ang="0">
                    <a:pos x="T6" y="T7"/>
                  </a:cxn>
                  <a:cxn ang="0">
                    <a:pos x="T8" y="T9"/>
                  </a:cxn>
                </a:cxnLst>
                <a:rect l="0" t="0" r="r" b="b"/>
                <a:pathLst>
                  <a:path w="63" h="63">
                    <a:moveTo>
                      <a:pt x="32" y="1"/>
                    </a:moveTo>
                    <a:cubicBezTo>
                      <a:pt x="49" y="0"/>
                      <a:pt x="63" y="14"/>
                      <a:pt x="63" y="32"/>
                    </a:cubicBezTo>
                    <a:cubicBezTo>
                      <a:pt x="63" y="49"/>
                      <a:pt x="49" y="63"/>
                      <a:pt x="32" y="63"/>
                    </a:cubicBezTo>
                    <a:cubicBezTo>
                      <a:pt x="15" y="63"/>
                      <a:pt x="1" y="49"/>
                      <a:pt x="0" y="32"/>
                    </a:cubicBezTo>
                    <a:cubicBezTo>
                      <a:pt x="0" y="15"/>
                      <a:pt x="14" y="1"/>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1" name="Freeform 17">
                <a:extLst>
                  <a:ext uri="{FF2B5EF4-FFF2-40B4-BE49-F238E27FC236}">
                    <a16:creationId xmlns:a16="http://schemas.microsoft.com/office/drawing/2014/main" id="{0ECB309D-9198-4637-8C0E-617A812FB1A3}"/>
                  </a:ext>
                </a:extLst>
              </p:cNvPr>
              <p:cNvSpPr>
                <a:spLocks/>
              </p:cNvSpPr>
              <p:nvPr/>
            </p:nvSpPr>
            <p:spPr bwMode="auto">
              <a:xfrm>
                <a:off x="5779" y="973"/>
                <a:ext cx="85" cy="86"/>
              </a:xfrm>
              <a:custGeom>
                <a:avLst/>
                <a:gdLst>
                  <a:gd name="T0" fmla="*/ 61 w 61"/>
                  <a:gd name="T1" fmla="*/ 31 h 62"/>
                  <a:gd name="T2" fmla="*/ 31 w 61"/>
                  <a:gd name="T3" fmla="*/ 62 h 62"/>
                  <a:gd name="T4" fmla="*/ 0 w 61"/>
                  <a:gd name="T5" fmla="*/ 31 h 62"/>
                  <a:gd name="T6" fmla="*/ 31 w 61"/>
                  <a:gd name="T7" fmla="*/ 0 h 62"/>
                  <a:gd name="T8" fmla="*/ 61 w 61"/>
                  <a:gd name="T9" fmla="*/ 31 h 62"/>
                </a:gdLst>
                <a:ahLst/>
                <a:cxnLst>
                  <a:cxn ang="0">
                    <a:pos x="T0" y="T1"/>
                  </a:cxn>
                  <a:cxn ang="0">
                    <a:pos x="T2" y="T3"/>
                  </a:cxn>
                  <a:cxn ang="0">
                    <a:pos x="T4" y="T5"/>
                  </a:cxn>
                  <a:cxn ang="0">
                    <a:pos x="T6" y="T7"/>
                  </a:cxn>
                  <a:cxn ang="0">
                    <a:pos x="T8" y="T9"/>
                  </a:cxn>
                </a:cxnLst>
                <a:rect l="0" t="0" r="r" b="b"/>
                <a:pathLst>
                  <a:path w="61" h="62">
                    <a:moveTo>
                      <a:pt x="61" y="31"/>
                    </a:moveTo>
                    <a:cubicBezTo>
                      <a:pt x="61" y="48"/>
                      <a:pt x="48" y="62"/>
                      <a:pt x="31" y="62"/>
                    </a:cubicBezTo>
                    <a:cubicBezTo>
                      <a:pt x="13" y="62"/>
                      <a:pt x="0" y="48"/>
                      <a:pt x="0" y="31"/>
                    </a:cubicBezTo>
                    <a:cubicBezTo>
                      <a:pt x="0" y="14"/>
                      <a:pt x="14" y="0"/>
                      <a:pt x="31" y="0"/>
                    </a:cubicBezTo>
                    <a:cubicBezTo>
                      <a:pt x="48" y="0"/>
                      <a:pt x="61" y="14"/>
                      <a:pt x="6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2" name="Freeform 18">
                <a:extLst>
                  <a:ext uri="{FF2B5EF4-FFF2-40B4-BE49-F238E27FC236}">
                    <a16:creationId xmlns:a16="http://schemas.microsoft.com/office/drawing/2014/main" id="{7A6DEF4F-AFA3-4FFB-8FAC-EEC063F0AB91}"/>
                  </a:ext>
                </a:extLst>
              </p:cNvPr>
              <p:cNvSpPr>
                <a:spLocks/>
              </p:cNvSpPr>
              <p:nvPr/>
            </p:nvSpPr>
            <p:spPr bwMode="auto">
              <a:xfrm>
                <a:off x="5779" y="1294"/>
                <a:ext cx="85" cy="85"/>
              </a:xfrm>
              <a:custGeom>
                <a:avLst/>
                <a:gdLst>
                  <a:gd name="T0" fmla="*/ 30 w 61"/>
                  <a:gd name="T1" fmla="*/ 61 h 61"/>
                  <a:gd name="T2" fmla="*/ 0 w 61"/>
                  <a:gd name="T3" fmla="*/ 31 h 61"/>
                  <a:gd name="T4" fmla="*/ 31 w 61"/>
                  <a:gd name="T5" fmla="*/ 0 h 61"/>
                  <a:gd name="T6" fmla="*/ 61 w 61"/>
                  <a:gd name="T7" fmla="*/ 31 h 61"/>
                  <a:gd name="T8" fmla="*/ 30 w 61"/>
                  <a:gd name="T9" fmla="*/ 61 h 61"/>
                </a:gdLst>
                <a:ahLst/>
                <a:cxnLst>
                  <a:cxn ang="0">
                    <a:pos x="T0" y="T1"/>
                  </a:cxn>
                  <a:cxn ang="0">
                    <a:pos x="T2" y="T3"/>
                  </a:cxn>
                  <a:cxn ang="0">
                    <a:pos x="T4" y="T5"/>
                  </a:cxn>
                  <a:cxn ang="0">
                    <a:pos x="T6" y="T7"/>
                  </a:cxn>
                  <a:cxn ang="0">
                    <a:pos x="T8" y="T9"/>
                  </a:cxn>
                </a:cxnLst>
                <a:rect l="0" t="0" r="r" b="b"/>
                <a:pathLst>
                  <a:path w="61" h="61">
                    <a:moveTo>
                      <a:pt x="30" y="61"/>
                    </a:moveTo>
                    <a:cubicBezTo>
                      <a:pt x="13" y="61"/>
                      <a:pt x="0" y="47"/>
                      <a:pt x="0" y="31"/>
                    </a:cubicBezTo>
                    <a:cubicBezTo>
                      <a:pt x="0" y="14"/>
                      <a:pt x="14" y="0"/>
                      <a:pt x="31" y="0"/>
                    </a:cubicBezTo>
                    <a:cubicBezTo>
                      <a:pt x="48" y="0"/>
                      <a:pt x="61" y="14"/>
                      <a:pt x="61" y="31"/>
                    </a:cubicBezTo>
                    <a:cubicBezTo>
                      <a:pt x="61" y="48"/>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3" name="Oval 19">
                <a:extLst>
                  <a:ext uri="{FF2B5EF4-FFF2-40B4-BE49-F238E27FC236}">
                    <a16:creationId xmlns:a16="http://schemas.microsoft.com/office/drawing/2014/main" id="{F643276D-D372-430A-849A-652D060DB106}"/>
                  </a:ext>
                </a:extLst>
              </p:cNvPr>
              <p:cNvSpPr>
                <a:spLocks noChangeArrowheads="1"/>
              </p:cNvSpPr>
              <p:nvPr/>
            </p:nvSpPr>
            <p:spPr bwMode="auto">
              <a:xfrm>
                <a:off x="5457" y="973"/>
                <a:ext cx="86" cy="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4" name="Freeform 20">
                <a:extLst>
                  <a:ext uri="{FF2B5EF4-FFF2-40B4-BE49-F238E27FC236}">
                    <a16:creationId xmlns:a16="http://schemas.microsoft.com/office/drawing/2014/main" id="{9CBC9A38-D3E4-4E89-BC75-A1AC6850DA6A}"/>
                  </a:ext>
                </a:extLst>
              </p:cNvPr>
              <p:cNvSpPr>
                <a:spLocks/>
              </p:cNvSpPr>
              <p:nvPr/>
            </p:nvSpPr>
            <p:spPr bwMode="auto">
              <a:xfrm>
                <a:off x="5459" y="1295"/>
                <a:ext cx="84" cy="84"/>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3" y="60"/>
                      <a:pt x="0" y="46"/>
                      <a:pt x="0" y="30"/>
                    </a:cubicBezTo>
                    <a:cubicBezTo>
                      <a:pt x="0" y="13"/>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5" name="Freeform 21">
                <a:extLst>
                  <a:ext uri="{FF2B5EF4-FFF2-40B4-BE49-F238E27FC236}">
                    <a16:creationId xmlns:a16="http://schemas.microsoft.com/office/drawing/2014/main" id="{1F0D6EFC-4121-4D7E-9CA0-74F4CA6C0D91}"/>
                  </a:ext>
                </a:extLst>
              </p:cNvPr>
              <p:cNvSpPr>
                <a:spLocks/>
              </p:cNvSpPr>
              <p:nvPr/>
            </p:nvSpPr>
            <p:spPr bwMode="auto">
              <a:xfrm>
                <a:off x="5672" y="867"/>
                <a:ext cx="84" cy="85"/>
              </a:xfrm>
              <a:custGeom>
                <a:avLst/>
                <a:gdLst>
                  <a:gd name="T0" fmla="*/ 30 w 60"/>
                  <a:gd name="T1" fmla="*/ 61 h 61"/>
                  <a:gd name="T2" fmla="*/ 0 w 60"/>
                  <a:gd name="T3" fmla="*/ 31 h 61"/>
                  <a:gd name="T4" fmla="*/ 30 w 60"/>
                  <a:gd name="T5" fmla="*/ 1 h 61"/>
                  <a:gd name="T6" fmla="*/ 60 w 60"/>
                  <a:gd name="T7" fmla="*/ 31 h 61"/>
                  <a:gd name="T8" fmla="*/ 30 w 60"/>
                  <a:gd name="T9" fmla="*/ 61 h 61"/>
                </a:gdLst>
                <a:ahLst/>
                <a:cxnLst>
                  <a:cxn ang="0">
                    <a:pos x="T0" y="T1"/>
                  </a:cxn>
                  <a:cxn ang="0">
                    <a:pos x="T2" y="T3"/>
                  </a:cxn>
                  <a:cxn ang="0">
                    <a:pos x="T4" y="T5"/>
                  </a:cxn>
                  <a:cxn ang="0">
                    <a:pos x="T6" y="T7"/>
                  </a:cxn>
                  <a:cxn ang="0">
                    <a:pos x="T8" y="T9"/>
                  </a:cxn>
                </a:cxnLst>
                <a:rect l="0" t="0" r="r" b="b"/>
                <a:pathLst>
                  <a:path w="60" h="61">
                    <a:moveTo>
                      <a:pt x="30" y="61"/>
                    </a:moveTo>
                    <a:cubicBezTo>
                      <a:pt x="13" y="61"/>
                      <a:pt x="0" y="47"/>
                      <a:pt x="0" y="31"/>
                    </a:cubicBezTo>
                    <a:cubicBezTo>
                      <a:pt x="0" y="14"/>
                      <a:pt x="14" y="0"/>
                      <a:pt x="30" y="1"/>
                    </a:cubicBezTo>
                    <a:cubicBezTo>
                      <a:pt x="47" y="1"/>
                      <a:pt x="60" y="14"/>
                      <a:pt x="60" y="31"/>
                    </a:cubicBezTo>
                    <a:cubicBezTo>
                      <a:pt x="60" y="47"/>
                      <a:pt x="47"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6" name="Freeform 22">
                <a:extLst>
                  <a:ext uri="{FF2B5EF4-FFF2-40B4-BE49-F238E27FC236}">
                    <a16:creationId xmlns:a16="http://schemas.microsoft.com/office/drawing/2014/main" id="{057A08E6-1841-4AD3-8E0A-80D6EA5AF375}"/>
                  </a:ext>
                </a:extLst>
              </p:cNvPr>
              <p:cNvSpPr>
                <a:spLocks/>
              </p:cNvSpPr>
              <p:nvPr/>
            </p:nvSpPr>
            <p:spPr bwMode="auto">
              <a:xfrm>
                <a:off x="5886" y="1080"/>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60"/>
                      <a:pt x="0" y="47"/>
                      <a:pt x="0" y="30"/>
                    </a:cubicBezTo>
                    <a:cubicBezTo>
                      <a:pt x="0" y="14"/>
                      <a:pt x="14" y="0"/>
                      <a:pt x="30" y="0"/>
                    </a:cubicBezTo>
                    <a:cubicBezTo>
                      <a:pt x="47" y="1"/>
                      <a:pt x="60" y="14"/>
                      <a:pt x="60" y="30"/>
                    </a:cubicBezTo>
                    <a:cubicBezTo>
                      <a:pt x="60" y="47"/>
                      <a:pt x="47"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7" name="Freeform 23">
                <a:extLst>
                  <a:ext uri="{FF2B5EF4-FFF2-40B4-BE49-F238E27FC236}">
                    <a16:creationId xmlns:a16="http://schemas.microsoft.com/office/drawing/2014/main" id="{47F8791C-7EAF-4B5D-8D7D-E84EC1F997CD}"/>
                  </a:ext>
                </a:extLst>
              </p:cNvPr>
              <p:cNvSpPr>
                <a:spLocks/>
              </p:cNvSpPr>
              <p:nvPr/>
            </p:nvSpPr>
            <p:spPr bwMode="auto">
              <a:xfrm>
                <a:off x="5886" y="1188"/>
                <a:ext cx="84" cy="83"/>
              </a:xfrm>
              <a:custGeom>
                <a:avLst/>
                <a:gdLst>
                  <a:gd name="T0" fmla="*/ 30 w 60"/>
                  <a:gd name="T1" fmla="*/ 0 h 60"/>
                  <a:gd name="T2" fmla="*/ 60 w 60"/>
                  <a:gd name="T3" fmla="*/ 30 h 60"/>
                  <a:gd name="T4" fmla="*/ 30 w 60"/>
                  <a:gd name="T5" fmla="*/ 60 h 60"/>
                  <a:gd name="T6" fmla="*/ 0 w 60"/>
                  <a:gd name="T7" fmla="*/ 30 h 60"/>
                  <a:gd name="T8" fmla="*/ 30 w 60"/>
                  <a:gd name="T9" fmla="*/ 0 h 60"/>
                </a:gdLst>
                <a:ahLst/>
                <a:cxnLst>
                  <a:cxn ang="0">
                    <a:pos x="T0" y="T1"/>
                  </a:cxn>
                  <a:cxn ang="0">
                    <a:pos x="T2" y="T3"/>
                  </a:cxn>
                  <a:cxn ang="0">
                    <a:pos x="T4" y="T5"/>
                  </a:cxn>
                  <a:cxn ang="0">
                    <a:pos x="T6" y="T7"/>
                  </a:cxn>
                  <a:cxn ang="0">
                    <a:pos x="T8" y="T9"/>
                  </a:cxn>
                </a:cxnLst>
                <a:rect l="0" t="0" r="r" b="b"/>
                <a:pathLst>
                  <a:path w="60" h="60">
                    <a:moveTo>
                      <a:pt x="30" y="0"/>
                    </a:moveTo>
                    <a:cubicBezTo>
                      <a:pt x="47" y="0"/>
                      <a:pt x="60" y="13"/>
                      <a:pt x="60" y="30"/>
                    </a:cubicBezTo>
                    <a:cubicBezTo>
                      <a:pt x="60" y="46"/>
                      <a:pt x="46" y="60"/>
                      <a:pt x="30" y="60"/>
                    </a:cubicBezTo>
                    <a:cubicBezTo>
                      <a:pt x="14" y="60"/>
                      <a:pt x="0" y="46"/>
                      <a:pt x="0" y="30"/>
                    </a:cubicBezTo>
                    <a:cubicBezTo>
                      <a:pt x="0"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8" name="Freeform 24">
                <a:extLst>
                  <a:ext uri="{FF2B5EF4-FFF2-40B4-BE49-F238E27FC236}">
                    <a16:creationId xmlns:a16="http://schemas.microsoft.com/office/drawing/2014/main" id="{CB972652-844D-47F4-956F-F4B8F688A123}"/>
                  </a:ext>
                </a:extLst>
              </p:cNvPr>
              <p:cNvSpPr>
                <a:spLocks/>
              </p:cNvSpPr>
              <p:nvPr/>
            </p:nvSpPr>
            <p:spPr bwMode="auto">
              <a:xfrm>
                <a:off x="5566" y="868"/>
                <a:ext cx="84" cy="84"/>
              </a:xfrm>
              <a:custGeom>
                <a:avLst/>
                <a:gdLst>
                  <a:gd name="T0" fmla="*/ 30 w 60"/>
                  <a:gd name="T1" fmla="*/ 60 h 60"/>
                  <a:gd name="T2" fmla="*/ 0 w 60"/>
                  <a:gd name="T3" fmla="*/ 30 h 60"/>
                  <a:gd name="T4" fmla="*/ 30 w 60"/>
                  <a:gd name="T5" fmla="*/ 0 h 60"/>
                  <a:gd name="T6" fmla="*/ 60 w 60"/>
                  <a:gd name="T7" fmla="*/ 30 h 60"/>
                  <a:gd name="T8" fmla="*/ 30 w 60"/>
                  <a:gd name="T9" fmla="*/ 60 h 60"/>
                </a:gdLst>
                <a:ahLst/>
                <a:cxnLst>
                  <a:cxn ang="0">
                    <a:pos x="T0" y="T1"/>
                  </a:cxn>
                  <a:cxn ang="0">
                    <a:pos x="T2" y="T3"/>
                  </a:cxn>
                  <a:cxn ang="0">
                    <a:pos x="T4" y="T5"/>
                  </a:cxn>
                  <a:cxn ang="0">
                    <a:pos x="T6" y="T7"/>
                  </a:cxn>
                  <a:cxn ang="0">
                    <a:pos x="T8" y="T9"/>
                  </a:cxn>
                </a:cxnLst>
                <a:rect l="0" t="0" r="r" b="b"/>
                <a:pathLst>
                  <a:path w="60" h="60">
                    <a:moveTo>
                      <a:pt x="30" y="60"/>
                    </a:moveTo>
                    <a:cubicBezTo>
                      <a:pt x="13" y="59"/>
                      <a:pt x="0" y="46"/>
                      <a:pt x="0" y="30"/>
                    </a:cubicBezTo>
                    <a:cubicBezTo>
                      <a:pt x="0" y="13"/>
                      <a:pt x="13" y="0"/>
                      <a:pt x="30" y="0"/>
                    </a:cubicBezTo>
                    <a:cubicBezTo>
                      <a:pt x="46" y="0"/>
                      <a:pt x="60" y="13"/>
                      <a:pt x="60" y="30"/>
                    </a:cubicBezTo>
                    <a:cubicBezTo>
                      <a:pt x="59" y="47"/>
                      <a:pt x="46" y="60"/>
                      <a:pt x="3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499" name="Freeform 25">
                <a:extLst>
                  <a:ext uri="{FF2B5EF4-FFF2-40B4-BE49-F238E27FC236}">
                    <a16:creationId xmlns:a16="http://schemas.microsoft.com/office/drawing/2014/main" id="{8452F3FF-CD8A-412C-84FC-96A788DB0E6A}"/>
                  </a:ext>
                </a:extLst>
              </p:cNvPr>
              <p:cNvSpPr>
                <a:spLocks/>
              </p:cNvSpPr>
              <p:nvPr/>
            </p:nvSpPr>
            <p:spPr bwMode="auto">
              <a:xfrm>
                <a:off x="5353" y="1082"/>
                <a:ext cx="82" cy="82"/>
              </a:xfrm>
              <a:custGeom>
                <a:avLst/>
                <a:gdLst>
                  <a:gd name="T0" fmla="*/ 29 w 59"/>
                  <a:gd name="T1" fmla="*/ 0 h 59"/>
                  <a:gd name="T2" fmla="*/ 59 w 59"/>
                  <a:gd name="T3" fmla="*/ 29 h 59"/>
                  <a:gd name="T4" fmla="*/ 30 w 59"/>
                  <a:gd name="T5" fmla="*/ 59 h 59"/>
                  <a:gd name="T6" fmla="*/ 0 w 59"/>
                  <a:gd name="T7" fmla="*/ 30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9" y="46"/>
                      <a:pt x="46" y="59"/>
                      <a:pt x="30" y="59"/>
                    </a:cubicBezTo>
                    <a:cubicBezTo>
                      <a:pt x="13" y="59"/>
                      <a:pt x="0" y="46"/>
                      <a:pt x="0" y="30"/>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0" name="Freeform 26">
                <a:extLst>
                  <a:ext uri="{FF2B5EF4-FFF2-40B4-BE49-F238E27FC236}">
                    <a16:creationId xmlns:a16="http://schemas.microsoft.com/office/drawing/2014/main" id="{8A0DF27C-8795-4F21-8969-766C9B66F2D7}"/>
                  </a:ext>
                </a:extLst>
              </p:cNvPr>
              <p:cNvSpPr>
                <a:spLocks/>
              </p:cNvSpPr>
              <p:nvPr/>
            </p:nvSpPr>
            <p:spPr bwMode="auto">
              <a:xfrm>
                <a:off x="5674" y="1402"/>
                <a:ext cx="82" cy="83"/>
              </a:xfrm>
              <a:custGeom>
                <a:avLst/>
                <a:gdLst>
                  <a:gd name="T0" fmla="*/ 29 w 59"/>
                  <a:gd name="T1" fmla="*/ 0 h 59"/>
                  <a:gd name="T2" fmla="*/ 59 w 59"/>
                  <a:gd name="T3" fmla="*/ 29 h 59"/>
                  <a:gd name="T4" fmla="*/ 29 w 59"/>
                  <a:gd name="T5" fmla="*/ 59 h 59"/>
                  <a:gd name="T6" fmla="*/ 0 w 59"/>
                  <a:gd name="T7" fmla="*/ 29 h 59"/>
                  <a:gd name="T8" fmla="*/ 29 w 59"/>
                  <a:gd name="T9" fmla="*/ 0 h 59"/>
                </a:gdLst>
                <a:ahLst/>
                <a:cxnLst>
                  <a:cxn ang="0">
                    <a:pos x="T0" y="T1"/>
                  </a:cxn>
                  <a:cxn ang="0">
                    <a:pos x="T2" y="T3"/>
                  </a:cxn>
                  <a:cxn ang="0">
                    <a:pos x="T4" y="T5"/>
                  </a:cxn>
                  <a:cxn ang="0">
                    <a:pos x="T6" y="T7"/>
                  </a:cxn>
                  <a:cxn ang="0">
                    <a:pos x="T8" y="T9"/>
                  </a:cxn>
                </a:cxnLst>
                <a:rect l="0" t="0" r="r" b="b"/>
                <a:pathLst>
                  <a:path w="59" h="59">
                    <a:moveTo>
                      <a:pt x="29" y="0"/>
                    </a:moveTo>
                    <a:cubicBezTo>
                      <a:pt x="46" y="0"/>
                      <a:pt x="59" y="13"/>
                      <a:pt x="59" y="29"/>
                    </a:cubicBezTo>
                    <a:cubicBezTo>
                      <a:pt x="58" y="46"/>
                      <a:pt x="45" y="59"/>
                      <a:pt x="29" y="59"/>
                    </a:cubicBezTo>
                    <a:cubicBezTo>
                      <a:pt x="13" y="59"/>
                      <a:pt x="0" y="45"/>
                      <a:pt x="0" y="29"/>
                    </a:cubicBezTo>
                    <a:cubicBezTo>
                      <a:pt x="0" y="13"/>
                      <a:pt x="13"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1" name="Freeform 27">
                <a:extLst>
                  <a:ext uri="{FF2B5EF4-FFF2-40B4-BE49-F238E27FC236}">
                    <a16:creationId xmlns:a16="http://schemas.microsoft.com/office/drawing/2014/main" id="{097F1BEE-4F5D-4AB2-A11B-FB99136C8132}"/>
                  </a:ext>
                </a:extLst>
              </p:cNvPr>
              <p:cNvSpPr>
                <a:spLocks/>
              </p:cNvSpPr>
              <p:nvPr/>
            </p:nvSpPr>
            <p:spPr bwMode="auto">
              <a:xfrm>
                <a:off x="5780" y="868"/>
                <a:ext cx="82" cy="83"/>
              </a:xfrm>
              <a:custGeom>
                <a:avLst/>
                <a:gdLst>
                  <a:gd name="T0" fmla="*/ 30 w 59"/>
                  <a:gd name="T1" fmla="*/ 0 h 59"/>
                  <a:gd name="T2" fmla="*/ 59 w 59"/>
                  <a:gd name="T3" fmla="*/ 30 h 59"/>
                  <a:gd name="T4" fmla="*/ 30 w 59"/>
                  <a:gd name="T5" fmla="*/ 59 h 59"/>
                  <a:gd name="T6" fmla="*/ 0 w 59"/>
                  <a:gd name="T7" fmla="*/ 30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4"/>
                      <a:pt x="59" y="30"/>
                    </a:cubicBezTo>
                    <a:cubicBezTo>
                      <a:pt x="59" y="46"/>
                      <a:pt x="46" y="59"/>
                      <a:pt x="30" y="59"/>
                    </a:cubicBezTo>
                    <a:cubicBezTo>
                      <a:pt x="14" y="59"/>
                      <a:pt x="0" y="46"/>
                      <a:pt x="0" y="30"/>
                    </a:cubicBezTo>
                    <a:cubicBezTo>
                      <a:pt x="0" y="14"/>
                      <a:pt x="1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2" name="Freeform 28">
                <a:extLst>
                  <a:ext uri="{FF2B5EF4-FFF2-40B4-BE49-F238E27FC236}">
                    <a16:creationId xmlns:a16="http://schemas.microsoft.com/office/drawing/2014/main" id="{3931D1FA-A677-46DF-988E-BA5BC4EB5ECE}"/>
                  </a:ext>
                </a:extLst>
              </p:cNvPr>
              <p:cNvSpPr>
                <a:spLocks/>
              </p:cNvSpPr>
              <p:nvPr/>
            </p:nvSpPr>
            <p:spPr bwMode="auto">
              <a:xfrm>
                <a:off x="5566" y="1402"/>
                <a:ext cx="83" cy="83"/>
              </a:xfrm>
              <a:custGeom>
                <a:avLst/>
                <a:gdLst>
                  <a:gd name="T0" fmla="*/ 30 w 59"/>
                  <a:gd name="T1" fmla="*/ 0 h 59"/>
                  <a:gd name="T2" fmla="*/ 59 w 59"/>
                  <a:gd name="T3" fmla="*/ 30 h 59"/>
                  <a:gd name="T4" fmla="*/ 30 w 59"/>
                  <a:gd name="T5" fmla="*/ 59 h 59"/>
                  <a:gd name="T6" fmla="*/ 0 w 59"/>
                  <a:gd name="T7" fmla="*/ 29 h 59"/>
                  <a:gd name="T8" fmla="*/ 30 w 59"/>
                  <a:gd name="T9" fmla="*/ 0 h 59"/>
                </a:gdLst>
                <a:ahLst/>
                <a:cxnLst>
                  <a:cxn ang="0">
                    <a:pos x="T0" y="T1"/>
                  </a:cxn>
                  <a:cxn ang="0">
                    <a:pos x="T2" y="T3"/>
                  </a:cxn>
                  <a:cxn ang="0">
                    <a:pos x="T4" y="T5"/>
                  </a:cxn>
                  <a:cxn ang="0">
                    <a:pos x="T6" y="T7"/>
                  </a:cxn>
                  <a:cxn ang="0">
                    <a:pos x="T8" y="T9"/>
                  </a:cxn>
                </a:cxnLst>
                <a:rect l="0" t="0" r="r" b="b"/>
                <a:pathLst>
                  <a:path w="59" h="59">
                    <a:moveTo>
                      <a:pt x="30" y="0"/>
                    </a:moveTo>
                    <a:cubicBezTo>
                      <a:pt x="46" y="0"/>
                      <a:pt x="59" y="13"/>
                      <a:pt x="59" y="30"/>
                    </a:cubicBezTo>
                    <a:cubicBezTo>
                      <a:pt x="59" y="46"/>
                      <a:pt x="46" y="59"/>
                      <a:pt x="30" y="59"/>
                    </a:cubicBezTo>
                    <a:cubicBezTo>
                      <a:pt x="14" y="59"/>
                      <a:pt x="0" y="45"/>
                      <a:pt x="0" y="29"/>
                    </a:cubicBezTo>
                    <a:cubicBezTo>
                      <a:pt x="1" y="13"/>
                      <a:pt x="14"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3" name="Freeform 29">
                <a:extLst>
                  <a:ext uri="{FF2B5EF4-FFF2-40B4-BE49-F238E27FC236}">
                    <a16:creationId xmlns:a16="http://schemas.microsoft.com/office/drawing/2014/main" id="{844DD2C4-DFA5-4EB2-9632-5B87D489394F}"/>
                  </a:ext>
                </a:extLst>
              </p:cNvPr>
              <p:cNvSpPr>
                <a:spLocks/>
              </p:cNvSpPr>
              <p:nvPr/>
            </p:nvSpPr>
            <p:spPr bwMode="auto">
              <a:xfrm>
                <a:off x="5353" y="1188"/>
                <a:ext cx="82" cy="82"/>
              </a:xfrm>
              <a:custGeom>
                <a:avLst/>
                <a:gdLst>
                  <a:gd name="T0" fmla="*/ 0 w 59"/>
                  <a:gd name="T1" fmla="*/ 30 h 59"/>
                  <a:gd name="T2" fmla="*/ 29 w 59"/>
                  <a:gd name="T3" fmla="*/ 0 h 59"/>
                  <a:gd name="T4" fmla="*/ 59 w 59"/>
                  <a:gd name="T5" fmla="*/ 30 h 59"/>
                  <a:gd name="T6" fmla="*/ 30 w 59"/>
                  <a:gd name="T7" fmla="*/ 59 h 59"/>
                  <a:gd name="T8" fmla="*/ 0 w 59"/>
                  <a:gd name="T9" fmla="*/ 30 h 59"/>
                </a:gdLst>
                <a:ahLst/>
                <a:cxnLst>
                  <a:cxn ang="0">
                    <a:pos x="T0" y="T1"/>
                  </a:cxn>
                  <a:cxn ang="0">
                    <a:pos x="T2" y="T3"/>
                  </a:cxn>
                  <a:cxn ang="0">
                    <a:pos x="T4" y="T5"/>
                  </a:cxn>
                  <a:cxn ang="0">
                    <a:pos x="T6" y="T7"/>
                  </a:cxn>
                  <a:cxn ang="0">
                    <a:pos x="T8" y="T9"/>
                  </a:cxn>
                </a:cxnLst>
                <a:rect l="0" t="0" r="r" b="b"/>
                <a:pathLst>
                  <a:path w="59" h="59">
                    <a:moveTo>
                      <a:pt x="0" y="30"/>
                    </a:moveTo>
                    <a:cubicBezTo>
                      <a:pt x="0" y="14"/>
                      <a:pt x="13" y="0"/>
                      <a:pt x="29" y="0"/>
                    </a:cubicBezTo>
                    <a:cubicBezTo>
                      <a:pt x="46" y="0"/>
                      <a:pt x="59" y="14"/>
                      <a:pt x="59" y="30"/>
                    </a:cubicBezTo>
                    <a:cubicBezTo>
                      <a:pt x="59" y="46"/>
                      <a:pt x="46" y="59"/>
                      <a:pt x="30" y="59"/>
                    </a:cubicBezTo>
                    <a:cubicBezTo>
                      <a:pt x="13"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4" name="Freeform 30">
                <a:extLst>
                  <a:ext uri="{FF2B5EF4-FFF2-40B4-BE49-F238E27FC236}">
                    <a16:creationId xmlns:a16="http://schemas.microsoft.com/office/drawing/2014/main" id="{E08572FF-A52C-4D27-8008-03C0DA5AC2D9}"/>
                  </a:ext>
                </a:extLst>
              </p:cNvPr>
              <p:cNvSpPr>
                <a:spLocks/>
              </p:cNvSpPr>
              <p:nvPr/>
            </p:nvSpPr>
            <p:spPr bwMode="auto">
              <a:xfrm>
                <a:off x="5888" y="974"/>
                <a:ext cx="81" cy="83"/>
              </a:xfrm>
              <a:custGeom>
                <a:avLst/>
                <a:gdLst>
                  <a:gd name="T0" fmla="*/ 0 w 58"/>
                  <a:gd name="T1" fmla="*/ 30 h 59"/>
                  <a:gd name="T2" fmla="*/ 29 w 58"/>
                  <a:gd name="T3" fmla="*/ 1 h 59"/>
                  <a:gd name="T4" fmla="*/ 58 w 58"/>
                  <a:gd name="T5" fmla="*/ 30 h 59"/>
                  <a:gd name="T6" fmla="*/ 29 w 58"/>
                  <a:gd name="T7" fmla="*/ 59 h 59"/>
                  <a:gd name="T8" fmla="*/ 0 w 58"/>
                  <a:gd name="T9" fmla="*/ 30 h 59"/>
                </a:gdLst>
                <a:ahLst/>
                <a:cxnLst>
                  <a:cxn ang="0">
                    <a:pos x="T0" y="T1"/>
                  </a:cxn>
                  <a:cxn ang="0">
                    <a:pos x="T2" y="T3"/>
                  </a:cxn>
                  <a:cxn ang="0">
                    <a:pos x="T4" y="T5"/>
                  </a:cxn>
                  <a:cxn ang="0">
                    <a:pos x="T6" y="T7"/>
                  </a:cxn>
                  <a:cxn ang="0">
                    <a:pos x="T8" y="T9"/>
                  </a:cxn>
                </a:cxnLst>
                <a:rect l="0" t="0" r="r" b="b"/>
                <a:pathLst>
                  <a:path w="58" h="59">
                    <a:moveTo>
                      <a:pt x="0" y="30"/>
                    </a:moveTo>
                    <a:cubicBezTo>
                      <a:pt x="0" y="14"/>
                      <a:pt x="13" y="0"/>
                      <a:pt x="29" y="1"/>
                    </a:cubicBezTo>
                    <a:cubicBezTo>
                      <a:pt x="45" y="1"/>
                      <a:pt x="58" y="14"/>
                      <a:pt x="58" y="30"/>
                    </a:cubicBezTo>
                    <a:cubicBezTo>
                      <a:pt x="58" y="46"/>
                      <a:pt x="45" y="59"/>
                      <a:pt x="29" y="59"/>
                    </a:cubicBezTo>
                    <a:cubicBezTo>
                      <a:pt x="12" y="59"/>
                      <a:pt x="0" y="46"/>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5" name="Oval 31">
                <a:extLst>
                  <a:ext uri="{FF2B5EF4-FFF2-40B4-BE49-F238E27FC236}">
                    <a16:creationId xmlns:a16="http://schemas.microsoft.com/office/drawing/2014/main" id="{D99945BB-01B8-44BB-AC81-CB4568CD891C}"/>
                  </a:ext>
                </a:extLst>
              </p:cNvPr>
              <p:cNvSpPr>
                <a:spLocks noChangeArrowheads="1"/>
              </p:cNvSpPr>
              <p:nvPr/>
            </p:nvSpPr>
            <p:spPr bwMode="auto">
              <a:xfrm>
                <a:off x="5888" y="1296"/>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6" name="Freeform 32">
                <a:extLst>
                  <a:ext uri="{FF2B5EF4-FFF2-40B4-BE49-F238E27FC236}">
                    <a16:creationId xmlns:a16="http://schemas.microsoft.com/office/drawing/2014/main" id="{84CF8EC6-E8B3-4163-A8DA-763DED52CB6C}"/>
                  </a:ext>
                </a:extLst>
              </p:cNvPr>
              <p:cNvSpPr>
                <a:spLocks/>
              </p:cNvSpPr>
              <p:nvPr/>
            </p:nvSpPr>
            <p:spPr bwMode="auto">
              <a:xfrm>
                <a:off x="5460" y="870"/>
                <a:ext cx="81" cy="81"/>
              </a:xfrm>
              <a:custGeom>
                <a:avLst/>
                <a:gdLst>
                  <a:gd name="T0" fmla="*/ 29 w 58"/>
                  <a:gd name="T1" fmla="*/ 58 h 58"/>
                  <a:gd name="T2" fmla="*/ 0 w 58"/>
                  <a:gd name="T3" fmla="*/ 29 h 58"/>
                  <a:gd name="T4" fmla="*/ 29 w 58"/>
                  <a:gd name="T5" fmla="*/ 0 h 58"/>
                  <a:gd name="T6" fmla="*/ 58 w 58"/>
                  <a:gd name="T7" fmla="*/ 28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3" y="58"/>
                      <a:pt x="0" y="45"/>
                      <a:pt x="0" y="29"/>
                    </a:cubicBezTo>
                    <a:cubicBezTo>
                      <a:pt x="0" y="13"/>
                      <a:pt x="13" y="0"/>
                      <a:pt x="29" y="0"/>
                    </a:cubicBezTo>
                    <a:cubicBezTo>
                      <a:pt x="45" y="0"/>
                      <a:pt x="58" y="12"/>
                      <a:pt x="58" y="28"/>
                    </a:cubicBezTo>
                    <a:cubicBezTo>
                      <a:pt x="58" y="44"/>
                      <a:pt x="45" y="57"/>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7" name="Freeform 33">
                <a:extLst>
                  <a:ext uri="{FF2B5EF4-FFF2-40B4-BE49-F238E27FC236}">
                    <a16:creationId xmlns:a16="http://schemas.microsoft.com/office/drawing/2014/main" id="{BD3C6B70-7B3E-474B-A1E5-E92EE04C2F98}"/>
                  </a:ext>
                </a:extLst>
              </p:cNvPr>
              <p:cNvSpPr>
                <a:spLocks/>
              </p:cNvSpPr>
              <p:nvPr/>
            </p:nvSpPr>
            <p:spPr bwMode="auto">
              <a:xfrm>
                <a:off x="5354" y="976"/>
                <a:ext cx="80" cy="81"/>
              </a:xfrm>
              <a:custGeom>
                <a:avLst/>
                <a:gdLst>
                  <a:gd name="T0" fmla="*/ 29 w 57"/>
                  <a:gd name="T1" fmla="*/ 0 h 58"/>
                  <a:gd name="T2" fmla="*/ 57 w 57"/>
                  <a:gd name="T3" fmla="*/ 29 h 58"/>
                  <a:gd name="T4" fmla="*/ 28 w 57"/>
                  <a:gd name="T5" fmla="*/ 58 h 58"/>
                  <a:gd name="T6" fmla="*/ 0 w 57"/>
                  <a:gd name="T7" fmla="*/ 29 h 58"/>
                  <a:gd name="T8" fmla="*/ 29 w 57"/>
                  <a:gd name="T9" fmla="*/ 0 h 58"/>
                </a:gdLst>
                <a:ahLst/>
                <a:cxnLst>
                  <a:cxn ang="0">
                    <a:pos x="T0" y="T1"/>
                  </a:cxn>
                  <a:cxn ang="0">
                    <a:pos x="T2" y="T3"/>
                  </a:cxn>
                  <a:cxn ang="0">
                    <a:pos x="T4" y="T5"/>
                  </a:cxn>
                  <a:cxn ang="0">
                    <a:pos x="T6" y="T7"/>
                  </a:cxn>
                  <a:cxn ang="0">
                    <a:pos x="T8" y="T9"/>
                  </a:cxn>
                </a:cxnLst>
                <a:rect l="0" t="0" r="r" b="b"/>
                <a:pathLst>
                  <a:path w="57" h="58">
                    <a:moveTo>
                      <a:pt x="29" y="0"/>
                    </a:moveTo>
                    <a:cubicBezTo>
                      <a:pt x="45" y="0"/>
                      <a:pt x="57" y="13"/>
                      <a:pt x="57" y="29"/>
                    </a:cubicBezTo>
                    <a:cubicBezTo>
                      <a:pt x="57" y="45"/>
                      <a:pt x="44" y="58"/>
                      <a:pt x="28" y="58"/>
                    </a:cubicBezTo>
                    <a:cubicBezTo>
                      <a:pt x="13" y="58"/>
                      <a:pt x="0" y="45"/>
                      <a:pt x="0" y="29"/>
                    </a:cubicBezTo>
                    <a:cubicBezTo>
                      <a:pt x="0" y="13"/>
                      <a:pt x="12"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8" name="Freeform 34">
                <a:extLst>
                  <a:ext uri="{FF2B5EF4-FFF2-40B4-BE49-F238E27FC236}">
                    <a16:creationId xmlns:a16="http://schemas.microsoft.com/office/drawing/2014/main" id="{84C50EC5-7E89-4BCB-A363-9E1E02C39015}"/>
                  </a:ext>
                </a:extLst>
              </p:cNvPr>
              <p:cNvSpPr>
                <a:spLocks/>
              </p:cNvSpPr>
              <p:nvPr/>
            </p:nvSpPr>
            <p:spPr bwMode="auto">
              <a:xfrm>
                <a:off x="5781" y="1402"/>
                <a:ext cx="81" cy="81"/>
              </a:xfrm>
              <a:custGeom>
                <a:avLst/>
                <a:gdLst>
                  <a:gd name="T0" fmla="*/ 29 w 58"/>
                  <a:gd name="T1" fmla="*/ 58 h 58"/>
                  <a:gd name="T2" fmla="*/ 0 w 58"/>
                  <a:gd name="T3" fmla="*/ 29 h 58"/>
                  <a:gd name="T4" fmla="*/ 29 w 58"/>
                  <a:gd name="T5" fmla="*/ 0 h 58"/>
                  <a:gd name="T6" fmla="*/ 57 w 58"/>
                  <a:gd name="T7" fmla="*/ 29 h 58"/>
                  <a:gd name="T8" fmla="*/ 29 w 58"/>
                  <a:gd name="T9" fmla="*/ 58 h 58"/>
                </a:gdLst>
                <a:ahLst/>
                <a:cxnLst>
                  <a:cxn ang="0">
                    <a:pos x="T0" y="T1"/>
                  </a:cxn>
                  <a:cxn ang="0">
                    <a:pos x="T2" y="T3"/>
                  </a:cxn>
                  <a:cxn ang="0">
                    <a:pos x="T4" y="T5"/>
                  </a:cxn>
                  <a:cxn ang="0">
                    <a:pos x="T6" y="T7"/>
                  </a:cxn>
                  <a:cxn ang="0">
                    <a:pos x="T8" y="T9"/>
                  </a:cxn>
                </a:cxnLst>
                <a:rect l="0" t="0" r="r" b="b"/>
                <a:pathLst>
                  <a:path w="58" h="58">
                    <a:moveTo>
                      <a:pt x="29" y="58"/>
                    </a:moveTo>
                    <a:cubicBezTo>
                      <a:pt x="12" y="58"/>
                      <a:pt x="0" y="45"/>
                      <a:pt x="0" y="29"/>
                    </a:cubicBezTo>
                    <a:cubicBezTo>
                      <a:pt x="0" y="13"/>
                      <a:pt x="13" y="0"/>
                      <a:pt x="29" y="0"/>
                    </a:cubicBezTo>
                    <a:cubicBezTo>
                      <a:pt x="44" y="0"/>
                      <a:pt x="58" y="13"/>
                      <a:pt x="57" y="29"/>
                    </a:cubicBezTo>
                    <a:cubicBezTo>
                      <a:pt x="57" y="45"/>
                      <a:pt x="44" y="58"/>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09" name="Freeform 35">
                <a:extLst>
                  <a:ext uri="{FF2B5EF4-FFF2-40B4-BE49-F238E27FC236}">
                    <a16:creationId xmlns:a16="http://schemas.microsoft.com/office/drawing/2014/main" id="{80AA1AD5-3620-42CC-882B-DCAB667905BD}"/>
                  </a:ext>
                </a:extLst>
              </p:cNvPr>
              <p:cNvSpPr>
                <a:spLocks/>
              </p:cNvSpPr>
              <p:nvPr/>
            </p:nvSpPr>
            <p:spPr bwMode="auto">
              <a:xfrm>
                <a:off x="5354" y="1296"/>
                <a:ext cx="80" cy="80"/>
              </a:xfrm>
              <a:custGeom>
                <a:avLst/>
                <a:gdLst>
                  <a:gd name="T0" fmla="*/ 28 w 57"/>
                  <a:gd name="T1" fmla="*/ 0 h 57"/>
                  <a:gd name="T2" fmla="*/ 57 w 57"/>
                  <a:gd name="T3" fmla="*/ 29 h 57"/>
                  <a:gd name="T4" fmla="*/ 28 w 57"/>
                  <a:gd name="T5" fmla="*/ 57 h 57"/>
                  <a:gd name="T6" fmla="*/ 0 w 57"/>
                  <a:gd name="T7" fmla="*/ 29 h 57"/>
                  <a:gd name="T8" fmla="*/ 28 w 57"/>
                  <a:gd name="T9" fmla="*/ 0 h 57"/>
                </a:gdLst>
                <a:ahLst/>
                <a:cxnLst>
                  <a:cxn ang="0">
                    <a:pos x="T0" y="T1"/>
                  </a:cxn>
                  <a:cxn ang="0">
                    <a:pos x="T2" y="T3"/>
                  </a:cxn>
                  <a:cxn ang="0">
                    <a:pos x="T4" y="T5"/>
                  </a:cxn>
                  <a:cxn ang="0">
                    <a:pos x="T6" y="T7"/>
                  </a:cxn>
                  <a:cxn ang="0">
                    <a:pos x="T8" y="T9"/>
                  </a:cxn>
                </a:cxnLst>
                <a:rect l="0" t="0" r="r" b="b"/>
                <a:pathLst>
                  <a:path w="57" h="57">
                    <a:moveTo>
                      <a:pt x="28" y="0"/>
                    </a:moveTo>
                    <a:cubicBezTo>
                      <a:pt x="44" y="0"/>
                      <a:pt x="57" y="13"/>
                      <a:pt x="57" y="29"/>
                    </a:cubicBezTo>
                    <a:cubicBezTo>
                      <a:pt x="57" y="45"/>
                      <a:pt x="44" y="57"/>
                      <a:pt x="28" y="57"/>
                    </a:cubicBezTo>
                    <a:cubicBezTo>
                      <a:pt x="13" y="57"/>
                      <a:pt x="0" y="44"/>
                      <a:pt x="0" y="29"/>
                    </a:cubicBezTo>
                    <a:cubicBezTo>
                      <a:pt x="0" y="13"/>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0" name="Freeform 36">
                <a:extLst>
                  <a:ext uri="{FF2B5EF4-FFF2-40B4-BE49-F238E27FC236}">
                    <a16:creationId xmlns:a16="http://schemas.microsoft.com/office/drawing/2014/main" id="{EA0E41D5-60C9-4AC3-995B-9C2316986B35}"/>
                  </a:ext>
                </a:extLst>
              </p:cNvPr>
              <p:cNvSpPr>
                <a:spLocks/>
              </p:cNvSpPr>
              <p:nvPr/>
            </p:nvSpPr>
            <p:spPr bwMode="auto">
              <a:xfrm>
                <a:off x="5460" y="1404"/>
                <a:ext cx="80" cy="79"/>
              </a:xfrm>
              <a:custGeom>
                <a:avLst/>
                <a:gdLst>
                  <a:gd name="T0" fmla="*/ 57 w 57"/>
                  <a:gd name="T1" fmla="*/ 28 h 57"/>
                  <a:gd name="T2" fmla="*/ 29 w 57"/>
                  <a:gd name="T3" fmla="*/ 57 h 57"/>
                  <a:gd name="T4" fmla="*/ 0 w 57"/>
                  <a:gd name="T5" fmla="*/ 28 h 57"/>
                  <a:gd name="T6" fmla="*/ 29 w 57"/>
                  <a:gd name="T7" fmla="*/ 0 h 57"/>
                  <a:gd name="T8" fmla="*/ 57 w 57"/>
                  <a:gd name="T9" fmla="*/ 28 h 57"/>
                </a:gdLst>
                <a:ahLst/>
                <a:cxnLst>
                  <a:cxn ang="0">
                    <a:pos x="T0" y="T1"/>
                  </a:cxn>
                  <a:cxn ang="0">
                    <a:pos x="T2" y="T3"/>
                  </a:cxn>
                  <a:cxn ang="0">
                    <a:pos x="T4" y="T5"/>
                  </a:cxn>
                  <a:cxn ang="0">
                    <a:pos x="T6" y="T7"/>
                  </a:cxn>
                  <a:cxn ang="0">
                    <a:pos x="T8" y="T9"/>
                  </a:cxn>
                </a:cxnLst>
                <a:rect l="0" t="0" r="r" b="b"/>
                <a:pathLst>
                  <a:path w="57" h="57">
                    <a:moveTo>
                      <a:pt x="57" y="28"/>
                    </a:moveTo>
                    <a:cubicBezTo>
                      <a:pt x="57" y="44"/>
                      <a:pt x="45" y="57"/>
                      <a:pt x="29" y="57"/>
                    </a:cubicBezTo>
                    <a:cubicBezTo>
                      <a:pt x="13" y="57"/>
                      <a:pt x="0" y="44"/>
                      <a:pt x="0" y="28"/>
                    </a:cubicBezTo>
                    <a:cubicBezTo>
                      <a:pt x="1" y="12"/>
                      <a:pt x="13" y="0"/>
                      <a:pt x="29" y="0"/>
                    </a:cubicBezTo>
                    <a:cubicBezTo>
                      <a:pt x="45" y="0"/>
                      <a:pt x="57" y="12"/>
                      <a:pt x="5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1" name="Freeform 37">
                <a:extLst>
                  <a:ext uri="{FF2B5EF4-FFF2-40B4-BE49-F238E27FC236}">
                    <a16:creationId xmlns:a16="http://schemas.microsoft.com/office/drawing/2014/main" id="{1C88961B-C048-4510-9F0A-F36E4CAD847B}"/>
                  </a:ext>
                </a:extLst>
              </p:cNvPr>
              <p:cNvSpPr>
                <a:spLocks/>
              </p:cNvSpPr>
              <p:nvPr/>
            </p:nvSpPr>
            <p:spPr bwMode="auto">
              <a:xfrm>
                <a:off x="5889" y="871"/>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6"/>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2" name="Freeform 38">
                <a:extLst>
                  <a:ext uri="{FF2B5EF4-FFF2-40B4-BE49-F238E27FC236}">
                    <a16:creationId xmlns:a16="http://schemas.microsoft.com/office/drawing/2014/main" id="{884F9971-FC13-48FB-9BFA-CD8A75551431}"/>
                  </a:ext>
                </a:extLst>
              </p:cNvPr>
              <p:cNvSpPr>
                <a:spLocks/>
              </p:cNvSpPr>
              <p:nvPr/>
            </p:nvSpPr>
            <p:spPr bwMode="auto">
              <a:xfrm>
                <a:off x="5675" y="764"/>
                <a:ext cx="78" cy="78"/>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4"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3" name="Freeform 39">
                <a:extLst>
                  <a:ext uri="{FF2B5EF4-FFF2-40B4-BE49-F238E27FC236}">
                    <a16:creationId xmlns:a16="http://schemas.microsoft.com/office/drawing/2014/main" id="{E86FB55A-212E-4FB4-BAAA-21124E99AD9F}"/>
                  </a:ext>
                </a:extLst>
              </p:cNvPr>
              <p:cNvSpPr>
                <a:spLocks/>
              </p:cNvSpPr>
              <p:nvPr/>
            </p:nvSpPr>
            <p:spPr bwMode="auto">
              <a:xfrm>
                <a:off x="5996" y="1083"/>
                <a:ext cx="79" cy="78"/>
              </a:xfrm>
              <a:custGeom>
                <a:avLst/>
                <a:gdLst>
                  <a:gd name="T0" fmla="*/ 0 w 56"/>
                  <a:gd name="T1" fmla="*/ 28 h 56"/>
                  <a:gd name="T2" fmla="*/ 28 w 56"/>
                  <a:gd name="T3" fmla="*/ 1 h 56"/>
                  <a:gd name="T4" fmla="*/ 56 w 56"/>
                  <a:gd name="T5" fmla="*/ 29 h 56"/>
                  <a:gd name="T6" fmla="*/ 28 w 56"/>
                  <a:gd name="T7" fmla="*/ 56 h 56"/>
                  <a:gd name="T8" fmla="*/ 0 w 56"/>
                  <a:gd name="T9" fmla="*/ 28 h 56"/>
                </a:gdLst>
                <a:ahLst/>
                <a:cxnLst>
                  <a:cxn ang="0">
                    <a:pos x="T0" y="T1"/>
                  </a:cxn>
                  <a:cxn ang="0">
                    <a:pos x="T2" y="T3"/>
                  </a:cxn>
                  <a:cxn ang="0">
                    <a:pos x="T4" y="T5"/>
                  </a:cxn>
                  <a:cxn ang="0">
                    <a:pos x="T6" y="T7"/>
                  </a:cxn>
                  <a:cxn ang="0">
                    <a:pos x="T8" y="T9"/>
                  </a:cxn>
                </a:cxnLst>
                <a:rect l="0" t="0" r="r" b="b"/>
                <a:pathLst>
                  <a:path w="56" h="56">
                    <a:moveTo>
                      <a:pt x="0" y="28"/>
                    </a:moveTo>
                    <a:cubicBezTo>
                      <a:pt x="0" y="13"/>
                      <a:pt x="13" y="0"/>
                      <a:pt x="28" y="1"/>
                    </a:cubicBezTo>
                    <a:cubicBezTo>
                      <a:pt x="44" y="1"/>
                      <a:pt x="56" y="13"/>
                      <a:pt x="56" y="29"/>
                    </a:cubicBezTo>
                    <a:cubicBezTo>
                      <a:pt x="56" y="44"/>
                      <a:pt x="43" y="56"/>
                      <a:pt x="28" y="56"/>
                    </a:cubicBezTo>
                    <a:cubicBezTo>
                      <a:pt x="12" y="56"/>
                      <a:pt x="0" y="44"/>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4" name="Freeform 40">
                <a:extLst>
                  <a:ext uri="{FF2B5EF4-FFF2-40B4-BE49-F238E27FC236}">
                    <a16:creationId xmlns:a16="http://schemas.microsoft.com/office/drawing/2014/main" id="{1EFEE5B2-3F3A-4536-A221-414EE16F7867}"/>
                  </a:ext>
                </a:extLst>
              </p:cNvPr>
              <p:cNvSpPr>
                <a:spLocks/>
              </p:cNvSpPr>
              <p:nvPr/>
            </p:nvSpPr>
            <p:spPr bwMode="auto">
              <a:xfrm>
                <a:off x="5569" y="764"/>
                <a:ext cx="78" cy="77"/>
              </a:xfrm>
              <a:custGeom>
                <a:avLst/>
                <a:gdLst>
                  <a:gd name="T0" fmla="*/ 28 w 56"/>
                  <a:gd name="T1" fmla="*/ 55 h 55"/>
                  <a:gd name="T2" fmla="*/ 0 w 56"/>
                  <a:gd name="T3" fmla="*/ 27 h 55"/>
                  <a:gd name="T4" fmla="*/ 28 w 56"/>
                  <a:gd name="T5" fmla="*/ 0 h 55"/>
                  <a:gd name="T6" fmla="*/ 56 w 56"/>
                  <a:gd name="T7" fmla="*/ 28 h 55"/>
                  <a:gd name="T8" fmla="*/ 28 w 56"/>
                  <a:gd name="T9" fmla="*/ 55 h 55"/>
                </a:gdLst>
                <a:ahLst/>
                <a:cxnLst>
                  <a:cxn ang="0">
                    <a:pos x="T0" y="T1"/>
                  </a:cxn>
                  <a:cxn ang="0">
                    <a:pos x="T2" y="T3"/>
                  </a:cxn>
                  <a:cxn ang="0">
                    <a:pos x="T4" y="T5"/>
                  </a:cxn>
                  <a:cxn ang="0">
                    <a:pos x="T6" y="T7"/>
                  </a:cxn>
                  <a:cxn ang="0">
                    <a:pos x="T8" y="T9"/>
                  </a:cxn>
                </a:cxnLst>
                <a:rect l="0" t="0" r="r" b="b"/>
                <a:pathLst>
                  <a:path w="56" h="55">
                    <a:moveTo>
                      <a:pt x="28" y="55"/>
                    </a:moveTo>
                    <a:cubicBezTo>
                      <a:pt x="12" y="55"/>
                      <a:pt x="0" y="43"/>
                      <a:pt x="0" y="27"/>
                    </a:cubicBezTo>
                    <a:cubicBezTo>
                      <a:pt x="0" y="12"/>
                      <a:pt x="13" y="0"/>
                      <a:pt x="28" y="0"/>
                    </a:cubicBezTo>
                    <a:cubicBezTo>
                      <a:pt x="43" y="0"/>
                      <a:pt x="56" y="13"/>
                      <a:pt x="56" y="28"/>
                    </a:cubicBezTo>
                    <a:cubicBezTo>
                      <a:pt x="56"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5" name="Freeform 41">
                <a:extLst>
                  <a:ext uri="{FF2B5EF4-FFF2-40B4-BE49-F238E27FC236}">
                    <a16:creationId xmlns:a16="http://schemas.microsoft.com/office/drawing/2014/main" id="{D1BA413F-E7BB-4C07-A609-B94EF6F075E1}"/>
                  </a:ext>
                </a:extLst>
              </p:cNvPr>
              <p:cNvSpPr>
                <a:spLocks/>
              </p:cNvSpPr>
              <p:nvPr/>
            </p:nvSpPr>
            <p:spPr bwMode="auto">
              <a:xfrm>
                <a:off x="5996" y="1190"/>
                <a:ext cx="79" cy="79"/>
              </a:xfrm>
              <a:custGeom>
                <a:avLst/>
                <a:gdLst>
                  <a:gd name="T0" fmla="*/ 56 w 56"/>
                  <a:gd name="T1" fmla="*/ 28 h 56"/>
                  <a:gd name="T2" fmla="*/ 28 w 56"/>
                  <a:gd name="T3" fmla="*/ 56 h 56"/>
                  <a:gd name="T4" fmla="*/ 0 w 56"/>
                  <a:gd name="T5" fmla="*/ 27 h 56"/>
                  <a:gd name="T6" fmla="*/ 28 w 56"/>
                  <a:gd name="T7" fmla="*/ 0 h 56"/>
                  <a:gd name="T8" fmla="*/ 56 w 56"/>
                  <a:gd name="T9" fmla="*/ 28 h 56"/>
                </a:gdLst>
                <a:ahLst/>
                <a:cxnLst>
                  <a:cxn ang="0">
                    <a:pos x="T0" y="T1"/>
                  </a:cxn>
                  <a:cxn ang="0">
                    <a:pos x="T2" y="T3"/>
                  </a:cxn>
                  <a:cxn ang="0">
                    <a:pos x="T4" y="T5"/>
                  </a:cxn>
                  <a:cxn ang="0">
                    <a:pos x="T6" y="T7"/>
                  </a:cxn>
                  <a:cxn ang="0">
                    <a:pos x="T8" y="T9"/>
                  </a:cxn>
                </a:cxnLst>
                <a:rect l="0" t="0" r="r" b="b"/>
                <a:pathLst>
                  <a:path w="56" h="56">
                    <a:moveTo>
                      <a:pt x="56" y="28"/>
                    </a:moveTo>
                    <a:cubicBezTo>
                      <a:pt x="56" y="43"/>
                      <a:pt x="43" y="56"/>
                      <a:pt x="28" y="56"/>
                    </a:cubicBezTo>
                    <a:cubicBezTo>
                      <a:pt x="12" y="55"/>
                      <a:pt x="0" y="43"/>
                      <a:pt x="0" y="27"/>
                    </a:cubicBezTo>
                    <a:cubicBezTo>
                      <a:pt x="0" y="12"/>
                      <a:pt x="13" y="0"/>
                      <a:pt x="28" y="0"/>
                    </a:cubicBezTo>
                    <a:cubicBezTo>
                      <a:pt x="43" y="0"/>
                      <a:pt x="56" y="12"/>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6" name="Freeform 42">
                <a:extLst>
                  <a:ext uri="{FF2B5EF4-FFF2-40B4-BE49-F238E27FC236}">
                    <a16:creationId xmlns:a16="http://schemas.microsoft.com/office/drawing/2014/main" id="{98745BD8-2F5B-40E4-9352-B80C48F750AD}"/>
                  </a:ext>
                </a:extLst>
              </p:cNvPr>
              <p:cNvSpPr>
                <a:spLocks/>
              </p:cNvSpPr>
              <p:nvPr/>
            </p:nvSpPr>
            <p:spPr bwMode="auto">
              <a:xfrm>
                <a:off x="5356" y="871"/>
                <a:ext cx="76" cy="77"/>
              </a:xfrm>
              <a:custGeom>
                <a:avLst/>
                <a:gdLst>
                  <a:gd name="T0" fmla="*/ 28 w 55"/>
                  <a:gd name="T1" fmla="*/ 55 h 55"/>
                  <a:gd name="T2" fmla="*/ 0 w 55"/>
                  <a:gd name="T3" fmla="*/ 28 h 55"/>
                  <a:gd name="T4" fmla="*/ 27 w 55"/>
                  <a:gd name="T5" fmla="*/ 0 h 55"/>
                  <a:gd name="T6" fmla="*/ 55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12" y="55"/>
                      <a:pt x="0" y="43"/>
                      <a:pt x="0" y="28"/>
                    </a:cubicBezTo>
                    <a:cubicBezTo>
                      <a:pt x="0" y="13"/>
                      <a:pt x="12" y="0"/>
                      <a:pt x="27" y="0"/>
                    </a:cubicBezTo>
                    <a:cubicBezTo>
                      <a:pt x="42" y="0"/>
                      <a:pt x="55" y="13"/>
                      <a:pt x="55" y="28"/>
                    </a:cubicBezTo>
                    <a:cubicBezTo>
                      <a:pt x="55" y="43"/>
                      <a:pt x="43" y="55"/>
                      <a:pt x="2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7" name="Freeform 43">
                <a:extLst>
                  <a:ext uri="{FF2B5EF4-FFF2-40B4-BE49-F238E27FC236}">
                    <a16:creationId xmlns:a16="http://schemas.microsoft.com/office/drawing/2014/main" id="{EAAE72ED-4CA2-4BB5-9670-696E05E7E26A}"/>
                  </a:ext>
                </a:extLst>
              </p:cNvPr>
              <p:cNvSpPr>
                <a:spLocks/>
              </p:cNvSpPr>
              <p:nvPr/>
            </p:nvSpPr>
            <p:spPr bwMode="auto">
              <a:xfrm>
                <a:off x="5889" y="1404"/>
                <a:ext cx="78" cy="78"/>
              </a:xfrm>
              <a:custGeom>
                <a:avLst/>
                <a:gdLst>
                  <a:gd name="T0" fmla="*/ 28 w 56"/>
                  <a:gd name="T1" fmla="*/ 56 h 56"/>
                  <a:gd name="T2" fmla="*/ 0 w 56"/>
                  <a:gd name="T3" fmla="*/ 28 h 56"/>
                  <a:gd name="T4" fmla="*/ 28 w 56"/>
                  <a:gd name="T5" fmla="*/ 1 h 56"/>
                  <a:gd name="T6" fmla="*/ 55 w 56"/>
                  <a:gd name="T7" fmla="*/ 28 h 56"/>
                  <a:gd name="T8" fmla="*/ 28 w 56"/>
                  <a:gd name="T9" fmla="*/ 56 h 56"/>
                </a:gdLst>
                <a:ahLst/>
                <a:cxnLst>
                  <a:cxn ang="0">
                    <a:pos x="T0" y="T1"/>
                  </a:cxn>
                  <a:cxn ang="0">
                    <a:pos x="T2" y="T3"/>
                  </a:cxn>
                  <a:cxn ang="0">
                    <a:pos x="T4" y="T5"/>
                  </a:cxn>
                  <a:cxn ang="0">
                    <a:pos x="T6" y="T7"/>
                  </a:cxn>
                  <a:cxn ang="0">
                    <a:pos x="T8" y="T9"/>
                  </a:cxn>
                </a:cxnLst>
                <a:rect l="0" t="0" r="r" b="b"/>
                <a:pathLst>
                  <a:path w="56" h="56">
                    <a:moveTo>
                      <a:pt x="28" y="56"/>
                    </a:moveTo>
                    <a:cubicBezTo>
                      <a:pt x="13" y="56"/>
                      <a:pt x="0" y="43"/>
                      <a:pt x="0" y="28"/>
                    </a:cubicBezTo>
                    <a:cubicBezTo>
                      <a:pt x="0" y="13"/>
                      <a:pt x="13" y="1"/>
                      <a:pt x="28" y="1"/>
                    </a:cubicBezTo>
                    <a:cubicBezTo>
                      <a:pt x="43" y="0"/>
                      <a:pt x="55" y="13"/>
                      <a:pt x="55" y="28"/>
                    </a:cubicBezTo>
                    <a:cubicBezTo>
                      <a:pt x="56" y="43"/>
                      <a:pt x="43" y="56"/>
                      <a:pt x="2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8" name="Freeform 44">
                <a:extLst>
                  <a:ext uri="{FF2B5EF4-FFF2-40B4-BE49-F238E27FC236}">
                    <a16:creationId xmlns:a16="http://schemas.microsoft.com/office/drawing/2014/main" id="{BFD00AEE-83B4-4A2E-ADE3-9C3DF88B72CA}"/>
                  </a:ext>
                </a:extLst>
              </p:cNvPr>
              <p:cNvSpPr>
                <a:spLocks/>
              </p:cNvSpPr>
              <p:nvPr/>
            </p:nvSpPr>
            <p:spPr bwMode="auto">
              <a:xfrm>
                <a:off x="5783" y="764"/>
                <a:ext cx="77" cy="77"/>
              </a:xfrm>
              <a:custGeom>
                <a:avLst/>
                <a:gdLst>
                  <a:gd name="T0" fmla="*/ 55 w 55"/>
                  <a:gd name="T1" fmla="*/ 28 h 55"/>
                  <a:gd name="T2" fmla="*/ 28 w 55"/>
                  <a:gd name="T3" fmla="*/ 55 h 55"/>
                  <a:gd name="T4" fmla="*/ 0 w 55"/>
                  <a:gd name="T5" fmla="*/ 27 h 55"/>
                  <a:gd name="T6" fmla="*/ 27 w 55"/>
                  <a:gd name="T7" fmla="*/ 1 h 55"/>
                  <a:gd name="T8" fmla="*/ 55 w 55"/>
                  <a:gd name="T9" fmla="*/ 28 h 55"/>
                </a:gdLst>
                <a:ahLst/>
                <a:cxnLst>
                  <a:cxn ang="0">
                    <a:pos x="T0" y="T1"/>
                  </a:cxn>
                  <a:cxn ang="0">
                    <a:pos x="T2" y="T3"/>
                  </a:cxn>
                  <a:cxn ang="0">
                    <a:pos x="T4" y="T5"/>
                  </a:cxn>
                  <a:cxn ang="0">
                    <a:pos x="T6" y="T7"/>
                  </a:cxn>
                  <a:cxn ang="0">
                    <a:pos x="T8" y="T9"/>
                  </a:cxn>
                </a:cxnLst>
                <a:rect l="0" t="0" r="r" b="b"/>
                <a:pathLst>
                  <a:path w="55" h="55">
                    <a:moveTo>
                      <a:pt x="55" y="28"/>
                    </a:moveTo>
                    <a:cubicBezTo>
                      <a:pt x="55" y="43"/>
                      <a:pt x="43" y="55"/>
                      <a:pt x="28" y="55"/>
                    </a:cubicBezTo>
                    <a:cubicBezTo>
                      <a:pt x="12" y="55"/>
                      <a:pt x="0" y="43"/>
                      <a:pt x="0" y="27"/>
                    </a:cubicBezTo>
                    <a:cubicBezTo>
                      <a:pt x="0" y="12"/>
                      <a:pt x="12" y="1"/>
                      <a:pt x="27" y="1"/>
                    </a:cubicBezTo>
                    <a:cubicBezTo>
                      <a:pt x="43" y="0"/>
                      <a:pt x="55" y="13"/>
                      <a:pt x="5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19" name="Freeform 45">
                <a:extLst>
                  <a:ext uri="{FF2B5EF4-FFF2-40B4-BE49-F238E27FC236}">
                    <a16:creationId xmlns:a16="http://schemas.microsoft.com/office/drawing/2014/main" id="{C11BEE95-EF41-4CB3-B993-64A6BD732EFB}"/>
                  </a:ext>
                </a:extLst>
              </p:cNvPr>
              <p:cNvSpPr>
                <a:spLocks/>
              </p:cNvSpPr>
              <p:nvPr/>
            </p:nvSpPr>
            <p:spPr bwMode="auto">
              <a:xfrm>
                <a:off x="5249" y="1084"/>
                <a:ext cx="76"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5"/>
                      <a:pt x="0" y="42"/>
                      <a:pt x="0" y="27"/>
                    </a:cubicBezTo>
                    <a:cubicBezTo>
                      <a:pt x="0" y="12"/>
                      <a:pt x="12" y="0"/>
                      <a:pt x="27" y="0"/>
                    </a:cubicBezTo>
                    <a:cubicBezTo>
                      <a:pt x="42" y="0"/>
                      <a:pt x="54" y="12"/>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0" name="Freeform 46">
                <a:extLst>
                  <a:ext uri="{FF2B5EF4-FFF2-40B4-BE49-F238E27FC236}">
                    <a16:creationId xmlns:a16="http://schemas.microsoft.com/office/drawing/2014/main" id="{74B99C50-EAE5-4065-8F32-2568226D741C}"/>
                  </a:ext>
                </a:extLst>
              </p:cNvPr>
              <p:cNvSpPr>
                <a:spLocks/>
              </p:cNvSpPr>
              <p:nvPr/>
            </p:nvSpPr>
            <p:spPr bwMode="auto">
              <a:xfrm>
                <a:off x="5677" y="1511"/>
                <a:ext cx="76" cy="77"/>
              </a:xfrm>
              <a:custGeom>
                <a:avLst/>
                <a:gdLst>
                  <a:gd name="T0" fmla="*/ 27 w 55"/>
                  <a:gd name="T1" fmla="*/ 55 h 55"/>
                  <a:gd name="T2" fmla="*/ 0 w 55"/>
                  <a:gd name="T3" fmla="*/ 28 h 55"/>
                  <a:gd name="T4" fmla="*/ 27 w 55"/>
                  <a:gd name="T5" fmla="*/ 0 h 55"/>
                  <a:gd name="T6" fmla="*/ 55 w 55"/>
                  <a:gd name="T7" fmla="*/ 28 h 55"/>
                  <a:gd name="T8" fmla="*/ 27 w 55"/>
                  <a:gd name="T9" fmla="*/ 55 h 55"/>
                </a:gdLst>
                <a:ahLst/>
                <a:cxnLst>
                  <a:cxn ang="0">
                    <a:pos x="T0" y="T1"/>
                  </a:cxn>
                  <a:cxn ang="0">
                    <a:pos x="T2" y="T3"/>
                  </a:cxn>
                  <a:cxn ang="0">
                    <a:pos x="T4" y="T5"/>
                  </a:cxn>
                  <a:cxn ang="0">
                    <a:pos x="T6" y="T7"/>
                  </a:cxn>
                  <a:cxn ang="0">
                    <a:pos x="T8" y="T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1" name="Freeform 47">
                <a:extLst>
                  <a:ext uri="{FF2B5EF4-FFF2-40B4-BE49-F238E27FC236}">
                    <a16:creationId xmlns:a16="http://schemas.microsoft.com/office/drawing/2014/main" id="{A9FC9C41-5672-4A77-89DC-6FCCC7CBA7E3}"/>
                  </a:ext>
                </a:extLst>
              </p:cNvPr>
              <p:cNvSpPr>
                <a:spLocks/>
              </p:cNvSpPr>
              <p:nvPr/>
            </p:nvSpPr>
            <p:spPr bwMode="auto">
              <a:xfrm>
                <a:off x="5996" y="979"/>
                <a:ext cx="77" cy="75"/>
              </a:xfrm>
              <a:custGeom>
                <a:avLst/>
                <a:gdLst>
                  <a:gd name="T0" fmla="*/ 28 w 55"/>
                  <a:gd name="T1" fmla="*/ 0 h 54"/>
                  <a:gd name="T2" fmla="*/ 55 w 55"/>
                  <a:gd name="T3" fmla="*/ 27 h 54"/>
                  <a:gd name="T4" fmla="*/ 28 w 55"/>
                  <a:gd name="T5" fmla="*/ 54 h 54"/>
                  <a:gd name="T6" fmla="*/ 1 w 55"/>
                  <a:gd name="T7" fmla="*/ 27 h 54"/>
                  <a:gd name="T8" fmla="*/ 28 w 55"/>
                  <a:gd name="T9" fmla="*/ 0 h 54"/>
                </a:gdLst>
                <a:ahLst/>
                <a:cxnLst>
                  <a:cxn ang="0">
                    <a:pos x="T0" y="T1"/>
                  </a:cxn>
                  <a:cxn ang="0">
                    <a:pos x="T2" y="T3"/>
                  </a:cxn>
                  <a:cxn ang="0">
                    <a:pos x="T4" y="T5"/>
                  </a:cxn>
                  <a:cxn ang="0">
                    <a:pos x="T6" y="T7"/>
                  </a:cxn>
                  <a:cxn ang="0">
                    <a:pos x="T8" y="T9"/>
                  </a:cxn>
                </a:cxnLst>
                <a:rect l="0" t="0" r="r" b="b"/>
                <a:pathLst>
                  <a:path w="55" h="54">
                    <a:moveTo>
                      <a:pt x="28" y="0"/>
                    </a:moveTo>
                    <a:cubicBezTo>
                      <a:pt x="43" y="0"/>
                      <a:pt x="55" y="12"/>
                      <a:pt x="55" y="27"/>
                    </a:cubicBezTo>
                    <a:cubicBezTo>
                      <a:pt x="55" y="42"/>
                      <a:pt x="43" y="54"/>
                      <a:pt x="28" y="54"/>
                    </a:cubicBezTo>
                    <a:cubicBezTo>
                      <a:pt x="13" y="54"/>
                      <a:pt x="1" y="42"/>
                      <a:pt x="1" y="27"/>
                    </a:cubicBezTo>
                    <a:cubicBezTo>
                      <a:pt x="0" y="12"/>
                      <a:pt x="1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2" name="Freeform 48">
                <a:extLst>
                  <a:ext uri="{FF2B5EF4-FFF2-40B4-BE49-F238E27FC236}">
                    <a16:creationId xmlns:a16="http://schemas.microsoft.com/office/drawing/2014/main" id="{1633FC3F-326C-4715-9C2D-19A919E5A118}"/>
                  </a:ext>
                </a:extLst>
              </p:cNvPr>
              <p:cNvSpPr>
                <a:spLocks/>
              </p:cNvSpPr>
              <p:nvPr/>
            </p:nvSpPr>
            <p:spPr bwMode="auto">
              <a:xfrm>
                <a:off x="5356" y="1405"/>
                <a:ext cx="76" cy="75"/>
              </a:xfrm>
              <a:custGeom>
                <a:avLst/>
                <a:gdLst>
                  <a:gd name="T0" fmla="*/ 27 w 55"/>
                  <a:gd name="T1" fmla="*/ 0 h 54"/>
                  <a:gd name="T2" fmla="*/ 55 w 55"/>
                  <a:gd name="T3" fmla="*/ 27 h 54"/>
                  <a:gd name="T4" fmla="*/ 28 w 55"/>
                  <a:gd name="T5" fmla="*/ 54 h 54"/>
                  <a:gd name="T6" fmla="*/ 0 w 55"/>
                  <a:gd name="T7" fmla="*/ 27 h 54"/>
                  <a:gd name="T8" fmla="*/ 27 w 55"/>
                  <a:gd name="T9" fmla="*/ 0 h 54"/>
                </a:gdLst>
                <a:ahLst/>
                <a:cxnLst>
                  <a:cxn ang="0">
                    <a:pos x="T0" y="T1"/>
                  </a:cxn>
                  <a:cxn ang="0">
                    <a:pos x="T2" y="T3"/>
                  </a:cxn>
                  <a:cxn ang="0">
                    <a:pos x="T4" y="T5"/>
                  </a:cxn>
                  <a:cxn ang="0">
                    <a:pos x="T6" y="T7"/>
                  </a:cxn>
                  <a:cxn ang="0">
                    <a:pos x="T8" y="T9"/>
                  </a:cxn>
                </a:cxnLst>
                <a:rect l="0" t="0" r="r" b="b"/>
                <a:pathLst>
                  <a:path w="55" h="54">
                    <a:moveTo>
                      <a:pt x="27" y="0"/>
                    </a:moveTo>
                    <a:cubicBezTo>
                      <a:pt x="42" y="0"/>
                      <a:pt x="55" y="12"/>
                      <a:pt x="55" y="27"/>
                    </a:cubicBezTo>
                    <a:cubicBezTo>
                      <a:pt x="55" y="42"/>
                      <a:pt x="42" y="54"/>
                      <a:pt x="28" y="54"/>
                    </a:cubicBezTo>
                    <a:cubicBezTo>
                      <a:pt x="13" y="54"/>
                      <a:pt x="0" y="42"/>
                      <a:pt x="0" y="27"/>
                    </a:cubicBezTo>
                    <a:cubicBezTo>
                      <a:pt x="0"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3" name="Freeform 49">
                <a:extLst>
                  <a:ext uri="{FF2B5EF4-FFF2-40B4-BE49-F238E27FC236}">
                    <a16:creationId xmlns:a16="http://schemas.microsoft.com/office/drawing/2014/main" id="{DE728BC3-BEBD-4A20-9A59-539DDC67604D}"/>
                  </a:ext>
                </a:extLst>
              </p:cNvPr>
              <p:cNvSpPr>
                <a:spLocks/>
              </p:cNvSpPr>
              <p:nvPr/>
            </p:nvSpPr>
            <p:spPr bwMode="auto">
              <a:xfrm>
                <a:off x="5571" y="1511"/>
                <a:ext cx="75" cy="77"/>
              </a:xfrm>
              <a:custGeom>
                <a:avLst/>
                <a:gdLst>
                  <a:gd name="T0" fmla="*/ 54 w 54"/>
                  <a:gd name="T1" fmla="*/ 28 h 55"/>
                  <a:gd name="T2" fmla="*/ 27 w 54"/>
                  <a:gd name="T3" fmla="*/ 55 h 55"/>
                  <a:gd name="T4" fmla="*/ 0 w 54"/>
                  <a:gd name="T5" fmla="*/ 27 h 55"/>
                  <a:gd name="T6" fmla="*/ 27 w 54"/>
                  <a:gd name="T7" fmla="*/ 0 h 55"/>
                  <a:gd name="T8" fmla="*/ 54 w 54"/>
                  <a:gd name="T9" fmla="*/ 28 h 55"/>
                </a:gdLst>
                <a:ahLst/>
                <a:cxnLst>
                  <a:cxn ang="0">
                    <a:pos x="T0" y="T1"/>
                  </a:cxn>
                  <a:cxn ang="0">
                    <a:pos x="T2" y="T3"/>
                  </a:cxn>
                  <a:cxn ang="0">
                    <a:pos x="T4" y="T5"/>
                  </a:cxn>
                  <a:cxn ang="0">
                    <a:pos x="T6" y="T7"/>
                  </a:cxn>
                  <a:cxn ang="0">
                    <a:pos x="T8" y="T9"/>
                  </a:cxn>
                </a:cxnLst>
                <a:rect l="0" t="0" r="r" b="b"/>
                <a:pathLst>
                  <a:path w="54" h="55">
                    <a:moveTo>
                      <a:pt x="54" y="28"/>
                    </a:moveTo>
                    <a:cubicBezTo>
                      <a:pt x="54" y="43"/>
                      <a:pt x="42" y="55"/>
                      <a:pt x="27" y="55"/>
                    </a:cubicBezTo>
                    <a:cubicBezTo>
                      <a:pt x="12" y="54"/>
                      <a:pt x="0" y="42"/>
                      <a:pt x="0" y="27"/>
                    </a:cubicBezTo>
                    <a:cubicBezTo>
                      <a:pt x="0" y="12"/>
                      <a:pt x="12" y="0"/>
                      <a:pt x="27" y="0"/>
                    </a:cubicBezTo>
                    <a:cubicBezTo>
                      <a:pt x="42" y="0"/>
                      <a:pt x="54" y="13"/>
                      <a:pt x="5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4" name="Oval 50">
                <a:extLst>
                  <a:ext uri="{FF2B5EF4-FFF2-40B4-BE49-F238E27FC236}">
                    <a16:creationId xmlns:a16="http://schemas.microsoft.com/office/drawing/2014/main" id="{B5781B66-F2D7-4E9A-A89C-EA8384A38B30}"/>
                  </a:ext>
                </a:extLst>
              </p:cNvPr>
              <p:cNvSpPr>
                <a:spLocks noChangeArrowheads="1"/>
              </p:cNvSpPr>
              <p:nvPr/>
            </p:nvSpPr>
            <p:spPr bwMode="auto">
              <a:xfrm>
                <a:off x="5249" y="1192"/>
                <a:ext cx="76" cy="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5" name="Oval 51">
                <a:extLst>
                  <a:ext uri="{FF2B5EF4-FFF2-40B4-BE49-F238E27FC236}">
                    <a16:creationId xmlns:a16="http://schemas.microsoft.com/office/drawing/2014/main" id="{00D31AEB-C25A-43E0-BC54-8B989C80DDAB}"/>
                  </a:ext>
                </a:extLst>
              </p:cNvPr>
              <p:cNvSpPr>
                <a:spLocks noChangeArrowheads="1"/>
              </p:cNvSpPr>
              <p:nvPr/>
            </p:nvSpPr>
            <p:spPr bwMode="auto">
              <a:xfrm>
                <a:off x="5463" y="765"/>
                <a:ext cx="75"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6" name="Freeform 52">
                <a:extLst>
                  <a:ext uri="{FF2B5EF4-FFF2-40B4-BE49-F238E27FC236}">
                    <a16:creationId xmlns:a16="http://schemas.microsoft.com/office/drawing/2014/main" id="{D4585CC2-F471-4ABA-8CD0-B6E58376C8CA}"/>
                  </a:ext>
                </a:extLst>
              </p:cNvPr>
              <p:cNvSpPr>
                <a:spLocks/>
              </p:cNvSpPr>
              <p:nvPr/>
            </p:nvSpPr>
            <p:spPr bwMode="auto">
              <a:xfrm>
                <a:off x="5998" y="1299"/>
                <a:ext cx="75"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2"/>
                      <a:pt x="0" y="27"/>
                    </a:cubicBezTo>
                    <a:cubicBezTo>
                      <a:pt x="0" y="12"/>
                      <a:pt x="12" y="0"/>
                      <a:pt x="27" y="0"/>
                    </a:cubicBezTo>
                    <a:cubicBezTo>
                      <a:pt x="41" y="0"/>
                      <a:pt x="54" y="12"/>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7" name="Freeform 53">
                <a:extLst>
                  <a:ext uri="{FF2B5EF4-FFF2-40B4-BE49-F238E27FC236}">
                    <a16:creationId xmlns:a16="http://schemas.microsoft.com/office/drawing/2014/main" id="{1C8BCD68-55A9-455D-8868-38758E5EDE27}"/>
                  </a:ext>
                </a:extLst>
              </p:cNvPr>
              <p:cNvSpPr>
                <a:spLocks/>
              </p:cNvSpPr>
              <p:nvPr/>
            </p:nvSpPr>
            <p:spPr bwMode="auto">
              <a:xfrm>
                <a:off x="5784" y="1512"/>
                <a:ext cx="74" cy="74"/>
              </a:xfrm>
              <a:custGeom>
                <a:avLst/>
                <a:gdLst>
                  <a:gd name="T0" fmla="*/ 27 w 53"/>
                  <a:gd name="T1" fmla="*/ 53 h 53"/>
                  <a:gd name="T2" fmla="*/ 0 w 53"/>
                  <a:gd name="T3" fmla="*/ 27 h 53"/>
                  <a:gd name="T4" fmla="*/ 26 w 53"/>
                  <a:gd name="T5" fmla="*/ 0 h 53"/>
                  <a:gd name="T6" fmla="*/ 53 w 53"/>
                  <a:gd name="T7" fmla="*/ 26 h 53"/>
                  <a:gd name="T8" fmla="*/ 27 w 53"/>
                  <a:gd name="T9" fmla="*/ 53 h 53"/>
                </a:gdLst>
                <a:ahLst/>
                <a:cxnLst>
                  <a:cxn ang="0">
                    <a:pos x="T0" y="T1"/>
                  </a:cxn>
                  <a:cxn ang="0">
                    <a:pos x="T2" y="T3"/>
                  </a:cxn>
                  <a:cxn ang="0">
                    <a:pos x="T4" y="T5"/>
                  </a:cxn>
                  <a:cxn ang="0">
                    <a:pos x="T6" y="T7"/>
                  </a:cxn>
                  <a:cxn ang="0">
                    <a:pos x="T8" y="T9"/>
                  </a:cxn>
                </a:cxnLst>
                <a:rect l="0" t="0" r="r" b="b"/>
                <a:pathLst>
                  <a:path w="53" h="53">
                    <a:moveTo>
                      <a:pt x="27" y="53"/>
                    </a:moveTo>
                    <a:cubicBezTo>
                      <a:pt x="12" y="53"/>
                      <a:pt x="0" y="41"/>
                      <a:pt x="0" y="27"/>
                    </a:cubicBezTo>
                    <a:cubicBezTo>
                      <a:pt x="0" y="12"/>
                      <a:pt x="12" y="0"/>
                      <a:pt x="26" y="0"/>
                    </a:cubicBezTo>
                    <a:cubicBezTo>
                      <a:pt x="41" y="0"/>
                      <a:pt x="53" y="12"/>
                      <a:pt x="53" y="26"/>
                    </a:cubicBezTo>
                    <a:cubicBezTo>
                      <a:pt x="53" y="41"/>
                      <a:pt x="41"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8" name="Freeform 54">
                <a:extLst>
                  <a:ext uri="{FF2B5EF4-FFF2-40B4-BE49-F238E27FC236}">
                    <a16:creationId xmlns:a16="http://schemas.microsoft.com/office/drawing/2014/main" id="{2131DD4E-53C8-409D-BEE7-2DE0A0B6CBF2}"/>
                  </a:ext>
                </a:extLst>
              </p:cNvPr>
              <p:cNvSpPr>
                <a:spLocks/>
              </p:cNvSpPr>
              <p:nvPr/>
            </p:nvSpPr>
            <p:spPr bwMode="auto">
              <a:xfrm>
                <a:off x="5249" y="979"/>
                <a:ext cx="76" cy="75"/>
              </a:xfrm>
              <a:custGeom>
                <a:avLst/>
                <a:gdLst>
                  <a:gd name="T0" fmla="*/ 27 w 54"/>
                  <a:gd name="T1" fmla="*/ 54 h 54"/>
                  <a:gd name="T2" fmla="*/ 0 w 54"/>
                  <a:gd name="T3" fmla="*/ 27 h 54"/>
                  <a:gd name="T4" fmla="*/ 27 w 54"/>
                  <a:gd name="T5" fmla="*/ 0 h 54"/>
                  <a:gd name="T6" fmla="*/ 54 w 54"/>
                  <a:gd name="T7" fmla="*/ 27 h 54"/>
                  <a:gd name="T8" fmla="*/ 27 w 54"/>
                  <a:gd name="T9" fmla="*/ 54 h 54"/>
                </a:gdLst>
                <a:ahLst/>
                <a:cxnLst>
                  <a:cxn ang="0">
                    <a:pos x="T0" y="T1"/>
                  </a:cxn>
                  <a:cxn ang="0">
                    <a:pos x="T2" y="T3"/>
                  </a:cxn>
                  <a:cxn ang="0">
                    <a:pos x="T4" y="T5"/>
                  </a:cxn>
                  <a:cxn ang="0">
                    <a:pos x="T6" y="T7"/>
                  </a:cxn>
                  <a:cxn ang="0">
                    <a:pos x="T8" y="T9"/>
                  </a:cxn>
                </a:cxnLst>
                <a:rect l="0" t="0" r="r" b="b"/>
                <a:pathLst>
                  <a:path w="54" h="54">
                    <a:moveTo>
                      <a:pt x="27" y="54"/>
                    </a:moveTo>
                    <a:cubicBezTo>
                      <a:pt x="12" y="54"/>
                      <a:pt x="0" y="41"/>
                      <a:pt x="0" y="27"/>
                    </a:cubicBezTo>
                    <a:cubicBezTo>
                      <a:pt x="1" y="12"/>
                      <a:pt x="13" y="0"/>
                      <a:pt x="27" y="0"/>
                    </a:cubicBezTo>
                    <a:cubicBezTo>
                      <a:pt x="42" y="1"/>
                      <a:pt x="54" y="13"/>
                      <a:pt x="54" y="27"/>
                    </a:cubicBezTo>
                    <a:cubicBezTo>
                      <a:pt x="54" y="42"/>
                      <a:pt x="42" y="54"/>
                      <a:pt x="2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29" name="Freeform 55">
                <a:extLst>
                  <a:ext uri="{FF2B5EF4-FFF2-40B4-BE49-F238E27FC236}">
                    <a16:creationId xmlns:a16="http://schemas.microsoft.com/office/drawing/2014/main" id="{AC427B13-5F0D-4037-8B9F-95DC662BFCA1}"/>
                  </a:ext>
                </a:extLst>
              </p:cNvPr>
              <p:cNvSpPr>
                <a:spLocks/>
              </p:cNvSpPr>
              <p:nvPr/>
            </p:nvSpPr>
            <p:spPr bwMode="auto">
              <a:xfrm>
                <a:off x="5251" y="1299"/>
                <a:ext cx="74" cy="74"/>
              </a:xfrm>
              <a:custGeom>
                <a:avLst/>
                <a:gdLst>
                  <a:gd name="T0" fmla="*/ 0 w 53"/>
                  <a:gd name="T1" fmla="*/ 27 h 53"/>
                  <a:gd name="T2" fmla="*/ 26 w 53"/>
                  <a:gd name="T3" fmla="*/ 0 h 53"/>
                  <a:gd name="T4" fmla="*/ 53 w 53"/>
                  <a:gd name="T5" fmla="*/ 27 h 53"/>
                  <a:gd name="T6" fmla="*/ 26 w 53"/>
                  <a:gd name="T7" fmla="*/ 53 h 53"/>
                  <a:gd name="T8" fmla="*/ 0 w 53"/>
                  <a:gd name="T9" fmla="*/ 27 h 53"/>
                </a:gdLst>
                <a:ahLst/>
                <a:cxnLst>
                  <a:cxn ang="0">
                    <a:pos x="T0" y="T1"/>
                  </a:cxn>
                  <a:cxn ang="0">
                    <a:pos x="T2" y="T3"/>
                  </a:cxn>
                  <a:cxn ang="0">
                    <a:pos x="T4" y="T5"/>
                  </a:cxn>
                  <a:cxn ang="0">
                    <a:pos x="T6" y="T7"/>
                  </a:cxn>
                  <a:cxn ang="0">
                    <a:pos x="T8" y="T9"/>
                  </a:cxn>
                </a:cxnLst>
                <a:rect l="0" t="0" r="r" b="b"/>
                <a:pathLst>
                  <a:path w="53" h="53">
                    <a:moveTo>
                      <a:pt x="0" y="27"/>
                    </a:moveTo>
                    <a:cubicBezTo>
                      <a:pt x="0" y="12"/>
                      <a:pt x="11" y="1"/>
                      <a:pt x="26" y="0"/>
                    </a:cubicBezTo>
                    <a:cubicBezTo>
                      <a:pt x="41" y="0"/>
                      <a:pt x="53" y="12"/>
                      <a:pt x="53" y="27"/>
                    </a:cubicBezTo>
                    <a:cubicBezTo>
                      <a:pt x="53" y="41"/>
                      <a:pt x="41" y="53"/>
                      <a:pt x="26" y="53"/>
                    </a:cubicBezTo>
                    <a:cubicBezTo>
                      <a:pt x="12" y="53"/>
                      <a:pt x="0" y="4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0" name="Freeform 56">
                <a:extLst>
                  <a:ext uri="{FF2B5EF4-FFF2-40B4-BE49-F238E27FC236}">
                    <a16:creationId xmlns:a16="http://schemas.microsoft.com/office/drawing/2014/main" id="{48A6E5B0-7B79-4827-89B2-14D3BBFDE0C9}"/>
                  </a:ext>
                </a:extLst>
              </p:cNvPr>
              <p:cNvSpPr>
                <a:spLocks/>
              </p:cNvSpPr>
              <p:nvPr/>
            </p:nvSpPr>
            <p:spPr bwMode="auto">
              <a:xfrm>
                <a:off x="5463" y="1512"/>
                <a:ext cx="74" cy="74"/>
              </a:xfrm>
              <a:custGeom>
                <a:avLst/>
                <a:gdLst>
                  <a:gd name="T0" fmla="*/ 27 w 53"/>
                  <a:gd name="T1" fmla="*/ 0 h 53"/>
                  <a:gd name="T2" fmla="*/ 53 w 53"/>
                  <a:gd name="T3" fmla="*/ 26 h 53"/>
                  <a:gd name="T4" fmla="*/ 27 w 53"/>
                  <a:gd name="T5" fmla="*/ 53 h 53"/>
                  <a:gd name="T6" fmla="*/ 0 w 53"/>
                  <a:gd name="T7" fmla="*/ 26 h 53"/>
                  <a:gd name="T8" fmla="*/ 27 w 53"/>
                  <a:gd name="T9" fmla="*/ 0 h 53"/>
                </a:gdLst>
                <a:ahLst/>
                <a:cxnLst>
                  <a:cxn ang="0">
                    <a:pos x="T0" y="T1"/>
                  </a:cxn>
                  <a:cxn ang="0">
                    <a:pos x="T2" y="T3"/>
                  </a:cxn>
                  <a:cxn ang="0">
                    <a:pos x="T4" y="T5"/>
                  </a:cxn>
                  <a:cxn ang="0">
                    <a:pos x="T6" y="T7"/>
                  </a:cxn>
                  <a:cxn ang="0">
                    <a:pos x="T8" y="T9"/>
                  </a:cxn>
                </a:cxnLst>
                <a:rect l="0" t="0" r="r" b="b"/>
                <a:pathLst>
                  <a:path w="53" h="53">
                    <a:moveTo>
                      <a:pt x="27" y="0"/>
                    </a:moveTo>
                    <a:cubicBezTo>
                      <a:pt x="42" y="0"/>
                      <a:pt x="53" y="12"/>
                      <a:pt x="53" y="26"/>
                    </a:cubicBezTo>
                    <a:cubicBezTo>
                      <a:pt x="53" y="41"/>
                      <a:pt x="42" y="53"/>
                      <a:pt x="27" y="53"/>
                    </a:cubicBezTo>
                    <a:cubicBezTo>
                      <a:pt x="12" y="53"/>
                      <a:pt x="0" y="41"/>
                      <a:pt x="0" y="26"/>
                    </a:cubicBezTo>
                    <a:cubicBezTo>
                      <a:pt x="1" y="12"/>
                      <a:pt x="1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1" name="Freeform 57">
                <a:extLst>
                  <a:ext uri="{FF2B5EF4-FFF2-40B4-BE49-F238E27FC236}">
                    <a16:creationId xmlns:a16="http://schemas.microsoft.com/office/drawing/2014/main" id="{A1AFA5C9-56A8-4534-B288-C6A03CFB82F3}"/>
                  </a:ext>
                </a:extLst>
              </p:cNvPr>
              <p:cNvSpPr>
                <a:spLocks/>
              </p:cNvSpPr>
              <p:nvPr/>
            </p:nvSpPr>
            <p:spPr bwMode="auto">
              <a:xfrm>
                <a:off x="5999" y="873"/>
                <a:ext cx="73" cy="73"/>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2" name="Freeform 58">
                <a:extLst>
                  <a:ext uri="{FF2B5EF4-FFF2-40B4-BE49-F238E27FC236}">
                    <a16:creationId xmlns:a16="http://schemas.microsoft.com/office/drawing/2014/main" id="{7D3CB1BE-DA25-4E2D-B4AD-FB25DE123540}"/>
                  </a:ext>
                </a:extLst>
              </p:cNvPr>
              <p:cNvSpPr>
                <a:spLocks/>
              </p:cNvSpPr>
              <p:nvPr/>
            </p:nvSpPr>
            <p:spPr bwMode="auto">
              <a:xfrm>
                <a:off x="5892" y="765"/>
                <a:ext cx="72" cy="74"/>
              </a:xfrm>
              <a:custGeom>
                <a:avLst/>
                <a:gdLst>
                  <a:gd name="T0" fmla="*/ 26 w 52"/>
                  <a:gd name="T1" fmla="*/ 53 h 53"/>
                  <a:gd name="T2" fmla="*/ 0 w 52"/>
                  <a:gd name="T3" fmla="*/ 27 h 53"/>
                  <a:gd name="T4" fmla="*/ 26 w 52"/>
                  <a:gd name="T5" fmla="*/ 1 h 53"/>
                  <a:gd name="T6" fmla="*/ 52 w 52"/>
                  <a:gd name="T7" fmla="*/ 27 h 53"/>
                  <a:gd name="T8" fmla="*/ 26 w 52"/>
                  <a:gd name="T9" fmla="*/ 53 h 53"/>
                </a:gdLst>
                <a:ahLst/>
                <a:cxnLst>
                  <a:cxn ang="0">
                    <a:pos x="T0" y="T1"/>
                  </a:cxn>
                  <a:cxn ang="0">
                    <a:pos x="T2" y="T3"/>
                  </a:cxn>
                  <a:cxn ang="0">
                    <a:pos x="T4" y="T5"/>
                  </a:cxn>
                  <a:cxn ang="0">
                    <a:pos x="T6" y="T7"/>
                  </a:cxn>
                  <a:cxn ang="0">
                    <a:pos x="T8" y="T9"/>
                  </a:cxn>
                </a:cxnLst>
                <a:rect l="0" t="0" r="r" b="b"/>
                <a:pathLst>
                  <a:path w="52" h="53">
                    <a:moveTo>
                      <a:pt x="26" y="53"/>
                    </a:moveTo>
                    <a:cubicBezTo>
                      <a:pt x="12" y="53"/>
                      <a:pt x="0" y="41"/>
                      <a:pt x="0" y="27"/>
                    </a:cubicBezTo>
                    <a:cubicBezTo>
                      <a:pt x="0" y="12"/>
                      <a:pt x="12" y="0"/>
                      <a:pt x="26" y="1"/>
                    </a:cubicBezTo>
                    <a:cubicBezTo>
                      <a:pt x="40" y="1"/>
                      <a:pt x="52" y="12"/>
                      <a:pt x="52" y="27"/>
                    </a:cubicBezTo>
                    <a:cubicBezTo>
                      <a:pt x="52" y="41"/>
                      <a:pt x="40" y="53"/>
                      <a:pt x="2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3" name="Oval 59">
                <a:extLst>
                  <a:ext uri="{FF2B5EF4-FFF2-40B4-BE49-F238E27FC236}">
                    <a16:creationId xmlns:a16="http://schemas.microsoft.com/office/drawing/2014/main" id="{BAE32FAA-CB06-4AAF-917E-BD0ABF84E8C1}"/>
                  </a:ext>
                </a:extLst>
              </p:cNvPr>
              <p:cNvSpPr>
                <a:spLocks noChangeArrowheads="1"/>
              </p:cNvSpPr>
              <p:nvPr/>
            </p:nvSpPr>
            <p:spPr bwMode="auto">
              <a:xfrm>
                <a:off x="5358" y="767"/>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4" name="Freeform 60">
                <a:extLst>
                  <a:ext uri="{FF2B5EF4-FFF2-40B4-BE49-F238E27FC236}">
                    <a16:creationId xmlns:a16="http://schemas.microsoft.com/office/drawing/2014/main" id="{3BF57DFA-8995-4757-9895-D109414820A8}"/>
                  </a:ext>
                </a:extLst>
              </p:cNvPr>
              <p:cNvSpPr>
                <a:spLocks/>
              </p:cNvSpPr>
              <p:nvPr/>
            </p:nvSpPr>
            <p:spPr bwMode="auto">
              <a:xfrm>
                <a:off x="5999" y="1407"/>
                <a:ext cx="73" cy="72"/>
              </a:xfrm>
              <a:custGeom>
                <a:avLst/>
                <a:gdLst>
                  <a:gd name="T0" fmla="*/ 0 w 52"/>
                  <a:gd name="T1" fmla="*/ 26 h 52"/>
                  <a:gd name="T2" fmla="*/ 26 w 52"/>
                  <a:gd name="T3" fmla="*/ 0 h 52"/>
                  <a:gd name="T4" fmla="*/ 52 w 52"/>
                  <a:gd name="T5" fmla="*/ 26 h 52"/>
                  <a:gd name="T6" fmla="*/ 26 w 52"/>
                  <a:gd name="T7" fmla="*/ 52 h 52"/>
                  <a:gd name="T8" fmla="*/ 0 w 52"/>
                  <a:gd name="T9" fmla="*/ 26 h 52"/>
                </a:gdLst>
                <a:ahLst/>
                <a:cxnLst>
                  <a:cxn ang="0">
                    <a:pos x="T0" y="T1"/>
                  </a:cxn>
                  <a:cxn ang="0">
                    <a:pos x="T2" y="T3"/>
                  </a:cxn>
                  <a:cxn ang="0">
                    <a:pos x="T4" y="T5"/>
                  </a:cxn>
                  <a:cxn ang="0">
                    <a:pos x="T6" y="T7"/>
                  </a:cxn>
                  <a:cxn ang="0">
                    <a:pos x="T8" y="T9"/>
                  </a:cxn>
                </a:cxnLst>
                <a:rect l="0" t="0" r="r" b="b"/>
                <a:pathLst>
                  <a:path w="52" h="52">
                    <a:moveTo>
                      <a:pt x="0" y="26"/>
                    </a:moveTo>
                    <a:cubicBezTo>
                      <a:pt x="0" y="11"/>
                      <a:pt x="12" y="0"/>
                      <a:pt x="26" y="0"/>
                    </a:cubicBezTo>
                    <a:cubicBezTo>
                      <a:pt x="41" y="1"/>
                      <a:pt x="52" y="12"/>
                      <a:pt x="52" y="26"/>
                    </a:cubicBezTo>
                    <a:cubicBezTo>
                      <a:pt x="51" y="41"/>
                      <a:pt x="40" y="52"/>
                      <a:pt x="26" y="52"/>
                    </a:cubicBezTo>
                    <a:cubicBezTo>
                      <a:pt x="12" y="52"/>
                      <a:pt x="0" y="40"/>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5" name="Freeform 61">
                <a:extLst>
                  <a:ext uri="{FF2B5EF4-FFF2-40B4-BE49-F238E27FC236}">
                    <a16:creationId xmlns:a16="http://schemas.microsoft.com/office/drawing/2014/main" id="{5FEE3E5C-8E11-41A9-B8D4-D60B6B722E77}"/>
                  </a:ext>
                </a:extLst>
              </p:cNvPr>
              <p:cNvSpPr>
                <a:spLocks/>
              </p:cNvSpPr>
              <p:nvPr/>
            </p:nvSpPr>
            <p:spPr bwMode="auto">
              <a:xfrm>
                <a:off x="5251" y="874"/>
                <a:ext cx="72" cy="71"/>
              </a:xfrm>
              <a:custGeom>
                <a:avLst/>
                <a:gdLst>
                  <a:gd name="T0" fmla="*/ 26 w 52"/>
                  <a:gd name="T1" fmla="*/ 0 h 51"/>
                  <a:gd name="T2" fmla="*/ 52 w 52"/>
                  <a:gd name="T3" fmla="*/ 26 h 51"/>
                  <a:gd name="T4" fmla="*/ 26 w 52"/>
                  <a:gd name="T5" fmla="*/ 51 h 51"/>
                  <a:gd name="T6" fmla="*/ 0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6"/>
                    </a:cubicBezTo>
                    <a:cubicBezTo>
                      <a:pt x="52" y="40"/>
                      <a:pt x="40" y="51"/>
                      <a:pt x="26" y="51"/>
                    </a:cubicBezTo>
                    <a:cubicBezTo>
                      <a:pt x="12" y="51"/>
                      <a:pt x="0" y="40"/>
                      <a:pt x="0"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6" name="Oval 62">
                <a:extLst>
                  <a:ext uri="{FF2B5EF4-FFF2-40B4-BE49-F238E27FC236}">
                    <a16:creationId xmlns:a16="http://schemas.microsoft.com/office/drawing/2014/main" id="{11955496-5636-4498-9222-29205E259AE2}"/>
                  </a:ext>
                </a:extLst>
              </p:cNvPr>
              <p:cNvSpPr>
                <a:spLocks noChangeArrowheads="1"/>
              </p:cNvSpPr>
              <p:nvPr/>
            </p:nvSpPr>
            <p:spPr bwMode="auto">
              <a:xfrm>
                <a:off x="5892" y="1514"/>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7" name="Freeform 63">
                <a:extLst>
                  <a:ext uri="{FF2B5EF4-FFF2-40B4-BE49-F238E27FC236}">
                    <a16:creationId xmlns:a16="http://schemas.microsoft.com/office/drawing/2014/main" id="{6A00D18A-5CFD-46AB-8ABC-29ED2F6ADB05}"/>
                  </a:ext>
                </a:extLst>
              </p:cNvPr>
              <p:cNvSpPr>
                <a:spLocks/>
              </p:cNvSpPr>
              <p:nvPr/>
            </p:nvSpPr>
            <p:spPr bwMode="auto">
              <a:xfrm>
                <a:off x="5679" y="661"/>
                <a:ext cx="72" cy="71"/>
              </a:xfrm>
              <a:custGeom>
                <a:avLst/>
                <a:gdLst>
                  <a:gd name="T0" fmla="*/ 25 w 51"/>
                  <a:gd name="T1" fmla="*/ 0 h 51"/>
                  <a:gd name="T2" fmla="*/ 51 w 51"/>
                  <a:gd name="T3" fmla="*/ 26 h 51"/>
                  <a:gd name="T4" fmla="*/ 25 w 51"/>
                  <a:gd name="T5" fmla="*/ 51 h 51"/>
                  <a:gd name="T6" fmla="*/ 0 w 51"/>
                  <a:gd name="T7" fmla="*/ 25 h 51"/>
                  <a:gd name="T8" fmla="*/ 25 w 51"/>
                  <a:gd name="T9" fmla="*/ 0 h 51"/>
                </a:gdLst>
                <a:ahLst/>
                <a:cxnLst>
                  <a:cxn ang="0">
                    <a:pos x="T0" y="T1"/>
                  </a:cxn>
                  <a:cxn ang="0">
                    <a:pos x="T2" y="T3"/>
                  </a:cxn>
                  <a:cxn ang="0">
                    <a:pos x="T4" y="T5"/>
                  </a:cxn>
                  <a:cxn ang="0">
                    <a:pos x="T6" y="T7"/>
                  </a:cxn>
                  <a:cxn ang="0">
                    <a:pos x="T8" y="T9"/>
                  </a:cxn>
                </a:cxnLst>
                <a:rect l="0" t="0" r="r" b="b"/>
                <a:pathLst>
                  <a:path w="51" h="51">
                    <a:moveTo>
                      <a:pt x="25" y="0"/>
                    </a:moveTo>
                    <a:cubicBezTo>
                      <a:pt x="39" y="0"/>
                      <a:pt x="51" y="11"/>
                      <a:pt x="51" y="26"/>
                    </a:cubicBezTo>
                    <a:cubicBezTo>
                      <a:pt x="50" y="40"/>
                      <a:pt x="39" y="51"/>
                      <a:pt x="25" y="51"/>
                    </a:cubicBezTo>
                    <a:cubicBezTo>
                      <a:pt x="11" y="51"/>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8" name="Freeform 64">
                <a:extLst>
                  <a:ext uri="{FF2B5EF4-FFF2-40B4-BE49-F238E27FC236}">
                    <a16:creationId xmlns:a16="http://schemas.microsoft.com/office/drawing/2014/main" id="{3D158CD4-E7EA-4CC8-8D22-695B1599E431}"/>
                  </a:ext>
                </a:extLst>
              </p:cNvPr>
              <p:cNvSpPr>
                <a:spLocks/>
              </p:cNvSpPr>
              <p:nvPr/>
            </p:nvSpPr>
            <p:spPr bwMode="auto">
              <a:xfrm>
                <a:off x="6105" y="1087"/>
                <a:ext cx="73" cy="71"/>
              </a:xfrm>
              <a:custGeom>
                <a:avLst/>
                <a:gdLst>
                  <a:gd name="T0" fmla="*/ 26 w 52"/>
                  <a:gd name="T1" fmla="*/ 0 h 51"/>
                  <a:gd name="T2" fmla="*/ 52 w 52"/>
                  <a:gd name="T3" fmla="*/ 25 h 51"/>
                  <a:gd name="T4" fmla="*/ 26 w 52"/>
                  <a:gd name="T5" fmla="*/ 51 h 51"/>
                  <a:gd name="T6" fmla="*/ 1 w 52"/>
                  <a:gd name="T7" fmla="*/ 26 h 51"/>
                  <a:gd name="T8" fmla="*/ 26 w 52"/>
                  <a:gd name="T9" fmla="*/ 0 h 51"/>
                </a:gdLst>
                <a:ahLst/>
                <a:cxnLst>
                  <a:cxn ang="0">
                    <a:pos x="T0" y="T1"/>
                  </a:cxn>
                  <a:cxn ang="0">
                    <a:pos x="T2" y="T3"/>
                  </a:cxn>
                  <a:cxn ang="0">
                    <a:pos x="T4" y="T5"/>
                  </a:cxn>
                  <a:cxn ang="0">
                    <a:pos x="T6" y="T7"/>
                  </a:cxn>
                  <a:cxn ang="0">
                    <a:pos x="T8" y="T9"/>
                  </a:cxn>
                </a:cxnLst>
                <a:rect l="0" t="0" r="r" b="b"/>
                <a:pathLst>
                  <a:path w="52" h="51">
                    <a:moveTo>
                      <a:pt x="26" y="0"/>
                    </a:moveTo>
                    <a:cubicBezTo>
                      <a:pt x="40" y="0"/>
                      <a:pt x="52" y="11"/>
                      <a:pt x="52" y="25"/>
                    </a:cubicBezTo>
                    <a:cubicBezTo>
                      <a:pt x="52" y="39"/>
                      <a:pt x="40" y="51"/>
                      <a:pt x="26" y="51"/>
                    </a:cubicBezTo>
                    <a:cubicBezTo>
                      <a:pt x="12" y="51"/>
                      <a:pt x="1" y="40"/>
                      <a:pt x="1" y="26"/>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9" name="Oval 65">
                <a:extLst>
                  <a:ext uri="{FF2B5EF4-FFF2-40B4-BE49-F238E27FC236}">
                    <a16:creationId xmlns:a16="http://schemas.microsoft.com/office/drawing/2014/main" id="{CFA26BC4-A602-496F-ACEC-8F3726741242}"/>
                  </a:ext>
                </a:extLst>
              </p:cNvPr>
              <p:cNvSpPr>
                <a:spLocks noChangeArrowheads="1"/>
              </p:cNvSpPr>
              <p:nvPr/>
            </p:nvSpPr>
            <p:spPr bwMode="auto">
              <a:xfrm>
                <a:off x="6107" y="1193"/>
                <a:ext cx="71"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0" name="Freeform 66">
                <a:extLst>
                  <a:ext uri="{FF2B5EF4-FFF2-40B4-BE49-F238E27FC236}">
                    <a16:creationId xmlns:a16="http://schemas.microsoft.com/office/drawing/2014/main" id="{2D80066A-71FD-43A4-A93D-6CCCCFBADCFF}"/>
                  </a:ext>
                </a:extLst>
              </p:cNvPr>
              <p:cNvSpPr>
                <a:spLocks/>
              </p:cNvSpPr>
              <p:nvPr/>
            </p:nvSpPr>
            <p:spPr bwMode="auto">
              <a:xfrm>
                <a:off x="5572" y="661"/>
                <a:ext cx="71" cy="71"/>
              </a:xfrm>
              <a:custGeom>
                <a:avLst/>
                <a:gdLst>
                  <a:gd name="T0" fmla="*/ 26 w 51"/>
                  <a:gd name="T1" fmla="*/ 0 h 51"/>
                  <a:gd name="T2" fmla="*/ 51 w 51"/>
                  <a:gd name="T3" fmla="*/ 25 h 51"/>
                  <a:gd name="T4" fmla="*/ 26 w 51"/>
                  <a:gd name="T5" fmla="*/ 51 h 51"/>
                  <a:gd name="T6" fmla="*/ 0 w 51"/>
                  <a:gd name="T7" fmla="*/ 26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40" y="0"/>
                      <a:pt x="51" y="11"/>
                      <a:pt x="51" y="25"/>
                    </a:cubicBezTo>
                    <a:cubicBezTo>
                      <a:pt x="51" y="39"/>
                      <a:pt x="40" y="51"/>
                      <a:pt x="26" y="51"/>
                    </a:cubicBezTo>
                    <a:cubicBezTo>
                      <a:pt x="12" y="51"/>
                      <a:pt x="1" y="40"/>
                      <a:pt x="0" y="26"/>
                    </a:cubicBezTo>
                    <a:cubicBezTo>
                      <a:pt x="0" y="12"/>
                      <a:pt x="1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1" name="Freeform 67">
                <a:extLst>
                  <a:ext uri="{FF2B5EF4-FFF2-40B4-BE49-F238E27FC236}">
                    <a16:creationId xmlns:a16="http://schemas.microsoft.com/office/drawing/2014/main" id="{6CDB4239-828C-4A09-B84B-8EF60B015BB3}"/>
                  </a:ext>
                </a:extLst>
              </p:cNvPr>
              <p:cNvSpPr>
                <a:spLocks/>
              </p:cNvSpPr>
              <p:nvPr/>
            </p:nvSpPr>
            <p:spPr bwMode="auto">
              <a:xfrm>
                <a:off x="5358" y="1514"/>
                <a:ext cx="72" cy="71"/>
              </a:xfrm>
              <a:custGeom>
                <a:avLst/>
                <a:gdLst>
                  <a:gd name="T0" fmla="*/ 26 w 51"/>
                  <a:gd name="T1" fmla="*/ 0 h 51"/>
                  <a:gd name="T2" fmla="*/ 51 w 51"/>
                  <a:gd name="T3" fmla="*/ 26 h 51"/>
                  <a:gd name="T4" fmla="*/ 25 w 51"/>
                  <a:gd name="T5" fmla="*/ 51 h 51"/>
                  <a:gd name="T6" fmla="*/ 0 w 51"/>
                  <a:gd name="T7" fmla="*/ 25 h 51"/>
                  <a:gd name="T8" fmla="*/ 26 w 51"/>
                  <a:gd name="T9" fmla="*/ 0 h 51"/>
                </a:gdLst>
                <a:ahLst/>
                <a:cxnLst>
                  <a:cxn ang="0">
                    <a:pos x="T0" y="T1"/>
                  </a:cxn>
                  <a:cxn ang="0">
                    <a:pos x="T2" y="T3"/>
                  </a:cxn>
                  <a:cxn ang="0">
                    <a:pos x="T4" y="T5"/>
                  </a:cxn>
                  <a:cxn ang="0">
                    <a:pos x="T6" y="T7"/>
                  </a:cxn>
                  <a:cxn ang="0">
                    <a:pos x="T8" y="T9"/>
                  </a:cxn>
                </a:cxnLst>
                <a:rect l="0" t="0" r="r" b="b"/>
                <a:pathLst>
                  <a:path w="51" h="51">
                    <a:moveTo>
                      <a:pt x="26" y="0"/>
                    </a:moveTo>
                    <a:cubicBezTo>
                      <a:pt x="39" y="0"/>
                      <a:pt x="51" y="12"/>
                      <a:pt x="51" y="26"/>
                    </a:cubicBezTo>
                    <a:cubicBezTo>
                      <a:pt x="51" y="39"/>
                      <a:pt x="39" y="51"/>
                      <a:pt x="25" y="51"/>
                    </a:cubicBezTo>
                    <a:cubicBezTo>
                      <a:pt x="12" y="51"/>
                      <a:pt x="0" y="39"/>
                      <a:pt x="0" y="25"/>
                    </a:cubicBezTo>
                    <a:cubicBezTo>
                      <a:pt x="0" y="12"/>
                      <a:pt x="12"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2" name="Oval 68">
                <a:extLst>
                  <a:ext uri="{FF2B5EF4-FFF2-40B4-BE49-F238E27FC236}">
                    <a16:creationId xmlns:a16="http://schemas.microsoft.com/office/drawing/2014/main" id="{E9F4F5E5-E42A-4EFE-A542-ADFBA7E417E6}"/>
                  </a:ext>
                </a:extLst>
              </p:cNvPr>
              <p:cNvSpPr>
                <a:spLocks noChangeArrowheads="1"/>
              </p:cNvSpPr>
              <p:nvPr/>
            </p:nvSpPr>
            <p:spPr bwMode="auto">
              <a:xfrm>
                <a:off x="5252" y="1408"/>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3" name="Oval 69">
                <a:extLst>
                  <a:ext uri="{FF2B5EF4-FFF2-40B4-BE49-F238E27FC236}">
                    <a16:creationId xmlns:a16="http://schemas.microsoft.com/office/drawing/2014/main" id="{7D3E0BBC-ABC5-45B1-AD08-3C4F47E098F4}"/>
                  </a:ext>
                </a:extLst>
              </p:cNvPr>
              <p:cNvSpPr>
                <a:spLocks noChangeArrowheads="1"/>
              </p:cNvSpPr>
              <p:nvPr/>
            </p:nvSpPr>
            <p:spPr bwMode="auto">
              <a:xfrm>
                <a:off x="6107" y="981"/>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4" name="Freeform 70">
                <a:extLst>
                  <a:ext uri="{FF2B5EF4-FFF2-40B4-BE49-F238E27FC236}">
                    <a16:creationId xmlns:a16="http://schemas.microsoft.com/office/drawing/2014/main" id="{5694F03B-30E9-40C5-A701-565EF9B56D4E}"/>
                  </a:ext>
                </a:extLst>
              </p:cNvPr>
              <p:cNvSpPr>
                <a:spLocks/>
              </p:cNvSpPr>
              <p:nvPr/>
            </p:nvSpPr>
            <p:spPr bwMode="auto">
              <a:xfrm>
                <a:off x="5787" y="661"/>
                <a:ext cx="68" cy="71"/>
              </a:xfrm>
              <a:custGeom>
                <a:avLst/>
                <a:gdLst>
                  <a:gd name="T0" fmla="*/ 49 w 49"/>
                  <a:gd name="T1" fmla="*/ 25 h 51"/>
                  <a:gd name="T2" fmla="*/ 25 w 49"/>
                  <a:gd name="T3" fmla="*/ 50 h 51"/>
                  <a:gd name="T4" fmla="*/ 0 w 49"/>
                  <a:gd name="T5" fmla="*/ 25 h 51"/>
                  <a:gd name="T6" fmla="*/ 25 w 49"/>
                  <a:gd name="T7" fmla="*/ 0 h 51"/>
                  <a:gd name="T8" fmla="*/ 49 w 49"/>
                  <a:gd name="T9" fmla="*/ 25 h 51"/>
                </a:gdLst>
                <a:ahLst/>
                <a:cxnLst>
                  <a:cxn ang="0">
                    <a:pos x="T0" y="T1"/>
                  </a:cxn>
                  <a:cxn ang="0">
                    <a:pos x="T2" y="T3"/>
                  </a:cxn>
                  <a:cxn ang="0">
                    <a:pos x="T4" y="T5"/>
                  </a:cxn>
                  <a:cxn ang="0">
                    <a:pos x="T6" y="T7"/>
                  </a:cxn>
                  <a:cxn ang="0">
                    <a:pos x="T8" y="T9"/>
                  </a:cxn>
                </a:cxnLst>
                <a:rect l="0" t="0" r="r" b="b"/>
                <a:pathLst>
                  <a:path w="49" h="51">
                    <a:moveTo>
                      <a:pt x="49" y="25"/>
                    </a:moveTo>
                    <a:cubicBezTo>
                      <a:pt x="49" y="39"/>
                      <a:pt x="38" y="50"/>
                      <a:pt x="25" y="50"/>
                    </a:cubicBezTo>
                    <a:cubicBezTo>
                      <a:pt x="11" y="51"/>
                      <a:pt x="0" y="39"/>
                      <a:pt x="0" y="25"/>
                    </a:cubicBezTo>
                    <a:cubicBezTo>
                      <a:pt x="0" y="11"/>
                      <a:pt x="11" y="0"/>
                      <a:pt x="25" y="0"/>
                    </a:cubicBezTo>
                    <a:cubicBezTo>
                      <a:pt x="39" y="1"/>
                      <a:pt x="49" y="12"/>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5" name="Freeform 71">
                <a:extLst>
                  <a:ext uri="{FF2B5EF4-FFF2-40B4-BE49-F238E27FC236}">
                    <a16:creationId xmlns:a16="http://schemas.microsoft.com/office/drawing/2014/main" id="{5BEAA272-F342-454A-9BD9-CB7813855F75}"/>
                  </a:ext>
                </a:extLst>
              </p:cNvPr>
              <p:cNvSpPr>
                <a:spLocks/>
              </p:cNvSpPr>
              <p:nvPr/>
            </p:nvSpPr>
            <p:spPr bwMode="auto">
              <a:xfrm>
                <a:off x="5679" y="1621"/>
                <a:ext cx="70" cy="70"/>
              </a:xfrm>
              <a:custGeom>
                <a:avLst/>
                <a:gdLst>
                  <a:gd name="T0" fmla="*/ 25 w 50"/>
                  <a:gd name="T1" fmla="*/ 1 h 50"/>
                  <a:gd name="T2" fmla="*/ 50 w 50"/>
                  <a:gd name="T3" fmla="*/ 25 h 50"/>
                  <a:gd name="T4" fmla="*/ 25 w 50"/>
                  <a:gd name="T5" fmla="*/ 50 h 50"/>
                  <a:gd name="T6" fmla="*/ 0 w 50"/>
                  <a:gd name="T7" fmla="*/ 26 h 50"/>
                  <a:gd name="T8" fmla="*/ 25 w 50"/>
                  <a:gd name="T9" fmla="*/ 1 h 50"/>
                </a:gdLst>
                <a:ahLst/>
                <a:cxnLst>
                  <a:cxn ang="0">
                    <a:pos x="T0" y="T1"/>
                  </a:cxn>
                  <a:cxn ang="0">
                    <a:pos x="T2" y="T3"/>
                  </a:cxn>
                  <a:cxn ang="0">
                    <a:pos x="T4" y="T5"/>
                  </a:cxn>
                  <a:cxn ang="0">
                    <a:pos x="T6" y="T7"/>
                  </a:cxn>
                  <a:cxn ang="0">
                    <a:pos x="T8" y="T9"/>
                  </a:cxn>
                </a:cxnLst>
                <a:rect l="0" t="0" r="r" b="b"/>
                <a:pathLst>
                  <a:path w="50" h="50">
                    <a:moveTo>
                      <a:pt x="25" y="1"/>
                    </a:moveTo>
                    <a:cubicBezTo>
                      <a:pt x="39" y="0"/>
                      <a:pt x="50" y="12"/>
                      <a:pt x="50" y="25"/>
                    </a:cubicBezTo>
                    <a:cubicBezTo>
                      <a:pt x="50" y="39"/>
                      <a:pt x="39" y="50"/>
                      <a:pt x="25" y="50"/>
                    </a:cubicBezTo>
                    <a:cubicBezTo>
                      <a:pt x="12" y="50"/>
                      <a:pt x="0" y="39"/>
                      <a:pt x="0" y="26"/>
                    </a:cubicBezTo>
                    <a:cubicBezTo>
                      <a:pt x="0" y="12"/>
                      <a:pt x="11" y="1"/>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6" name="Freeform 72">
                <a:extLst>
                  <a:ext uri="{FF2B5EF4-FFF2-40B4-BE49-F238E27FC236}">
                    <a16:creationId xmlns:a16="http://schemas.microsoft.com/office/drawing/2014/main" id="{D49FEA19-6E1C-40D4-BFF2-16A3F58E9297}"/>
                  </a:ext>
                </a:extLst>
              </p:cNvPr>
              <p:cNvSpPr>
                <a:spLocks/>
              </p:cNvSpPr>
              <p:nvPr/>
            </p:nvSpPr>
            <p:spPr bwMode="auto">
              <a:xfrm>
                <a:off x="5145" y="1089"/>
                <a:ext cx="70" cy="68"/>
              </a:xfrm>
              <a:custGeom>
                <a:avLst/>
                <a:gdLst>
                  <a:gd name="T0" fmla="*/ 25 w 50"/>
                  <a:gd name="T1" fmla="*/ 0 h 49"/>
                  <a:gd name="T2" fmla="*/ 50 w 50"/>
                  <a:gd name="T3" fmla="*/ 24 h 49"/>
                  <a:gd name="T4" fmla="*/ 25 w 50"/>
                  <a:gd name="T5" fmla="*/ 49 h 49"/>
                  <a:gd name="T6" fmla="*/ 0 w 50"/>
                  <a:gd name="T7" fmla="*/ 25 h 49"/>
                  <a:gd name="T8" fmla="*/ 25 w 50"/>
                  <a:gd name="T9" fmla="*/ 0 h 49"/>
                </a:gdLst>
                <a:ahLst/>
                <a:cxnLst>
                  <a:cxn ang="0">
                    <a:pos x="T0" y="T1"/>
                  </a:cxn>
                  <a:cxn ang="0">
                    <a:pos x="T2" y="T3"/>
                  </a:cxn>
                  <a:cxn ang="0">
                    <a:pos x="T4" y="T5"/>
                  </a:cxn>
                  <a:cxn ang="0">
                    <a:pos x="T6" y="T7"/>
                  </a:cxn>
                  <a:cxn ang="0">
                    <a:pos x="T8" y="T9"/>
                  </a:cxn>
                </a:cxnLst>
                <a:rect l="0" t="0" r="r" b="b"/>
                <a:pathLst>
                  <a:path w="50" h="49">
                    <a:moveTo>
                      <a:pt x="25" y="0"/>
                    </a:moveTo>
                    <a:cubicBezTo>
                      <a:pt x="39" y="0"/>
                      <a:pt x="50" y="11"/>
                      <a:pt x="50" y="24"/>
                    </a:cubicBezTo>
                    <a:cubicBezTo>
                      <a:pt x="50" y="38"/>
                      <a:pt x="39" y="49"/>
                      <a:pt x="25" y="49"/>
                    </a:cubicBezTo>
                    <a:cubicBezTo>
                      <a:pt x="12" y="49"/>
                      <a:pt x="1" y="38"/>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7" name="Freeform 73">
                <a:extLst>
                  <a:ext uri="{FF2B5EF4-FFF2-40B4-BE49-F238E27FC236}">
                    <a16:creationId xmlns:a16="http://schemas.microsoft.com/office/drawing/2014/main" id="{F5B8C5D1-9B98-4F70-B2FF-D70B51E8D342}"/>
                  </a:ext>
                </a:extLst>
              </p:cNvPr>
              <p:cNvSpPr>
                <a:spLocks/>
              </p:cNvSpPr>
              <p:nvPr/>
            </p:nvSpPr>
            <p:spPr bwMode="auto">
              <a:xfrm>
                <a:off x="5145" y="1195"/>
                <a:ext cx="70" cy="69"/>
              </a:xfrm>
              <a:custGeom>
                <a:avLst/>
                <a:gdLst>
                  <a:gd name="T0" fmla="*/ 50 w 50"/>
                  <a:gd name="T1" fmla="*/ 25 h 50"/>
                  <a:gd name="T2" fmla="*/ 25 w 50"/>
                  <a:gd name="T3" fmla="*/ 49 h 50"/>
                  <a:gd name="T4" fmla="*/ 0 w 50"/>
                  <a:gd name="T5" fmla="*/ 25 h 50"/>
                  <a:gd name="T6" fmla="*/ 25 w 50"/>
                  <a:gd name="T7" fmla="*/ 0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49"/>
                    </a:cubicBezTo>
                    <a:cubicBezTo>
                      <a:pt x="11" y="49"/>
                      <a:pt x="0" y="38"/>
                      <a:pt x="0" y="25"/>
                    </a:cubicBezTo>
                    <a:cubicBezTo>
                      <a:pt x="0" y="11"/>
                      <a:pt x="12" y="0"/>
                      <a:pt x="25" y="0"/>
                    </a:cubicBezTo>
                    <a:cubicBezTo>
                      <a:pt x="39" y="0"/>
                      <a:pt x="50" y="11"/>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8" name="Freeform 74">
                <a:extLst>
                  <a:ext uri="{FF2B5EF4-FFF2-40B4-BE49-F238E27FC236}">
                    <a16:creationId xmlns:a16="http://schemas.microsoft.com/office/drawing/2014/main" id="{87EE18DB-FB97-41F7-AD04-73D4A5555672}"/>
                  </a:ext>
                </a:extLst>
              </p:cNvPr>
              <p:cNvSpPr>
                <a:spLocks/>
              </p:cNvSpPr>
              <p:nvPr/>
            </p:nvSpPr>
            <p:spPr bwMode="auto">
              <a:xfrm>
                <a:off x="6108" y="1302"/>
                <a:ext cx="69" cy="68"/>
              </a:xfrm>
              <a:custGeom>
                <a:avLst/>
                <a:gdLst>
                  <a:gd name="T0" fmla="*/ 49 w 49"/>
                  <a:gd name="T1" fmla="*/ 24 h 49"/>
                  <a:gd name="T2" fmla="*/ 24 w 49"/>
                  <a:gd name="T3" fmla="*/ 49 h 49"/>
                  <a:gd name="T4" fmla="*/ 0 w 49"/>
                  <a:gd name="T5" fmla="*/ 25 h 49"/>
                  <a:gd name="T6" fmla="*/ 24 w 49"/>
                  <a:gd name="T7" fmla="*/ 0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38"/>
                      <a:pt x="38" y="49"/>
                      <a:pt x="24" y="49"/>
                    </a:cubicBezTo>
                    <a:cubicBezTo>
                      <a:pt x="11" y="49"/>
                      <a:pt x="0" y="39"/>
                      <a:pt x="0" y="25"/>
                    </a:cubicBezTo>
                    <a:cubicBezTo>
                      <a:pt x="0" y="11"/>
                      <a:pt x="10" y="0"/>
                      <a:pt x="24" y="0"/>
                    </a:cubicBezTo>
                    <a:cubicBezTo>
                      <a:pt x="37" y="0"/>
                      <a:pt x="49" y="11"/>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9" name="Freeform 75">
                <a:extLst>
                  <a:ext uri="{FF2B5EF4-FFF2-40B4-BE49-F238E27FC236}">
                    <a16:creationId xmlns:a16="http://schemas.microsoft.com/office/drawing/2014/main" id="{271477D0-5C61-41A5-A992-A90CA6A1EDD3}"/>
                  </a:ext>
                </a:extLst>
              </p:cNvPr>
              <p:cNvSpPr>
                <a:spLocks/>
              </p:cNvSpPr>
              <p:nvPr/>
            </p:nvSpPr>
            <p:spPr bwMode="auto">
              <a:xfrm>
                <a:off x="5466" y="661"/>
                <a:ext cx="70" cy="69"/>
              </a:xfrm>
              <a:custGeom>
                <a:avLst/>
                <a:gdLst>
                  <a:gd name="T0" fmla="*/ 50 w 50"/>
                  <a:gd name="T1" fmla="*/ 25 h 50"/>
                  <a:gd name="T2" fmla="*/ 25 w 50"/>
                  <a:gd name="T3" fmla="*/ 50 h 50"/>
                  <a:gd name="T4" fmla="*/ 0 w 50"/>
                  <a:gd name="T5" fmla="*/ 26 h 50"/>
                  <a:gd name="T6" fmla="*/ 25 w 50"/>
                  <a:gd name="T7" fmla="*/ 1 h 50"/>
                  <a:gd name="T8" fmla="*/ 50 w 50"/>
                  <a:gd name="T9" fmla="*/ 25 h 50"/>
                </a:gdLst>
                <a:ahLst/>
                <a:cxnLst>
                  <a:cxn ang="0">
                    <a:pos x="T0" y="T1"/>
                  </a:cxn>
                  <a:cxn ang="0">
                    <a:pos x="T2" y="T3"/>
                  </a:cxn>
                  <a:cxn ang="0">
                    <a:pos x="T4" y="T5"/>
                  </a:cxn>
                  <a:cxn ang="0">
                    <a:pos x="T6" y="T7"/>
                  </a:cxn>
                  <a:cxn ang="0">
                    <a:pos x="T8" y="T9"/>
                  </a:cxn>
                </a:cxnLst>
                <a:rect l="0" t="0" r="r" b="b"/>
                <a:pathLst>
                  <a:path w="50" h="50">
                    <a:moveTo>
                      <a:pt x="50" y="25"/>
                    </a:moveTo>
                    <a:cubicBezTo>
                      <a:pt x="50" y="39"/>
                      <a:pt x="39" y="50"/>
                      <a:pt x="25" y="50"/>
                    </a:cubicBezTo>
                    <a:cubicBezTo>
                      <a:pt x="11" y="50"/>
                      <a:pt x="0" y="39"/>
                      <a:pt x="0" y="26"/>
                    </a:cubicBezTo>
                    <a:cubicBezTo>
                      <a:pt x="0" y="12"/>
                      <a:pt x="11" y="1"/>
                      <a:pt x="25" y="1"/>
                    </a:cubicBezTo>
                    <a:cubicBezTo>
                      <a:pt x="38" y="0"/>
                      <a:pt x="50" y="12"/>
                      <a:pt x="5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0" name="Freeform 76">
                <a:extLst>
                  <a:ext uri="{FF2B5EF4-FFF2-40B4-BE49-F238E27FC236}">
                    <a16:creationId xmlns:a16="http://schemas.microsoft.com/office/drawing/2014/main" id="{5D1B217F-90CC-4EEE-990C-69EDC86C3455}"/>
                  </a:ext>
                </a:extLst>
              </p:cNvPr>
              <p:cNvSpPr>
                <a:spLocks/>
              </p:cNvSpPr>
              <p:nvPr/>
            </p:nvSpPr>
            <p:spPr bwMode="auto">
              <a:xfrm>
                <a:off x="5573" y="1623"/>
                <a:ext cx="70" cy="68"/>
              </a:xfrm>
              <a:custGeom>
                <a:avLst/>
                <a:gdLst>
                  <a:gd name="T0" fmla="*/ 50 w 50"/>
                  <a:gd name="T1" fmla="*/ 24 h 49"/>
                  <a:gd name="T2" fmla="*/ 25 w 50"/>
                  <a:gd name="T3" fmla="*/ 49 h 49"/>
                  <a:gd name="T4" fmla="*/ 0 w 50"/>
                  <a:gd name="T5" fmla="*/ 24 h 49"/>
                  <a:gd name="T6" fmla="*/ 25 w 50"/>
                  <a:gd name="T7" fmla="*/ 0 h 49"/>
                  <a:gd name="T8" fmla="*/ 50 w 50"/>
                  <a:gd name="T9" fmla="*/ 24 h 49"/>
                </a:gdLst>
                <a:ahLst/>
                <a:cxnLst>
                  <a:cxn ang="0">
                    <a:pos x="T0" y="T1"/>
                  </a:cxn>
                  <a:cxn ang="0">
                    <a:pos x="T2" y="T3"/>
                  </a:cxn>
                  <a:cxn ang="0">
                    <a:pos x="T4" y="T5"/>
                  </a:cxn>
                  <a:cxn ang="0">
                    <a:pos x="T6" y="T7"/>
                  </a:cxn>
                  <a:cxn ang="0">
                    <a:pos x="T8" y="T9"/>
                  </a:cxn>
                </a:cxnLst>
                <a:rect l="0" t="0" r="r" b="b"/>
                <a:pathLst>
                  <a:path w="50" h="49">
                    <a:moveTo>
                      <a:pt x="50" y="24"/>
                    </a:moveTo>
                    <a:cubicBezTo>
                      <a:pt x="50" y="38"/>
                      <a:pt x="39" y="49"/>
                      <a:pt x="25" y="49"/>
                    </a:cubicBezTo>
                    <a:cubicBezTo>
                      <a:pt x="11" y="49"/>
                      <a:pt x="0" y="38"/>
                      <a:pt x="0" y="24"/>
                    </a:cubicBezTo>
                    <a:cubicBezTo>
                      <a:pt x="0" y="11"/>
                      <a:pt x="11" y="0"/>
                      <a:pt x="25" y="0"/>
                    </a:cubicBezTo>
                    <a:cubicBezTo>
                      <a:pt x="38" y="0"/>
                      <a:pt x="49"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1" name="Freeform 77">
                <a:extLst>
                  <a:ext uri="{FF2B5EF4-FFF2-40B4-BE49-F238E27FC236}">
                    <a16:creationId xmlns:a16="http://schemas.microsoft.com/office/drawing/2014/main" id="{D3DB78D7-D15A-4B75-84B3-807FFA04A8B2}"/>
                  </a:ext>
                </a:extLst>
              </p:cNvPr>
              <p:cNvSpPr>
                <a:spLocks/>
              </p:cNvSpPr>
              <p:nvPr/>
            </p:nvSpPr>
            <p:spPr bwMode="auto">
              <a:xfrm>
                <a:off x="6001" y="768"/>
                <a:ext cx="68" cy="68"/>
              </a:xfrm>
              <a:custGeom>
                <a:avLst/>
                <a:gdLst>
                  <a:gd name="T0" fmla="*/ 25 w 49"/>
                  <a:gd name="T1" fmla="*/ 0 h 49"/>
                  <a:gd name="T2" fmla="*/ 49 w 49"/>
                  <a:gd name="T3" fmla="*/ 25 h 49"/>
                  <a:gd name="T4" fmla="*/ 25 w 49"/>
                  <a:gd name="T5" fmla="*/ 49 h 49"/>
                  <a:gd name="T6" fmla="*/ 0 w 49"/>
                  <a:gd name="T7" fmla="*/ 24 h 49"/>
                  <a:gd name="T8" fmla="*/ 25 w 49"/>
                  <a:gd name="T9" fmla="*/ 0 h 49"/>
                </a:gdLst>
                <a:ahLst/>
                <a:cxnLst>
                  <a:cxn ang="0">
                    <a:pos x="T0" y="T1"/>
                  </a:cxn>
                  <a:cxn ang="0">
                    <a:pos x="T2" y="T3"/>
                  </a:cxn>
                  <a:cxn ang="0">
                    <a:pos x="T4" y="T5"/>
                  </a:cxn>
                  <a:cxn ang="0">
                    <a:pos x="T6" y="T7"/>
                  </a:cxn>
                  <a:cxn ang="0">
                    <a:pos x="T8" y="T9"/>
                  </a:cxn>
                </a:cxnLst>
                <a:rect l="0" t="0" r="r" b="b"/>
                <a:pathLst>
                  <a:path w="49" h="49">
                    <a:moveTo>
                      <a:pt x="25" y="0"/>
                    </a:moveTo>
                    <a:cubicBezTo>
                      <a:pt x="39" y="0"/>
                      <a:pt x="49" y="11"/>
                      <a:pt x="49" y="25"/>
                    </a:cubicBezTo>
                    <a:cubicBezTo>
                      <a:pt x="49" y="38"/>
                      <a:pt x="38" y="49"/>
                      <a:pt x="25" y="49"/>
                    </a:cubicBezTo>
                    <a:cubicBezTo>
                      <a:pt x="11" y="49"/>
                      <a:pt x="0" y="38"/>
                      <a:pt x="0" y="24"/>
                    </a:cubicBezTo>
                    <a:cubicBezTo>
                      <a:pt x="1" y="11"/>
                      <a:pt x="11"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2" name="Freeform 78">
                <a:extLst>
                  <a:ext uri="{FF2B5EF4-FFF2-40B4-BE49-F238E27FC236}">
                    <a16:creationId xmlns:a16="http://schemas.microsoft.com/office/drawing/2014/main" id="{1E64A789-B7D0-4C3D-9AFA-BC81C28C8C58}"/>
                  </a:ext>
                </a:extLst>
              </p:cNvPr>
              <p:cNvSpPr>
                <a:spLocks/>
              </p:cNvSpPr>
              <p:nvPr/>
            </p:nvSpPr>
            <p:spPr bwMode="auto">
              <a:xfrm>
                <a:off x="5787" y="1623"/>
                <a:ext cx="68" cy="68"/>
              </a:xfrm>
              <a:custGeom>
                <a:avLst/>
                <a:gdLst>
                  <a:gd name="T0" fmla="*/ 25 w 49"/>
                  <a:gd name="T1" fmla="*/ 49 h 49"/>
                  <a:gd name="T2" fmla="*/ 0 w 49"/>
                  <a:gd name="T3" fmla="*/ 25 h 49"/>
                  <a:gd name="T4" fmla="*/ 25 w 49"/>
                  <a:gd name="T5" fmla="*/ 0 h 49"/>
                  <a:gd name="T6" fmla="*/ 49 w 49"/>
                  <a:gd name="T7" fmla="*/ 24 h 49"/>
                  <a:gd name="T8" fmla="*/ 25 w 49"/>
                  <a:gd name="T9" fmla="*/ 49 h 49"/>
                </a:gdLst>
                <a:ahLst/>
                <a:cxnLst>
                  <a:cxn ang="0">
                    <a:pos x="T0" y="T1"/>
                  </a:cxn>
                  <a:cxn ang="0">
                    <a:pos x="T2" y="T3"/>
                  </a:cxn>
                  <a:cxn ang="0">
                    <a:pos x="T4" y="T5"/>
                  </a:cxn>
                  <a:cxn ang="0">
                    <a:pos x="T6" y="T7"/>
                  </a:cxn>
                  <a:cxn ang="0">
                    <a:pos x="T8" y="T9"/>
                  </a:cxn>
                </a:cxnLst>
                <a:rect l="0" t="0" r="r" b="b"/>
                <a:pathLst>
                  <a:path w="49" h="49">
                    <a:moveTo>
                      <a:pt x="25" y="49"/>
                    </a:moveTo>
                    <a:cubicBezTo>
                      <a:pt x="11" y="49"/>
                      <a:pt x="0" y="38"/>
                      <a:pt x="0" y="25"/>
                    </a:cubicBezTo>
                    <a:cubicBezTo>
                      <a:pt x="0" y="11"/>
                      <a:pt x="11" y="0"/>
                      <a:pt x="25" y="0"/>
                    </a:cubicBezTo>
                    <a:cubicBezTo>
                      <a:pt x="38" y="0"/>
                      <a:pt x="49" y="11"/>
                      <a:pt x="49" y="24"/>
                    </a:cubicBezTo>
                    <a:cubicBezTo>
                      <a:pt x="49" y="37"/>
                      <a:pt x="38" y="49"/>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3" name="Freeform 79">
                <a:extLst>
                  <a:ext uri="{FF2B5EF4-FFF2-40B4-BE49-F238E27FC236}">
                    <a16:creationId xmlns:a16="http://schemas.microsoft.com/office/drawing/2014/main" id="{32B96380-EA61-44F9-9835-B37FF8FBAF0D}"/>
                  </a:ext>
                </a:extLst>
              </p:cNvPr>
              <p:cNvSpPr>
                <a:spLocks/>
              </p:cNvSpPr>
              <p:nvPr/>
            </p:nvSpPr>
            <p:spPr bwMode="auto">
              <a:xfrm>
                <a:off x="5146" y="983"/>
                <a:ext cx="69" cy="68"/>
              </a:xfrm>
              <a:custGeom>
                <a:avLst/>
                <a:gdLst>
                  <a:gd name="T0" fmla="*/ 24 w 49"/>
                  <a:gd name="T1" fmla="*/ 0 h 49"/>
                  <a:gd name="T2" fmla="*/ 48 w 49"/>
                  <a:gd name="T3" fmla="*/ 24 h 49"/>
                  <a:gd name="T4" fmla="*/ 25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9" y="11"/>
                      <a:pt x="48" y="24"/>
                    </a:cubicBezTo>
                    <a:cubicBezTo>
                      <a:pt x="48" y="37"/>
                      <a:pt x="38" y="48"/>
                      <a:pt x="25" y="48"/>
                    </a:cubicBezTo>
                    <a:cubicBezTo>
                      <a:pt x="11" y="49"/>
                      <a:pt x="0" y="38"/>
                      <a:pt x="0" y="24"/>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4" name="Oval 80">
                <a:extLst>
                  <a:ext uri="{FF2B5EF4-FFF2-40B4-BE49-F238E27FC236}">
                    <a16:creationId xmlns:a16="http://schemas.microsoft.com/office/drawing/2014/main" id="{2F2018B9-03E4-4B8A-A33B-EC436C9D8B56}"/>
                  </a:ext>
                </a:extLst>
              </p:cNvPr>
              <p:cNvSpPr>
                <a:spLocks noChangeArrowheads="1"/>
              </p:cNvSpPr>
              <p:nvPr/>
            </p:nvSpPr>
            <p:spPr bwMode="auto">
              <a:xfrm>
                <a:off x="5146" y="1303"/>
                <a:ext cx="67"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5" name="Freeform 81">
                <a:extLst>
                  <a:ext uri="{FF2B5EF4-FFF2-40B4-BE49-F238E27FC236}">
                    <a16:creationId xmlns:a16="http://schemas.microsoft.com/office/drawing/2014/main" id="{4D812725-D3A0-4BC5-A9B0-29335765CED2}"/>
                  </a:ext>
                </a:extLst>
              </p:cNvPr>
              <p:cNvSpPr>
                <a:spLocks/>
              </p:cNvSpPr>
              <p:nvPr/>
            </p:nvSpPr>
            <p:spPr bwMode="auto">
              <a:xfrm>
                <a:off x="5467" y="1623"/>
                <a:ext cx="67" cy="68"/>
              </a:xfrm>
              <a:custGeom>
                <a:avLst/>
                <a:gdLst>
                  <a:gd name="T0" fmla="*/ 24 w 48"/>
                  <a:gd name="T1" fmla="*/ 0 h 49"/>
                  <a:gd name="T2" fmla="*/ 48 w 48"/>
                  <a:gd name="T3" fmla="*/ 24 h 49"/>
                  <a:gd name="T4" fmla="*/ 24 w 48"/>
                  <a:gd name="T5" fmla="*/ 49 h 49"/>
                  <a:gd name="T6" fmla="*/ 0 w 48"/>
                  <a:gd name="T7" fmla="*/ 24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9"/>
                    </a:cubicBezTo>
                    <a:cubicBezTo>
                      <a:pt x="10" y="49"/>
                      <a:pt x="0" y="38"/>
                      <a:pt x="0" y="24"/>
                    </a:cubicBezTo>
                    <a:cubicBezTo>
                      <a:pt x="0" y="11"/>
                      <a:pt x="10"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6" name="Freeform 82">
                <a:extLst>
                  <a:ext uri="{FF2B5EF4-FFF2-40B4-BE49-F238E27FC236}">
                    <a16:creationId xmlns:a16="http://schemas.microsoft.com/office/drawing/2014/main" id="{A275CC6A-35D2-4C82-BE0E-F0A976B81EFB}"/>
                  </a:ext>
                </a:extLst>
              </p:cNvPr>
              <p:cNvSpPr>
                <a:spLocks/>
              </p:cNvSpPr>
              <p:nvPr/>
            </p:nvSpPr>
            <p:spPr bwMode="auto">
              <a:xfrm>
                <a:off x="6002" y="1517"/>
                <a:ext cx="67" cy="67"/>
              </a:xfrm>
              <a:custGeom>
                <a:avLst/>
                <a:gdLst>
                  <a:gd name="T0" fmla="*/ 24 w 48"/>
                  <a:gd name="T1" fmla="*/ 0 h 48"/>
                  <a:gd name="T2" fmla="*/ 48 w 48"/>
                  <a:gd name="T3" fmla="*/ 23 h 48"/>
                  <a:gd name="T4" fmla="*/ 24 w 48"/>
                  <a:gd name="T5" fmla="*/ 48 h 48"/>
                  <a:gd name="T6" fmla="*/ 0 w 48"/>
                  <a:gd name="T7" fmla="*/ 24 h 48"/>
                  <a:gd name="T8" fmla="*/ 24 w 48"/>
                  <a:gd name="T9" fmla="*/ 0 h 48"/>
                </a:gdLst>
                <a:ahLst/>
                <a:cxnLst>
                  <a:cxn ang="0">
                    <a:pos x="T0" y="T1"/>
                  </a:cxn>
                  <a:cxn ang="0">
                    <a:pos x="T2" y="T3"/>
                  </a:cxn>
                  <a:cxn ang="0">
                    <a:pos x="T4" y="T5"/>
                  </a:cxn>
                  <a:cxn ang="0">
                    <a:pos x="T6" y="T7"/>
                  </a:cxn>
                  <a:cxn ang="0">
                    <a:pos x="T8" y="T9"/>
                  </a:cxn>
                </a:cxnLst>
                <a:rect l="0" t="0" r="r" b="b"/>
                <a:pathLst>
                  <a:path w="48" h="48">
                    <a:moveTo>
                      <a:pt x="24" y="0"/>
                    </a:moveTo>
                    <a:cubicBezTo>
                      <a:pt x="37" y="0"/>
                      <a:pt x="48" y="10"/>
                      <a:pt x="48" y="23"/>
                    </a:cubicBezTo>
                    <a:cubicBezTo>
                      <a:pt x="48" y="37"/>
                      <a:pt x="37" y="48"/>
                      <a:pt x="24" y="48"/>
                    </a:cubicBezTo>
                    <a:cubicBezTo>
                      <a:pt x="11" y="48"/>
                      <a:pt x="0" y="37"/>
                      <a:pt x="0" y="24"/>
                    </a:cubicBezTo>
                    <a:cubicBezTo>
                      <a:pt x="0" y="11"/>
                      <a:pt x="10"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7" name="Freeform 83">
                <a:extLst>
                  <a:ext uri="{FF2B5EF4-FFF2-40B4-BE49-F238E27FC236}">
                    <a16:creationId xmlns:a16="http://schemas.microsoft.com/office/drawing/2014/main" id="{9FFCE4AC-A037-4C7F-8E6C-F8A37A6188FE}"/>
                  </a:ext>
                </a:extLst>
              </p:cNvPr>
              <p:cNvSpPr>
                <a:spLocks/>
              </p:cNvSpPr>
              <p:nvPr/>
            </p:nvSpPr>
            <p:spPr bwMode="auto">
              <a:xfrm>
                <a:off x="5895" y="662"/>
                <a:ext cx="67" cy="68"/>
              </a:xfrm>
              <a:custGeom>
                <a:avLst/>
                <a:gdLst>
                  <a:gd name="T0" fmla="*/ 24 w 48"/>
                  <a:gd name="T1" fmla="*/ 0 h 49"/>
                  <a:gd name="T2" fmla="*/ 48 w 48"/>
                  <a:gd name="T3" fmla="*/ 24 h 49"/>
                  <a:gd name="T4" fmla="*/ 24 w 48"/>
                  <a:gd name="T5" fmla="*/ 48 h 49"/>
                  <a:gd name="T6" fmla="*/ 0 w 48"/>
                  <a:gd name="T7" fmla="*/ 25 h 49"/>
                  <a:gd name="T8" fmla="*/ 24 w 48"/>
                  <a:gd name="T9" fmla="*/ 0 h 49"/>
                </a:gdLst>
                <a:ahLst/>
                <a:cxnLst>
                  <a:cxn ang="0">
                    <a:pos x="T0" y="T1"/>
                  </a:cxn>
                  <a:cxn ang="0">
                    <a:pos x="T2" y="T3"/>
                  </a:cxn>
                  <a:cxn ang="0">
                    <a:pos x="T4" y="T5"/>
                  </a:cxn>
                  <a:cxn ang="0">
                    <a:pos x="T6" y="T7"/>
                  </a:cxn>
                  <a:cxn ang="0">
                    <a:pos x="T8" y="T9"/>
                  </a:cxn>
                </a:cxnLst>
                <a:rect l="0" t="0" r="r" b="b"/>
                <a:pathLst>
                  <a:path w="48" h="49">
                    <a:moveTo>
                      <a:pt x="24" y="0"/>
                    </a:moveTo>
                    <a:cubicBezTo>
                      <a:pt x="37" y="0"/>
                      <a:pt x="48" y="11"/>
                      <a:pt x="48" y="24"/>
                    </a:cubicBezTo>
                    <a:cubicBezTo>
                      <a:pt x="48" y="38"/>
                      <a:pt x="37" y="49"/>
                      <a:pt x="24" y="48"/>
                    </a:cubicBezTo>
                    <a:cubicBezTo>
                      <a:pt x="11" y="48"/>
                      <a:pt x="0" y="37"/>
                      <a:pt x="0" y="25"/>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8" name="Freeform 84">
                <a:extLst>
                  <a:ext uri="{FF2B5EF4-FFF2-40B4-BE49-F238E27FC236}">
                    <a16:creationId xmlns:a16="http://schemas.microsoft.com/office/drawing/2014/main" id="{21B4C136-1633-454E-9283-049B668262FA}"/>
                  </a:ext>
                </a:extLst>
              </p:cNvPr>
              <p:cNvSpPr>
                <a:spLocks/>
              </p:cNvSpPr>
              <p:nvPr/>
            </p:nvSpPr>
            <p:spPr bwMode="auto">
              <a:xfrm>
                <a:off x="5254" y="769"/>
                <a:ext cx="67" cy="67"/>
              </a:xfrm>
              <a:custGeom>
                <a:avLst/>
                <a:gdLst>
                  <a:gd name="T0" fmla="*/ 24 w 48"/>
                  <a:gd name="T1" fmla="*/ 48 h 48"/>
                  <a:gd name="T2" fmla="*/ 0 w 48"/>
                  <a:gd name="T3" fmla="*/ 23 h 48"/>
                  <a:gd name="T4" fmla="*/ 24 w 48"/>
                  <a:gd name="T5" fmla="*/ 0 h 48"/>
                  <a:gd name="T6" fmla="*/ 48 w 48"/>
                  <a:gd name="T7" fmla="*/ 24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0" y="48"/>
                      <a:pt x="0" y="37"/>
                      <a:pt x="0" y="23"/>
                    </a:cubicBezTo>
                    <a:cubicBezTo>
                      <a:pt x="0" y="10"/>
                      <a:pt x="11" y="0"/>
                      <a:pt x="24" y="0"/>
                    </a:cubicBezTo>
                    <a:cubicBezTo>
                      <a:pt x="37" y="0"/>
                      <a:pt x="48" y="11"/>
                      <a:pt x="48" y="24"/>
                    </a:cubicBezTo>
                    <a:cubicBezTo>
                      <a:pt x="48" y="37"/>
                      <a:pt x="37"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9" name="Freeform 85">
                <a:extLst>
                  <a:ext uri="{FF2B5EF4-FFF2-40B4-BE49-F238E27FC236}">
                    <a16:creationId xmlns:a16="http://schemas.microsoft.com/office/drawing/2014/main" id="{23FE140A-D067-48E2-9515-4B39A5C03EE3}"/>
                  </a:ext>
                </a:extLst>
              </p:cNvPr>
              <p:cNvSpPr>
                <a:spLocks/>
              </p:cNvSpPr>
              <p:nvPr/>
            </p:nvSpPr>
            <p:spPr bwMode="auto">
              <a:xfrm>
                <a:off x="6108" y="877"/>
                <a:ext cx="67" cy="67"/>
              </a:xfrm>
              <a:custGeom>
                <a:avLst/>
                <a:gdLst>
                  <a:gd name="T0" fmla="*/ 24 w 48"/>
                  <a:gd name="T1" fmla="*/ 48 h 48"/>
                  <a:gd name="T2" fmla="*/ 0 w 48"/>
                  <a:gd name="T3" fmla="*/ 24 h 48"/>
                  <a:gd name="T4" fmla="*/ 24 w 48"/>
                  <a:gd name="T5" fmla="*/ 0 h 48"/>
                  <a:gd name="T6" fmla="*/ 48 w 48"/>
                  <a:gd name="T7" fmla="*/ 23 h 48"/>
                  <a:gd name="T8" fmla="*/ 24 w 48"/>
                  <a:gd name="T9" fmla="*/ 48 h 48"/>
                </a:gdLst>
                <a:ahLst/>
                <a:cxnLst>
                  <a:cxn ang="0">
                    <a:pos x="T0" y="T1"/>
                  </a:cxn>
                  <a:cxn ang="0">
                    <a:pos x="T2" y="T3"/>
                  </a:cxn>
                  <a:cxn ang="0">
                    <a:pos x="T4" y="T5"/>
                  </a:cxn>
                  <a:cxn ang="0">
                    <a:pos x="T6" y="T7"/>
                  </a:cxn>
                  <a:cxn ang="0">
                    <a:pos x="T8" y="T9"/>
                  </a:cxn>
                </a:cxnLst>
                <a:rect l="0" t="0" r="r" b="b"/>
                <a:pathLst>
                  <a:path w="48" h="48">
                    <a:moveTo>
                      <a:pt x="24" y="48"/>
                    </a:moveTo>
                    <a:cubicBezTo>
                      <a:pt x="11" y="48"/>
                      <a:pt x="0" y="37"/>
                      <a:pt x="0" y="24"/>
                    </a:cubicBezTo>
                    <a:cubicBezTo>
                      <a:pt x="0" y="10"/>
                      <a:pt x="11" y="0"/>
                      <a:pt x="24" y="0"/>
                    </a:cubicBezTo>
                    <a:cubicBezTo>
                      <a:pt x="37" y="0"/>
                      <a:pt x="48" y="10"/>
                      <a:pt x="48" y="23"/>
                    </a:cubicBezTo>
                    <a:cubicBezTo>
                      <a:pt x="48" y="37"/>
                      <a:pt x="38" y="48"/>
                      <a:pt x="2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0" name="Oval 86">
                <a:extLst>
                  <a:ext uri="{FF2B5EF4-FFF2-40B4-BE49-F238E27FC236}">
                    <a16:creationId xmlns:a16="http://schemas.microsoft.com/office/drawing/2014/main" id="{7CC562B8-E157-47BF-8C33-3E83CF71E590}"/>
                  </a:ext>
                </a:extLst>
              </p:cNvPr>
              <p:cNvSpPr>
                <a:spLocks noChangeArrowheads="1"/>
              </p:cNvSpPr>
              <p:nvPr/>
            </p:nvSpPr>
            <p:spPr bwMode="auto">
              <a:xfrm>
                <a:off x="6110" y="1411"/>
                <a:ext cx="65" cy="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1" name="Freeform 87">
                <a:extLst>
                  <a:ext uri="{FF2B5EF4-FFF2-40B4-BE49-F238E27FC236}">
                    <a16:creationId xmlns:a16="http://schemas.microsoft.com/office/drawing/2014/main" id="{CB64CC3D-7362-4519-A843-0A193EABF10B}"/>
                  </a:ext>
                </a:extLst>
              </p:cNvPr>
              <p:cNvSpPr>
                <a:spLocks/>
              </p:cNvSpPr>
              <p:nvPr/>
            </p:nvSpPr>
            <p:spPr bwMode="auto">
              <a:xfrm>
                <a:off x="5361" y="663"/>
                <a:ext cx="66" cy="66"/>
              </a:xfrm>
              <a:custGeom>
                <a:avLst/>
                <a:gdLst>
                  <a:gd name="T0" fmla="*/ 24 w 47"/>
                  <a:gd name="T1" fmla="*/ 0 h 47"/>
                  <a:gd name="T2" fmla="*/ 47 w 47"/>
                  <a:gd name="T3" fmla="*/ 23 h 47"/>
                  <a:gd name="T4" fmla="*/ 23 w 47"/>
                  <a:gd name="T5" fmla="*/ 47 h 47"/>
                  <a:gd name="T6" fmla="*/ 0 w 47"/>
                  <a:gd name="T7" fmla="*/ 23 h 47"/>
                  <a:gd name="T8" fmla="*/ 24 w 47"/>
                  <a:gd name="T9" fmla="*/ 0 h 47"/>
                </a:gdLst>
                <a:ahLst/>
                <a:cxnLst>
                  <a:cxn ang="0">
                    <a:pos x="T0" y="T1"/>
                  </a:cxn>
                  <a:cxn ang="0">
                    <a:pos x="T2" y="T3"/>
                  </a:cxn>
                  <a:cxn ang="0">
                    <a:pos x="T4" y="T5"/>
                  </a:cxn>
                  <a:cxn ang="0">
                    <a:pos x="T6" y="T7"/>
                  </a:cxn>
                  <a:cxn ang="0">
                    <a:pos x="T8" y="T9"/>
                  </a:cxn>
                </a:cxnLst>
                <a:rect l="0" t="0" r="r" b="b"/>
                <a:pathLst>
                  <a:path w="47" h="47">
                    <a:moveTo>
                      <a:pt x="24" y="0"/>
                    </a:moveTo>
                    <a:cubicBezTo>
                      <a:pt x="37" y="0"/>
                      <a:pt x="47" y="10"/>
                      <a:pt x="47" y="23"/>
                    </a:cubicBezTo>
                    <a:cubicBezTo>
                      <a:pt x="47" y="36"/>
                      <a:pt x="36" y="47"/>
                      <a:pt x="23" y="47"/>
                    </a:cubicBezTo>
                    <a:cubicBezTo>
                      <a:pt x="10" y="47"/>
                      <a:pt x="0" y="36"/>
                      <a:pt x="0" y="23"/>
                    </a:cubicBezTo>
                    <a:cubicBezTo>
                      <a:pt x="0" y="10"/>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2" name="Freeform 88">
                <a:extLst>
                  <a:ext uri="{FF2B5EF4-FFF2-40B4-BE49-F238E27FC236}">
                    <a16:creationId xmlns:a16="http://schemas.microsoft.com/office/drawing/2014/main" id="{2DAE2873-C7B8-45B1-9908-43ABEC6B93A1}"/>
                  </a:ext>
                </a:extLst>
              </p:cNvPr>
              <p:cNvSpPr>
                <a:spLocks/>
              </p:cNvSpPr>
              <p:nvPr/>
            </p:nvSpPr>
            <p:spPr bwMode="auto">
              <a:xfrm>
                <a:off x="5254" y="1517"/>
                <a:ext cx="67" cy="65"/>
              </a:xfrm>
              <a:custGeom>
                <a:avLst/>
                <a:gdLst>
                  <a:gd name="T0" fmla="*/ 24 w 48"/>
                  <a:gd name="T1" fmla="*/ 47 h 47"/>
                  <a:gd name="T2" fmla="*/ 1 w 48"/>
                  <a:gd name="T3" fmla="*/ 23 h 47"/>
                  <a:gd name="T4" fmla="*/ 24 w 48"/>
                  <a:gd name="T5" fmla="*/ 0 h 47"/>
                  <a:gd name="T6" fmla="*/ 48 w 48"/>
                  <a:gd name="T7" fmla="*/ 23 h 47"/>
                  <a:gd name="T8" fmla="*/ 24 w 48"/>
                  <a:gd name="T9" fmla="*/ 47 h 47"/>
                </a:gdLst>
                <a:ahLst/>
                <a:cxnLst>
                  <a:cxn ang="0">
                    <a:pos x="T0" y="T1"/>
                  </a:cxn>
                  <a:cxn ang="0">
                    <a:pos x="T2" y="T3"/>
                  </a:cxn>
                  <a:cxn ang="0">
                    <a:pos x="T4" y="T5"/>
                  </a:cxn>
                  <a:cxn ang="0">
                    <a:pos x="T6" y="T7"/>
                  </a:cxn>
                  <a:cxn ang="0">
                    <a:pos x="T8" y="T9"/>
                  </a:cxn>
                </a:cxnLst>
                <a:rect l="0" t="0" r="r" b="b"/>
                <a:pathLst>
                  <a:path w="48" h="47">
                    <a:moveTo>
                      <a:pt x="24" y="47"/>
                    </a:moveTo>
                    <a:cubicBezTo>
                      <a:pt x="11" y="47"/>
                      <a:pt x="0" y="36"/>
                      <a:pt x="1" y="23"/>
                    </a:cubicBezTo>
                    <a:cubicBezTo>
                      <a:pt x="1" y="10"/>
                      <a:pt x="11" y="0"/>
                      <a:pt x="24" y="0"/>
                    </a:cubicBezTo>
                    <a:cubicBezTo>
                      <a:pt x="37" y="0"/>
                      <a:pt x="48" y="10"/>
                      <a:pt x="48" y="23"/>
                    </a:cubicBezTo>
                    <a:cubicBezTo>
                      <a:pt x="48" y="37"/>
                      <a:pt x="37" y="47"/>
                      <a:pt x="2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3" name="Freeform 89">
                <a:extLst>
                  <a:ext uri="{FF2B5EF4-FFF2-40B4-BE49-F238E27FC236}">
                    <a16:creationId xmlns:a16="http://schemas.microsoft.com/office/drawing/2014/main" id="{73CEA2F4-4EDB-4B30-9454-AAC77EC4B363}"/>
                  </a:ext>
                </a:extLst>
              </p:cNvPr>
              <p:cNvSpPr>
                <a:spLocks/>
              </p:cNvSpPr>
              <p:nvPr/>
            </p:nvSpPr>
            <p:spPr bwMode="auto">
              <a:xfrm>
                <a:off x="5147" y="877"/>
                <a:ext cx="66" cy="65"/>
              </a:xfrm>
              <a:custGeom>
                <a:avLst/>
                <a:gdLst>
                  <a:gd name="T0" fmla="*/ 23 w 47"/>
                  <a:gd name="T1" fmla="*/ 0 h 47"/>
                  <a:gd name="T2" fmla="*/ 46 w 47"/>
                  <a:gd name="T3" fmla="*/ 24 h 47"/>
                  <a:gd name="T4" fmla="*/ 23 w 47"/>
                  <a:gd name="T5" fmla="*/ 47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6" y="11"/>
                      <a:pt x="46" y="24"/>
                    </a:cubicBezTo>
                    <a:cubicBezTo>
                      <a:pt x="47" y="36"/>
                      <a:pt x="36" y="47"/>
                      <a:pt x="23" y="47"/>
                    </a:cubicBezTo>
                    <a:cubicBezTo>
                      <a:pt x="11" y="47"/>
                      <a:pt x="0" y="36"/>
                      <a:pt x="0" y="24"/>
                    </a:cubicBezTo>
                    <a:cubicBezTo>
                      <a:pt x="0" y="11"/>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4" name="Freeform 90">
                <a:extLst>
                  <a:ext uri="{FF2B5EF4-FFF2-40B4-BE49-F238E27FC236}">
                    <a16:creationId xmlns:a16="http://schemas.microsoft.com/office/drawing/2014/main" id="{62BD8F03-278A-4BF9-A609-19B42390BCAB}"/>
                  </a:ext>
                </a:extLst>
              </p:cNvPr>
              <p:cNvSpPr>
                <a:spLocks/>
              </p:cNvSpPr>
              <p:nvPr/>
            </p:nvSpPr>
            <p:spPr bwMode="auto">
              <a:xfrm>
                <a:off x="5896" y="1624"/>
                <a:ext cx="64" cy="66"/>
              </a:xfrm>
              <a:custGeom>
                <a:avLst/>
                <a:gdLst>
                  <a:gd name="T0" fmla="*/ 23 w 46"/>
                  <a:gd name="T1" fmla="*/ 47 h 47"/>
                  <a:gd name="T2" fmla="*/ 0 w 46"/>
                  <a:gd name="T3" fmla="*/ 23 h 47"/>
                  <a:gd name="T4" fmla="*/ 23 w 46"/>
                  <a:gd name="T5" fmla="*/ 0 h 47"/>
                  <a:gd name="T6" fmla="*/ 46 w 46"/>
                  <a:gd name="T7" fmla="*/ 24 h 47"/>
                  <a:gd name="T8" fmla="*/ 23 w 46"/>
                  <a:gd name="T9" fmla="*/ 47 h 47"/>
                </a:gdLst>
                <a:ahLst/>
                <a:cxnLst>
                  <a:cxn ang="0">
                    <a:pos x="T0" y="T1"/>
                  </a:cxn>
                  <a:cxn ang="0">
                    <a:pos x="T2" y="T3"/>
                  </a:cxn>
                  <a:cxn ang="0">
                    <a:pos x="T4" y="T5"/>
                  </a:cxn>
                  <a:cxn ang="0">
                    <a:pos x="T6" y="T7"/>
                  </a:cxn>
                  <a:cxn ang="0">
                    <a:pos x="T8" y="T9"/>
                  </a:cxn>
                </a:cxnLst>
                <a:rect l="0" t="0" r="r" b="b"/>
                <a:pathLst>
                  <a:path w="46" h="47">
                    <a:moveTo>
                      <a:pt x="23" y="47"/>
                    </a:moveTo>
                    <a:cubicBezTo>
                      <a:pt x="10" y="47"/>
                      <a:pt x="0" y="36"/>
                      <a:pt x="0" y="23"/>
                    </a:cubicBezTo>
                    <a:cubicBezTo>
                      <a:pt x="0" y="11"/>
                      <a:pt x="10" y="0"/>
                      <a:pt x="23" y="0"/>
                    </a:cubicBezTo>
                    <a:cubicBezTo>
                      <a:pt x="36" y="0"/>
                      <a:pt x="46" y="11"/>
                      <a:pt x="46" y="24"/>
                    </a:cubicBezTo>
                    <a:cubicBezTo>
                      <a:pt x="46" y="37"/>
                      <a:pt x="36" y="47"/>
                      <a:pt x="2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5" name="Freeform 91">
                <a:extLst>
                  <a:ext uri="{FF2B5EF4-FFF2-40B4-BE49-F238E27FC236}">
                    <a16:creationId xmlns:a16="http://schemas.microsoft.com/office/drawing/2014/main" id="{77CD9307-F767-469E-9690-CDD56D4DFCB6}"/>
                  </a:ext>
                </a:extLst>
              </p:cNvPr>
              <p:cNvSpPr>
                <a:spLocks/>
              </p:cNvSpPr>
              <p:nvPr/>
            </p:nvSpPr>
            <p:spPr bwMode="auto">
              <a:xfrm>
                <a:off x="5147" y="1411"/>
                <a:ext cx="65" cy="64"/>
              </a:xfrm>
              <a:custGeom>
                <a:avLst/>
                <a:gdLst>
                  <a:gd name="T0" fmla="*/ 23 w 46"/>
                  <a:gd name="T1" fmla="*/ 0 h 46"/>
                  <a:gd name="T2" fmla="*/ 46 w 46"/>
                  <a:gd name="T3" fmla="*/ 23 h 46"/>
                  <a:gd name="T4" fmla="*/ 23 w 46"/>
                  <a:gd name="T5" fmla="*/ 46 h 46"/>
                  <a:gd name="T6" fmla="*/ 0 w 46"/>
                  <a:gd name="T7" fmla="*/ 23 h 46"/>
                  <a:gd name="T8" fmla="*/ 23 w 46"/>
                  <a:gd name="T9" fmla="*/ 0 h 46"/>
                </a:gdLst>
                <a:ahLst/>
                <a:cxnLst>
                  <a:cxn ang="0">
                    <a:pos x="T0" y="T1"/>
                  </a:cxn>
                  <a:cxn ang="0">
                    <a:pos x="T2" y="T3"/>
                  </a:cxn>
                  <a:cxn ang="0">
                    <a:pos x="T4" y="T5"/>
                  </a:cxn>
                  <a:cxn ang="0">
                    <a:pos x="T6" y="T7"/>
                  </a:cxn>
                  <a:cxn ang="0">
                    <a:pos x="T8" y="T9"/>
                  </a:cxn>
                </a:cxnLst>
                <a:rect l="0" t="0" r="r" b="b"/>
                <a:pathLst>
                  <a:path w="46" h="46">
                    <a:moveTo>
                      <a:pt x="23" y="0"/>
                    </a:moveTo>
                    <a:cubicBezTo>
                      <a:pt x="36" y="0"/>
                      <a:pt x="46" y="11"/>
                      <a:pt x="46" y="23"/>
                    </a:cubicBezTo>
                    <a:cubicBezTo>
                      <a:pt x="46" y="36"/>
                      <a:pt x="35" y="46"/>
                      <a:pt x="23" y="46"/>
                    </a:cubicBezTo>
                    <a:cubicBezTo>
                      <a:pt x="10" y="46"/>
                      <a:pt x="0" y="35"/>
                      <a:pt x="0" y="23"/>
                    </a:cubicBezTo>
                    <a:cubicBezTo>
                      <a:pt x="0" y="10"/>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6" name="Freeform 92">
                <a:extLst>
                  <a:ext uri="{FF2B5EF4-FFF2-40B4-BE49-F238E27FC236}">
                    <a16:creationId xmlns:a16="http://schemas.microsoft.com/office/drawing/2014/main" id="{3252333E-81AD-476D-A109-FE7B33F526F6}"/>
                  </a:ext>
                </a:extLst>
              </p:cNvPr>
              <p:cNvSpPr>
                <a:spLocks/>
              </p:cNvSpPr>
              <p:nvPr/>
            </p:nvSpPr>
            <p:spPr bwMode="auto">
              <a:xfrm>
                <a:off x="5361" y="1624"/>
                <a:ext cx="64" cy="66"/>
              </a:xfrm>
              <a:custGeom>
                <a:avLst/>
                <a:gdLst>
                  <a:gd name="T0" fmla="*/ 46 w 46"/>
                  <a:gd name="T1" fmla="*/ 24 h 47"/>
                  <a:gd name="T2" fmla="*/ 24 w 46"/>
                  <a:gd name="T3" fmla="*/ 47 h 47"/>
                  <a:gd name="T4" fmla="*/ 0 w 46"/>
                  <a:gd name="T5" fmla="*/ 23 h 47"/>
                  <a:gd name="T6" fmla="*/ 24 w 46"/>
                  <a:gd name="T7" fmla="*/ 1 h 47"/>
                  <a:gd name="T8" fmla="*/ 46 w 46"/>
                  <a:gd name="T9" fmla="*/ 24 h 47"/>
                </a:gdLst>
                <a:ahLst/>
                <a:cxnLst>
                  <a:cxn ang="0">
                    <a:pos x="T0" y="T1"/>
                  </a:cxn>
                  <a:cxn ang="0">
                    <a:pos x="T2" y="T3"/>
                  </a:cxn>
                  <a:cxn ang="0">
                    <a:pos x="T4" y="T5"/>
                  </a:cxn>
                  <a:cxn ang="0">
                    <a:pos x="T6" y="T7"/>
                  </a:cxn>
                  <a:cxn ang="0">
                    <a:pos x="T8" y="T9"/>
                  </a:cxn>
                </a:cxnLst>
                <a:rect l="0" t="0" r="r" b="b"/>
                <a:pathLst>
                  <a:path w="46" h="47">
                    <a:moveTo>
                      <a:pt x="46" y="24"/>
                    </a:moveTo>
                    <a:cubicBezTo>
                      <a:pt x="46" y="36"/>
                      <a:pt x="36" y="46"/>
                      <a:pt x="24" y="47"/>
                    </a:cubicBezTo>
                    <a:cubicBezTo>
                      <a:pt x="11" y="47"/>
                      <a:pt x="0" y="36"/>
                      <a:pt x="0" y="23"/>
                    </a:cubicBezTo>
                    <a:cubicBezTo>
                      <a:pt x="1" y="10"/>
                      <a:pt x="11" y="0"/>
                      <a:pt x="24" y="1"/>
                    </a:cubicBezTo>
                    <a:cubicBezTo>
                      <a:pt x="36" y="1"/>
                      <a:pt x="46" y="11"/>
                      <a:pt x="4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7" name="Freeform 93">
                <a:extLst>
                  <a:ext uri="{FF2B5EF4-FFF2-40B4-BE49-F238E27FC236}">
                    <a16:creationId xmlns:a16="http://schemas.microsoft.com/office/drawing/2014/main" id="{9EDF68AF-A3DB-4C0F-AEB3-FFADDC3CD9AB}"/>
                  </a:ext>
                </a:extLst>
              </p:cNvPr>
              <p:cNvSpPr>
                <a:spLocks/>
              </p:cNvSpPr>
              <p:nvPr/>
            </p:nvSpPr>
            <p:spPr bwMode="auto">
              <a:xfrm>
                <a:off x="5682" y="558"/>
                <a:ext cx="64" cy="64"/>
              </a:xfrm>
              <a:custGeom>
                <a:avLst/>
                <a:gdLst>
                  <a:gd name="T0" fmla="*/ 23 w 46"/>
                  <a:gd name="T1" fmla="*/ 46 h 46"/>
                  <a:gd name="T2" fmla="*/ 0 w 46"/>
                  <a:gd name="T3" fmla="*/ 23 h 46"/>
                  <a:gd name="T4" fmla="*/ 23 w 46"/>
                  <a:gd name="T5" fmla="*/ 0 h 46"/>
                  <a:gd name="T6" fmla="*/ 46 w 46"/>
                  <a:gd name="T7" fmla="*/ 23 h 46"/>
                  <a:gd name="T8" fmla="*/ 23 w 46"/>
                  <a:gd name="T9" fmla="*/ 46 h 46"/>
                </a:gdLst>
                <a:ahLst/>
                <a:cxnLst>
                  <a:cxn ang="0">
                    <a:pos x="T0" y="T1"/>
                  </a:cxn>
                  <a:cxn ang="0">
                    <a:pos x="T2" y="T3"/>
                  </a:cxn>
                  <a:cxn ang="0">
                    <a:pos x="T4" y="T5"/>
                  </a:cxn>
                  <a:cxn ang="0">
                    <a:pos x="T6" y="T7"/>
                  </a:cxn>
                  <a:cxn ang="0">
                    <a:pos x="T8" y="T9"/>
                  </a:cxn>
                </a:cxnLst>
                <a:rect l="0" t="0" r="r" b="b"/>
                <a:pathLst>
                  <a:path w="46" h="46">
                    <a:moveTo>
                      <a:pt x="23" y="46"/>
                    </a:moveTo>
                    <a:cubicBezTo>
                      <a:pt x="10" y="46"/>
                      <a:pt x="0" y="35"/>
                      <a:pt x="0" y="23"/>
                    </a:cubicBezTo>
                    <a:cubicBezTo>
                      <a:pt x="0" y="10"/>
                      <a:pt x="11" y="0"/>
                      <a:pt x="23" y="0"/>
                    </a:cubicBezTo>
                    <a:cubicBezTo>
                      <a:pt x="36" y="0"/>
                      <a:pt x="46" y="11"/>
                      <a:pt x="46" y="23"/>
                    </a:cubicBezTo>
                    <a:cubicBezTo>
                      <a:pt x="46" y="36"/>
                      <a:pt x="36"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8" name="Freeform 94">
                <a:extLst>
                  <a:ext uri="{FF2B5EF4-FFF2-40B4-BE49-F238E27FC236}">
                    <a16:creationId xmlns:a16="http://schemas.microsoft.com/office/drawing/2014/main" id="{707D06BE-EDA6-4335-BBC8-230E38F773B8}"/>
                  </a:ext>
                </a:extLst>
              </p:cNvPr>
              <p:cNvSpPr>
                <a:spLocks/>
              </p:cNvSpPr>
              <p:nvPr/>
            </p:nvSpPr>
            <p:spPr bwMode="auto">
              <a:xfrm>
                <a:off x="6217" y="1090"/>
                <a:ext cx="63" cy="64"/>
              </a:xfrm>
              <a:custGeom>
                <a:avLst/>
                <a:gdLst>
                  <a:gd name="T0" fmla="*/ 23 w 45"/>
                  <a:gd name="T1" fmla="*/ 46 h 46"/>
                  <a:gd name="T2" fmla="*/ 0 w 45"/>
                  <a:gd name="T3" fmla="*/ 23 h 46"/>
                  <a:gd name="T4" fmla="*/ 23 w 45"/>
                  <a:gd name="T5" fmla="*/ 0 h 46"/>
                  <a:gd name="T6" fmla="*/ 45 w 45"/>
                  <a:gd name="T7" fmla="*/ 23 h 46"/>
                  <a:gd name="T8" fmla="*/ 23 w 45"/>
                  <a:gd name="T9" fmla="*/ 46 h 46"/>
                </a:gdLst>
                <a:ahLst/>
                <a:cxnLst>
                  <a:cxn ang="0">
                    <a:pos x="T0" y="T1"/>
                  </a:cxn>
                  <a:cxn ang="0">
                    <a:pos x="T2" y="T3"/>
                  </a:cxn>
                  <a:cxn ang="0">
                    <a:pos x="T4" y="T5"/>
                  </a:cxn>
                  <a:cxn ang="0">
                    <a:pos x="T6" y="T7"/>
                  </a:cxn>
                  <a:cxn ang="0">
                    <a:pos x="T8" y="T9"/>
                  </a:cxn>
                </a:cxnLst>
                <a:rect l="0" t="0" r="r" b="b"/>
                <a:pathLst>
                  <a:path w="45" h="46">
                    <a:moveTo>
                      <a:pt x="23" y="46"/>
                    </a:moveTo>
                    <a:cubicBezTo>
                      <a:pt x="10" y="46"/>
                      <a:pt x="0" y="36"/>
                      <a:pt x="0" y="23"/>
                    </a:cubicBezTo>
                    <a:cubicBezTo>
                      <a:pt x="0" y="11"/>
                      <a:pt x="10" y="0"/>
                      <a:pt x="23" y="0"/>
                    </a:cubicBezTo>
                    <a:cubicBezTo>
                      <a:pt x="35" y="1"/>
                      <a:pt x="45" y="11"/>
                      <a:pt x="45" y="23"/>
                    </a:cubicBezTo>
                    <a:cubicBezTo>
                      <a:pt x="45" y="36"/>
                      <a:pt x="35" y="46"/>
                      <a:pt x="2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9" name="Freeform 95">
                <a:extLst>
                  <a:ext uri="{FF2B5EF4-FFF2-40B4-BE49-F238E27FC236}">
                    <a16:creationId xmlns:a16="http://schemas.microsoft.com/office/drawing/2014/main" id="{734A893A-2E36-4445-BB38-741B77306E60}"/>
                  </a:ext>
                </a:extLst>
              </p:cNvPr>
              <p:cNvSpPr>
                <a:spLocks/>
              </p:cNvSpPr>
              <p:nvPr/>
            </p:nvSpPr>
            <p:spPr bwMode="auto">
              <a:xfrm>
                <a:off x="6217" y="1197"/>
                <a:ext cx="63" cy="65"/>
              </a:xfrm>
              <a:custGeom>
                <a:avLst/>
                <a:gdLst>
                  <a:gd name="T0" fmla="*/ 23 w 45"/>
                  <a:gd name="T1" fmla="*/ 0 h 46"/>
                  <a:gd name="T2" fmla="*/ 45 w 45"/>
                  <a:gd name="T3" fmla="*/ 23 h 46"/>
                  <a:gd name="T4" fmla="*/ 22 w 45"/>
                  <a:gd name="T5" fmla="*/ 46 h 46"/>
                  <a:gd name="T6" fmla="*/ 0 w 45"/>
                  <a:gd name="T7" fmla="*/ 23 h 46"/>
                  <a:gd name="T8" fmla="*/ 23 w 45"/>
                  <a:gd name="T9" fmla="*/ 0 h 46"/>
                </a:gdLst>
                <a:ahLst/>
                <a:cxnLst>
                  <a:cxn ang="0">
                    <a:pos x="T0" y="T1"/>
                  </a:cxn>
                  <a:cxn ang="0">
                    <a:pos x="T2" y="T3"/>
                  </a:cxn>
                  <a:cxn ang="0">
                    <a:pos x="T4" y="T5"/>
                  </a:cxn>
                  <a:cxn ang="0">
                    <a:pos x="T6" y="T7"/>
                  </a:cxn>
                  <a:cxn ang="0">
                    <a:pos x="T8" y="T9"/>
                  </a:cxn>
                </a:cxnLst>
                <a:rect l="0" t="0" r="r" b="b"/>
                <a:pathLst>
                  <a:path w="45" h="46">
                    <a:moveTo>
                      <a:pt x="23" y="0"/>
                    </a:moveTo>
                    <a:cubicBezTo>
                      <a:pt x="35" y="0"/>
                      <a:pt x="45" y="10"/>
                      <a:pt x="45" y="23"/>
                    </a:cubicBezTo>
                    <a:cubicBezTo>
                      <a:pt x="45" y="36"/>
                      <a:pt x="35" y="46"/>
                      <a:pt x="22" y="46"/>
                    </a:cubicBezTo>
                    <a:cubicBezTo>
                      <a:pt x="10" y="45"/>
                      <a:pt x="0"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0" name="Freeform 96">
                <a:extLst>
                  <a:ext uri="{FF2B5EF4-FFF2-40B4-BE49-F238E27FC236}">
                    <a16:creationId xmlns:a16="http://schemas.microsoft.com/office/drawing/2014/main" id="{4DBB0B37-1D30-4DF3-A7D7-4B45E1D5BC98}"/>
                  </a:ext>
                </a:extLst>
              </p:cNvPr>
              <p:cNvSpPr>
                <a:spLocks/>
              </p:cNvSpPr>
              <p:nvPr/>
            </p:nvSpPr>
            <p:spPr bwMode="auto">
              <a:xfrm>
                <a:off x="5576" y="558"/>
                <a:ext cx="64" cy="64"/>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1"/>
                      <a:pt x="46" y="23"/>
                    </a:cubicBezTo>
                    <a:cubicBezTo>
                      <a:pt x="45" y="36"/>
                      <a:pt x="36" y="46"/>
                      <a:pt x="23" y="46"/>
                    </a:cubicBezTo>
                    <a:cubicBezTo>
                      <a:pt x="10" y="46"/>
                      <a:pt x="0" y="36"/>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1" name="Freeform 97">
                <a:extLst>
                  <a:ext uri="{FF2B5EF4-FFF2-40B4-BE49-F238E27FC236}">
                    <a16:creationId xmlns:a16="http://schemas.microsoft.com/office/drawing/2014/main" id="{C1A0C8DC-3CD3-4069-B802-1FB266344CCC}"/>
                  </a:ext>
                </a:extLst>
              </p:cNvPr>
              <p:cNvSpPr>
                <a:spLocks/>
              </p:cNvSpPr>
              <p:nvPr/>
            </p:nvSpPr>
            <p:spPr bwMode="auto">
              <a:xfrm>
                <a:off x="6003" y="665"/>
                <a:ext cx="63" cy="63"/>
              </a:xfrm>
              <a:custGeom>
                <a:avLst/>
                <a:gdLst>
                  <a:gd name="T0" fmla="*/ 23 w 45"/>
                  <a:gd name="T1" fmla="*/ 0 h 45"/>
                  <a:gd name="T2" fmla="*/ 45 w 45"/>
                  <a:gd name="T3" fmla="*/ 22 h 45"/>
                  <a:gd name="T4" fmla="*/ 23 w 45"/>
                  <a:gd name="T5" fmla="*/ 45 h 45"/>
                  <a:gd name="T6" fmla="*/ 0 w 45"/>
                  <a:gd name="T7" fmla="*/ 23 h 45"/>
                  <a:gd name="T8" fmla="*/ 23 w 45"/>
                  <a:gd name="T9" fmla="*/ 0 h 45"/>
                </a:gdLst>
                <a:ahLst/>
                <a:cxnLst>
                  <a:cxn ang="0">
                    <a:pos x="T0" y="T1"/>
                  </a:cxn>
                  <a:cxn ang="0">
                    <a:pos x="T2" y="T3"/>
                  </a:cxn>
                  <a:cxn ang="0">
                    <a:pos x="T4" y="T5"/>
                  </a:cxn>
                  <a:cxn ang="0">
                    <a:pos x="T6" y="T7"/>
                  </a:cxn>
                  <a:cxn ang="0">
                    <a:pos x="T8" y="T9"/>
                  </a:cxn>
                </a:cxnLst>
                <a:rect l="0" t="0" r="r" b="b"/>
                <a:pathLst>
                  <a:path w="45" h="45">
                    <a:moveTo>
                      <a:pt x="23" y="0"/>
                    </a:moveTo>
                    <a:cubicBezTo>
                      <a:pt x="35" y="0"/>
                      <a:pt x="45" y="10"/>
                      <a:pt x="45" y="22"/>
                    </a:cubicBezTo>
                    <a:cubicBezTo>
                      <a:pt x="45" y="35"/>
                      <a:pt x="35" y="45"/>
                      <a:pt x="23" y="45"/>
                    </a:cubicBezTo>
                    <a:cubicBezTo>
                      <a:pt x="11" y="45"/>
                      <a:pt x="1" y="35"/>
                      <a:pt x="0" y="23"/>
                    </a:cubicBezTo>
                    <a:cubicBezTo>
                      <a:pt x="0" y="10"/>
                      <a:pt x="10"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2" name="Oval 98">
                <a:extLst>
                  <a:ext uri="{FF2B5EF4-FFF2-40B4-BE49-F238E27FC236}">
                    <a16:creationId xmlns:a16="http://schemas.microsoft.com/office/drawing/2014/main" id="{E0819CFE-4A98-47E7-825A-DD3AD4F475F8}"/>
                  </a:ext>
                </a:extLst>
              </p:cNvPr>
              <p:cNvSpPr>
                <a:spLocks noChangeArrowheads="1"/>
              </p:cNvSpPr>
              <p:nvPr/>
            </p:nvSpPr>
            <p:spPr bwMode="auto">
              <a:xfrm>
                <a:off x="6111" y="771"/>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3" name="Freeform 99">
                <a:extLst>
                  <a:ext uri="{FF2B5EF4-FFF2-40B4-BE49-F238E27FC236}">
                    <a16:creationId xmlns:a16="http://schemas.microsoft.com/office/drawing/2014/main" id="{B8A3FB50-9C2B-45FB-846F-EDB14A657369}"/>
                  </a:ext>
                </a:extLst>
              </p:cNvPr>
              <p:cNvSpPr>
                <a:spLocks/>
              </p:cNvSpPr>
              <p:nvPr/>
            </p:nvSpPr>
            <p:spPr bwMode="auto">
              <a:xfrm>
                <a:off x="6217" y="984"/>
                <a:ext cx="63" cy="63"/>
              </a:xfrm>
              <a:custGeom>
                <a:avLst/>
                <a:gdLst>
                  <a:gd name="T0" fmla="*/ 23 w 45"/>
                  <a:gd name="T1" fmla="*/ 45 h 45"/>
                  <a:gd name="T2" fmla="*/ 0 w 45"/>
                  <a:gd name="T3" fmla="*/ 23 h 45"/>
                  <a:gd name="T4" fmla="*/ 23 w 45"/>
                  <a:gd name="T5" fmla="*/ 1 h 45"/>
                  <a:gd name="T6" fmla="*/ 45 w 45"/>
                  <a:gd name="T7" fmla="*/ 23 h 45"/>
                  <a:gd name="T8" fmla="*/ 23 w 45"/>
                  <a:gd name="T9" fmla="*/ 45 h 45"/>
                </a:gdLst>
                <a:ahLst/>
                <a:cxnLst>
                  <a:cxn ang="0">
                    <a:pos x="T0" y="T1"/>
                  </a:cxn>
                  <a:cxn ang="0">
                    <a:pos x="T2" y="T3"/>
                  </a:cxn>
                  <a:cxn ang="0">
                    <a:pos x="T4" y="T5"/>
                  </a:cxn>
                  <a:cxn ang="0">
                    <a:pos x="T6" y="T7"/>
                  </a:cxn>
                  <a:cxn ang="0">
                    <a:pos x="T8" y="T9"/>
                  </a:cxn>
                </a:cxnLst>
                <a:rect l="0" t="0" r="r" b="b"/>
                <a:pathLst>
                  <a:path w="45" h="45">
                    <a:moveTo>
                      <a:pt x="23" y="45"/>
                    </a:moveTo>
                    <a:cubicBezTo>
                      <a:pt x="10" y="45"/>
                      <a:pt x="0" y="35"/>
                      <a:pt x="0" y="23"/>
                    </a:cubicBezTo>
                    <a:cubicBezTo>
                      <a:pt x="0" y="11"/>
                      <a:pt x="11" y="0"/>
                      <a:pt x="23" y="1"/>
                    </a:cubicBezTo>
                    <a:cubicBezTo>
                      <a:pt x="35" y="1"/>
                      <a:pt x="45" y="11"/>
                      <a:pt x="45" y="23"/>
                    </a:cubicBezTo>
                    <a:cubicBezTo>
                      <a:pt x="45" y="35"/>
                      <a:pt x="35"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4" name="Freeform 100">
                <a:extLst>
                  <a:ext uri="{FF2B5EF4-FFF2-40B4-BE49-F238E27FC236}">
                    <a16:creationId xmlns:a16="http://schemas.microsoft.com/office/drawing/2014/main" id="{E90A99E8-2B94-4DAA-B1C7-AA97CBAB42F8}"/>
                  </a:ext>
                </a:extLst>
              </p:cNvPr>
              <p:cNvSpPr>
                <a:spLocks/>
              </p:cNvSpPr>
              <p:nvPr/>
            </p:nvSpPr>
            <p:spPr bwMode="auto">
              <a:xfrm>
                <a:off x="5790" y="559"/>
                <a:ext cx="63" cy="63"/>
              </a:xfrm>
              <a:custGeom>
                <a:avLst/>
                <a:gdLst>
                  <a:gd name="T0" fmla="*/ 45 w 45"/>
                  <a:gd name="T1" fmla="*/ 22 h 45"/>
                  <a:gd name="T2" fmla="*/ 22 w 45"/>
                  <a:gd name="T3" fmla="*/ 44 h 45"/>
                  <a:gd name="T4" fmla="*/ 0 w 45"/>
                  <a:gd name="T5" fmla="*/ 22 h 45"/>
                  <a:gd name="T6" fmla="*/ 22 w 45"/>
                  <a:gd name="T7" fmla="*/ 0 h 45"/>
                  <a:gd name="T8" fmla="*/ 45 w 45"/>
                  <a:gd name="T9" fmla="*/ 22 h 45"/>
                </a:gdLst>
                <a:ahLst/>
                <a:cxnLst>
                  <a:cxn ang="0">
                    <a:pos x="T0" y="T1"/>
                  </a:cxn>
                  <a:cxn ang="0">
                    <a:pos x="T2" y="T3"/>
                  </a:cxn>
                  <a:cxn ang="0">
                    <a:pos x="T4" y="T5"/>
                  </a:cxn>
                  <a:cxn ang="0">
                    <a:pos x="T6" y="T7"/>
                  </a:cxn>
                  <a:cxn ang="0">
                    <a:pos x="T8" y="T9"/>
                  </a:cxn>
                </a:cxnLst>
                <a:rect l="0" t="0" r="r" b="b"/>
                <a:pathLst>
                  <a:path w="45" h="45">
                    <a:moveTo>
                      <a:pt x="45" y="22"/>
                    </a:moveTo>
                    <a:cubicBezTo>
                      <a:pt x="45" y="35"/>
                      <a:pt x="35" y="45"/>
                      <a:pt x="22" y="44"/>
                    </a:cubicBezTo>
                    <a:cubicBezTo>
                      <a:pt x="10" y="44"/>
                      <a:pt x="0" y="34"/>
                      <a:pt x="0" y="22"/>
                    </a:cubicBezTo>
                    <a:cubicBezTo>
                      <a:pt x="0" y="9"/>
                      <a:pt x="10" y="0"/>
                      <a:pt x="22" y="0"/>
                    </a:cubicBezTo>
                    <a:cubicBezTo>
                      <a:pt x="35" y="0"/>
                      <a:pt x="45" y="9"/>
                      <a:pt x="4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5" name="Freeform 101">
                <a:extLst>
                  <a:ext uri="{FF2B5EF4-FFF2-40B4-BE49-F238E27FC236}">
                    <a16:creationId xmlns:a16="http://schemas.microsoft.com/office/drawing/2014/main" id="{A8EA887F-A0C7-42A7-8120-2234474B68D6}"/>
                  </a:ext>
                </a:extLst>
              </p:cNvPr>
              <p:cNvSpPr>
                <a:spLocks/>
              </p:cNvSpPr>
              <p:nvPr/>
            </p:nvSpPr>
            <p:spPr bwMode="auto">
              <a:xfrm>
                <a:off x="5469" y="559"/>
                <a:ext cx="62" cy="61"/>
              </a:xfrm>
              <a:custGeom>
                <a:avLst/>
                <a:gdLst>
                  <a:gd name="T0" fmla="*/ 23 w 45"/>
                  <a:gd name="T1" fmla="*/ 0 h 44"/>
                  <a:gd name="T2" fmla="*/ 45 w 45"/>
                  <a:gd name="T3" fmla="*/ 22 h 44"/>
                  <a:gd name="T4" fmla="*/ 23 w 45"/>
                  <a:gd name="T5" fmla="*/ 44 h 44"/>
                  <a:gd name="T6" fmla="*/ 1 w 45"/>
                  <a:gd name="T7" fmla="*/ 22 h 44"/>
                  <a:gd name="T8" fmla="*/ 23 w 45"/>
                  <a:gd name="T9" fmla="*/ 0 h 44"/>
                </a:gdLst>
                <a:ahLst/>
                <a:cxnLst>
                  <a:cxn ang="0">
                    <a:pos x="T0" y="T1"/>
                  </a:cxn>
                  <a:cxn ang="0">
                    <a:pos x="T2" y="T3"/>
                  </a:cxn>
                  <a:cxn ang="0">
                    <a:pos x="T4" y="T5"/>
                  </a:cxn>
                  <a:cxn ang="0">
                    <a:pos x="T6" y="T7"/>
                  </a:cxn>
                  <a:cxn ang="0">
                    <a:pos x="T8" y="T9"/>
                  </a:cxn>
                </a:cxnLst>
                <a:rect l="0" t="0" r="r" b="b"/>
                <a:pathLst>
                  <a:path w="45" h="44">
                    <a:moveTo>
                      <a:pt x="23" y="0"/>
                    </a:moveTo>
                    <a:cubicBezTo>
                      <a:pt x="35" y="0"/>
                      <a:pt x="45" y="10"/>
                      <a:pt x="45" y="22"/>
                    </a:cubicBezTo>
                    <a:cubicBezTo>
                      <a:pt x="45" y="34"/>
                      <a:pt x="35" y="44"/>
                      <a:pt x="23" y="44"/>
                    </a:cubicBezTo>
                    <a:cubicBezTo>
                      <a:pt x="11" y="44"/>
                      <a:pt x="0" y="34"/>
                      <a:pt x="1" y="22"/>
                    </a:cubicBezTo>
                    <a:cubicBezTo>
                      <a:pt x="1" y="9"/>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6" name="Freeform 102">
                <a:extLst>
                  <a:ext uri="{FF2B5EF4-FFF2-40B4-BE49-F238E27FC236}">
                    <a16:creationId xmlns:a16="http://schemas.microsoft.com/office/drawing/2014/main" id="{390F9FEC-387D-4DF3-8503-212975C68ADD}"/>
                  </a:ext>
                </a:extLst>
              </p:cNvPr>
              <p:cNvSpPr>
                <a:spLocks/>
              </p:cNvSpPr>
              <p:nvPr/>
            </p:nvSpPr>
            <p:spPr bwMode="auto">
              <a:xfrm>
                <a:off x="6217" y="1305"/>
                <a:ext cx="63" cy="63"/>
              </a:xfrm>
              <a:custGeom>
                <a:avLst/>
                <a:gdLst>
                  <a:gd name="T0" fmla="*/ 0 w 45"/>
                  <a:gd name="T1" fmla="*/ 23 h 45"/>
                  <a:gd name="T2" fmla="*/ 23 w 45"/>
                  <a:gd name="T3" fmla="*/ 0 h 45"/>
                  <a:gd name="T4" fmla="*/ 45 w 45"/>
                  <a:gd name="T5" fmla="*/ 23 h 45"/>
                  <a:gd name="T6" fmla="*/ 22 w 45"/>
                  <a:gd name="T7" fmla="*/ 45 h 45"/>
                  <a:gd name="T8" fmla="*/ 0 w 45"/>
                  <a:gd name="T9" fmla="*/ 23 h 45"/>
                </a:gdLst>
                <a:ahLst/>
                <a:cxnLst>
                  <a:cxn ang="0">
                    <a:pos x="T0" y="T1"/>
                  </a:cxn>
                  <a:cxn ang="0">
                    <a:pos x="T2" y="T3"/>
                  </a:cxn>
                  <a:cxn ang="0">
                    <a:pos x="T4" y="T5"/>
                  </a:cxn>
                  <a:cxn ang="0">
                    <a:pos x="T6" y="T7"/>
                  </a:cxn>
                  <a:cxn ang="0">
                    <a:pos x="T8" y="T9"/>
                  </a:cxn>
                </a:cxnLst>
                <a:rect l="0" t="0" r="r" b="b"/>
                <a:pathLst>
                  <a:path w="45" h="45">
                    <a:moveTo>
                      <a:pt x="0" y="23"/>
                    </a:moveTo>
                    <a:cubicBezTo>
                      <a:pt x="1" y="10"/>
                      <a:pt x="10" y="0"/>
                      <a:pt x="23" y="0"/>
                    </a:cubicBezTo>
                    <a:cubicBezTo>
                      <a:pt x="35" y="0"/>
                      <a:pt x="45" y="11"/>
                      <a:pt x="45" y="23"/>
                    </a:cubicBezTo>
                    <a:cubicBezTo>
                      <a:pt x="45" y="35"/>
                      <a:pt x="35" y="45"/>
                      <a:pt x="22" y="45"/>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7" name="Freeform 103">
                <a:extLst>
                  <a:ext uri="{FF2B5EF4-FFF2-40B4-BE49-F238E27FC236}">
                    <a16:creationId xmlns:a16="http://schemas.microsoft.com/office/drawing/2014/main" id="{CBB029B4-41B6-4C63-BC68-2C99EB258A14}"/>
                  </a:ext>
                </a:extLst>
              </p:cNvPr>
              <p:cNvSpPr>
                <a:spLocks/>
              </p:cNvSpPr>
              <p:nvPr/>
            </p:nvSpPr>
            <p:spPr bwMode="auto">
              <a:xfrm>
                <a:off x="6111" y="1518"/>
                <a:ext cx="61" cy="63"/>
              </a:xfrm>
              <a:custGeom>
                <a:avLst/>
                <a:gdLst>
                  <a:gd name="T0" fmla="*/ 44 w 44"/>
                  <a:gd name="T1" fmla="*/ 23 h 45"/>
                  <a:gd name="T2" fmla="*/ 22 w 44"/>
                  <a:gd name="T3" fmla="*/ 45 h 45"/>
                  <a:gd name="T4" fmla="*/ 0 w 44"/>
                  <a:gd name="T5" fmla="*/ 23 h 45"/>
                  <a:gd name="T6" fmla="*/ 22 w 44"/>
                  <a:gd name="T7" fmla="*/ 0 h 45"/>
                  <a:gd name="T8" fmla="*/ 44 w 44"/>
                  <a:gd name="T9" fmla="*/ 23 h 45"/>
                </a:gdLst>
                <a:ahLst/>
                <a:cxnLst>
                  <a:cxn ang="0">
                    <a:pos x="T0" y="T1"/>
                  </a:cxn>
                  <a:cxn ang="0">
                    <a:pos x="T2" y="T3"/>
                  </a:cxn>
                  <a:cxn ang="0">
                    <a:pos x="T4" y="T5"/>
                  </a:cxn>
                  <a:cxn ang="0">
                    <a:pos x="T6" y="T7"/>
                  </a:cxn>
                  <a:cxn ang="0">
                    <a:pos x="T8" y="T9"/>
                  </a:cxn>
                </a:cxnLst>
                <a:rect l="0" t="0" r="r" b="b"/>
                <a:pathLst>
                  <a:path w="44" h="45">
                    <a:moveTo>
                      <a:pt x="44" y="23"/>
                    </a:moveTo>
                    <a:cubicBezTo>
                      <a:pt x="44" y="35"/>
                      <a:pt x="34" y="45"/>
                      <a:pt x="22" y="45"/>
                    </a:cubicBezTo>
                    <a:cubicBezTo>
                      <a:pt x="10" y="44"/>
                      <a:pt x="0" y="35"/>
                      <a:pt x="0" y="23"/>
                    </a:cubicBezTo>
                    <a:cubicBezTo>
                      <a:pt x="0" y="11"/>
                      <a:pt x="10" y="0"/>
                      <a:pt x="22" y="0"/>
                    </a:cubicBezTo>
                    <a:cubicBezTo>
                      <a:pt x="34" y="0"/>
                      <a:pt x="44" y="10"/>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8" name="Oval 104">
                <a:extLst>
                  <a:ext uri="{FF2B5EF4-FFF2-40B4-BE49-F238E27FC236}">
                    <a16:creationId xmlns:a16="http://schemas.microsoft.com/office/drawing/2014/main" id="{206F506E-603D-4D6F-A2AF-11C5525A505D}"/>
                  </a:ext>
                </a:extLst>
              </p:cNvPr>
              <p:cNvSpPr>
                <a:spLocks noChangeArrowheads="1"/>
              </p:cNvSpPr>
              <p:nvPr/>
            </p:nvSpPr>
            <p:spPr bwMode="auto">
              <a:xfrm>
                <a:off x="5578" y="1733"/>
                <a:ext cx="61"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9" name="Freeform 105">
                <a:extLst>
                  <a:ext uri="{FF2B5EF4-FFF2-40B4-BE49-F238E27FC236}">
                    <a16:creationId xmlns:a16="http://schemas.microsoft.com/office/drawing/2014/main" id="{BA25B141-EBCB-4A3E-87C3-B4A381D4035A}"/>
                  </a:ext>
                </a:extLst>
              </p:cNvPr>
              <p:cNvSpPr>
                <a:spLocks/>
              </p:cNvSpPr>
              <p:nvPr/>
            </p:nvSpPr>
            <p:spPr bwMode="auto">
              <a:xfrm>
                <a:off x="5684" y="1733"/>
                <a:ext cx="61" cy="61"/>
              </a:xfrm>
              <a:custGeom>
                <a:avLst/>
                <a:gdLst>
                  <a:gd name="T0" fmla="*/ 0 w 44"/>
                  <a:gd name="T1" fmla="*/ 22 h 44"/>
                  <a:gd name="T2" fmla="*/ 22 w 44"/>
                  <a:gd name="T3" fmla="*/ 0 h 44"/>
                  <a:gd name="T4" fmla="*/ 44 w 44"/>
                  <a:gd name="T5" fmla="*/ 22 h 44"/>
                  <a:gd name="T6" fmla="*/ 23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0"/>
                    </a:cubicBezTo>
                    <a:cubicBezTo>
                      <a:pt x="34" y="0"/>
                      <a:pt x="44" y="10"/>
                      <a:pt x="44" y="22"/>
                    </a:cubicBezTo>
                    <a:cubicBezTo>
                      <a:pt x="44" y="34"/>
                      <a:pt x="35" y="44"/>
                      <a:pt x="23"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0" name="Freeform 106">
                <a:extLst>
                  <a:ext uri="{FF2B5EF4-FFF2-40B4-BE49-F238E27FC236}">
                    <a16:creationId xmlns:a16="http://schemas.microsoft.com/office/drawing/2014/main" id="{C4123122-6092-4EF7-A337-0650379985BB}"/>
                  </a:ext>
                </a:extLst>
              </p:cNvPr>
              <p:cNvSpPr>
                <a:spLocks/>
              </p:cNvSpPr>
              <p:nvPr/>
            </p:nvSpPr>
            <p:spPr bwMode="auto">
              <a:xfrm>
                <a:off x="5256" y="665"/>
                <a:ext cx="62" cy="63"/>
              </a:xfrm>
              <a:custGeom>
                <a:avLst/>
                <a:gdLst>
                  <a:gd name="T0" fmla="*/ 0 w 44"/>
                  <a:gd name="T1" fmla="*/ 23 h 45"/>
                  <a:gd name="T2" fmla="*/ 22 w 44"/>
                  <a:gd name="T3" fmla="*/ 0 h 45"/>
                  <a:gd name="T4" fmla="*/ 44 w 44"/>
                  <a:gd name="T5" fmla="*/ 22 h 45"/>
                  <a:gd name="T6" fmla="*/ 23 w 44"/>
                  <a:gd name="T7" fmla="*/ 44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1"/>
                      <a:pt x="9" y="1"/>
                      <a:pt x="22" y="0"/>
                    </a:cubicBezTo>
                    <a:cubicBezTo>
                      <a:pt x="34" y="0"/>
                      <a:pt x="44" y="10"/>
                      <a:pt x="44" y="22"/>
                    </a:cubicBezTo>
                    <a:cubicBezTo>
                      <a:pt x="44" y="34"/>
                      <a:pt x="35" y="44"/>
                      <a:pt x="23" y="44"/>
                    </a:cubicBezTo>
                    <a:cubicBezTo>
                      <a:pt x="10"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1" name="Freeform 107">
                <a:extLst>
                  <a:ext uri="{FF2B5EF4-FFF2-40B4-BE49-F238E27FC236}">
                    <a16:creationId xmlns:a16="http://schemas.microsoft.com/office/drawing/2014/main" id="{5802D4FD-03A2-47F2-B12A-F25F7B3548CF}"/>
                  </a:ext>
                </a:extLst>
              </p:cNvPr>
              <p:cNvSpPr>
                <a:spLocks/>
              </p:cNvSpPr>
              <p:nvPr/>
            </p:nvSpPr>
            <p:spPr bwMode="auto">
              <a:xfrm>
                <a:off x="5043" y="1197"/>
                <a:ext cx="61" cy="63"/>
              </a:xfrm>
              <a:custGeom>
                <a:avLst/>
                <a:gdLst>
                  <a:gd name="T0" fmla="*/ 0 w 44"/>
                  <a:gd name="T1" fmla="*/ 23 h 45"/>
                  <a:gd name="T2" fmla="*/ 22 w 44"/>
                  <a:gd name="T3" fmla="*/ 1 h 45"/>
                  <a:gd name="T4" fmla="*/ 44 w 44"/>
                  <a:gd name="T5" fmla="*/ 23 h 45"/>
                  <a:gd name="T6" fmla="*/ 22 w 44"/>
                  <a:gd name="T7" fmla="*/ 45 h 45"/>
                  <a:gd name="T8" fmla="*/ 0 w 44"/>
                  <a:gd name="T9" fmla="*/ 23 h 45"/>
                </a:gdLst>
                <a:ahLst/>
                <a:cxnLst>
                  <a:cxn ang="0">
                    <a:pos x="T0" y="T1"/>
                  </a:cxn>
                  <a:cxn ang="0">
                    <a:pos x="T2" y="T3"/>
                  </a:cxn>
                  <a:cxn ang="0">
                    <a:pos x="T4" y="T5"/>
                  </a:cxn>
                  <a:cxn ang="0">
                    <a:pos x="T6" y="T7"/>
                  </a:cxn>
                  <a:cxn ang="0">
                    <a:pos x="T8" y="T9"/>
                  </a:cxn>
                </a:cxnLst>
                <a:rect l="0" t="0" r="r" b="b"/>
                <a:pathLst>
                  <a:path w="44" h="45">
                    <a:moveTo>
                      <a:pt x="0" y="23"/>
                    </a:moveTo>
                    <a:cubicBezTo>
                      <a:pt x="0" y="10"/>
                      <a:pt x="10" y="0"/>
                      <a:pt x="22" y="1"/>
                    </a:cubicBezTo>
                    <a:cubicBezTo>
                      <a:pt x="34" y="1"/>
                      <a:pt x="44" y="11"/>
                      <a:pt x="44" y="23"/>
                    </a:cubicBezTo>
                    <a:cubicBezTo>
                      <a:pt x="43" y="35"/>
                      <a:pt x="34" y="45"/>
                      <a:pt x="22" y="45"/>
                    </a:cubicBezTo>
                    <a:cubicBezTo>
                      <a:pt x="9" y="45"/>
                      <a:pt x="0" y="35"/>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2" name="Freeform 108">
                <a:extLst>
                  <a:ext uri="{FF2B5EF4-FFF2-40B4-BE49-F238E27FC236}">
                    <a16:creationId xmlns:a16="http://schemas.microsoft.com/office/drawing/2014/main" id="{842B709E-8B0D-4FA7-A0BD-4B8E491150E9}"/>
                  </a:ext>
                </a:extLst>
              </p:cNvPr>
              <p:cNvSpPr>
                <a:spLocks/>
              </p:cNvSpPr>
              <p:nvPr/>
            </p:nvSpPr>
            <p:spPr bwMode="auto">
              <a:xfrm>
                <a:off x="5043" y="1091"/>
                <a:ext cx="61" cy="63"/>
              </a:xfrm>
              <a:custGeom>
                <a:avLst/>
                <a:gdLst>
                  <a:gd name="T0" fmla="*/ 0 w 44"/>
                  <a:gd name="T1" fmla="*/ 22 h 45"/>
                  <a:gd name="T2" fmla="*/ 22 w 44"/>
                  <a:gd name="T3" fmla="*/ 0 h 45"/>
                  <a:gd name="T4" fmla="*/ 44 w 44"/>
                  <a:gd name="T5" fmla="*/ 22 h 45"/>
                  <a:gd name="T6" fmla="*/ 22 w 44"/>
                  <a:gd name="T7" fmla="*/ 45 h 45"/>
                  <a:gd name="T8" fmla="*/ 0 w 44"/>
                  <a:gd name="T9" fmla="*/ 22 h 45"/>
                </a:gdLst>
                <a:ahLst/>
                <a:cxnLst>
                  <a:cxn ang="0">
                    <a:pos x="T0" y="T1"/>
                  </a:cxn>
                  <a:cxn ang="0">
                    <a:pos x="T2" y="T3"/>
                  </a:cxn>
                  <a:cxn ang="0">
                    <a:pos x="T4" y="T5"/>
                  </a:cxn>
                  <a:cxn ang="0">
                    <a:pos x="T6" y="T7"/>
                  </a:cxn>
                  <a:cxn ang="0">
                    <a:pos x="T8" y="T9"/>
                  </a:cxn>
                </a:cxnLst>
                <a:rect l="0" t="0" r="r" b="b"/>
                <a:pathLst>
                  <a:path w="44" h="45">
                    <a:moveTo>
                      <a:pt x="0" y="22"/>
                    </a:moveTo>
                    <a:cubicBezTo>
                      <a:pt x="0" y="10"/>
                      <a:pt x="10" y="0"/>
                      <a:pt x="22" y="0"/>
                    </a:cubicBezTo>
                    <a:cubicBezTo>
                      <a:pt x="34" y="1"/>
                      <a:pt x="44" y="10"/>
                      <a:pt x="44" y="22"/>
                    </a:cubicBezTo>
                    <a:cubicBezTo>
                      <a:pt x="44" y="35"/>
                      <a:pt x="34" y="45"/>
                      <a:pt x="22" y="45"/>
                    </a:cubicBezTo>
                    <a:cubicBezTo>
                      <a:pt x="10" y="45"/>
                      <a:pt x="0" y="3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3" name="Freeform 109">
                <a:extLst>
                  <a:ext uri="{FF2B5EF4-FFF2-40B4-BE49-F238E27FC236}">
                    <a16:creationId xmlns:a16="http://schemas.microsoft.com/office/drawing/2014/main" id="{B74F5596-0668-4E81-809B-48A322DC8C88}"/>
                  </a:ext>
                </a:extLst>
              </p:cNvPr>
              <p:cNvSpPr>
                <a:spLocks/>
              </p:cNvSpPr>
              <p:nvPr/>
            </p:nvSpPr>
            <p:spPr bwMode="auto">
              <a:xfrm>
                <a:off x="5149" y="772"/>
                <a:ext cx="61" cy="62"/>
              </a:xfrm>
              <a:custGeom>
                <a:avLst/>
                <a:gdLst>
                  <a:gd name="T0" fmla="*/ 22 w 44"/>
                  <a:gd name="T1" fmla="*/ 0 h 44"/>
                  <a:gd name="T2" fmla="*/ 44 w 44"/>
                  <a:gd name="T3" fmla="*/ 22 h 44"/>
                  <a:gd name="T4" fmla="*/ 22 w 44"/>
                  <a:gd name="T5" fmla="*/ 44 h 44"/>
                  <a:gd name="T6" fmla="*/ 0 w 44"/>
                  <a:gd name="T7" fmla="*/ 21 h 44"/>
                  <a:gd name="T8" fmla="*/ 22 w 44"/>
                  <a:gd name="T9" fmla="*/ 0 h 44"/>
                </a:gdLst>
                <a:ahLst/>
                <a:cxnLst>
                  <a:cxn ang="0">
                    <a:pos x="T0" y="T1"/>
                  </a:cxn>
                  <a:cxn ang="0">
                    <a:pos x="T2" y="T3"/>
                  </a:cxn>
                  <a:cxn ang="0">
                    <a:pos x="T4" y="T5"/>
                  </a:cxn>
                  <a:cxn ang="0">
                    <a:pos x="T6" y="T7"/>
                  </a:cxn>
                  <a:cxn ang="0">
                    <a:pos x="T8" y="T9"/>
                  </a:cxn>
                </a:cxnLst>
                <a:rect l="0" t="0" r="r" b="b"/>
                <a:pathLst>
                  <a:path w="44" h="44">
                    <a:moveTo>
                      <a:pt x="22" y="0"/>
                    </a:moveTo>
                    <a:cubicBezTo>
                      <a:pt x="34" y="0"/>
                      <a:pt x="44" y="10"/>
                      <a:pt x="44" y="22"/>
                    </a:cubicBezTo>
                    <a:cubicBezTo>
                      <a:pt x="44" y="34"/>
                      <a:pt x="34" y="43"/>
                      <a:pt x="22" y="44"/>
                    </a:cubicBezTo>
                    <a:cubicBezTo>
                      <a:pt x="10" y="44"/>
                      <a:pt x="0" y="34"/>
                      <a:pt x="0" y="21"/>
                    </a:cubicBezTo>
                    <a:cubicBezTo>
                      <a:pt x="0" y="9"/>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4" name="Freeform 110">
                <a:extLst>
                  <a:ext uri="{FF2B5EF4-FFF2-40B4-BE49-F238E27FC236}">
                    <a16:creationId xmlns:a16="http://schemas.microsoft.com/office/drawing/2014/main" id="{963604FA-A86D-4826-A22E-17C0349F7FE9}"/>
                  </a:ext>
                </a:extLst>
              </p:cNvPr>
              <p:cNvSpPr>
                <a:spLocks/>
              </p:cNvSpPr>
              <p:nvPr/>
            </p:nvSpPr>
            <p:spPr bwMode="auto">
              <a:xfrm>
                <a:off x="6005" y="1627"/>
                <a:ext cx="61" cy="60"/>
              </a:xfrm>
              <a:custGeom>
                <a:avLst/>
                <a:gdLst>
                  <a:gd name="T0" fmla="*/ 44 w 44"/>
                  <a:gd name="T1" fmla="*/ 22 h 43"/>
                  <a:gd name="T2" fmla="*/ 22 w 44"/>
                  <a:gd name="T3" fmla="*/ 43 h 43"/>
                  <a:gd name="T4" fmla="*/ 0 w 44"/>
                  <a:gd name="T5" fmla="*/ 21 h 43"/>
                  <a:gd name="T6" fmla="*/ 22 w 44"/>
                  <a:gd name="T7" fmla="*/ 0 h 43"/>
                  <a:gd name="T8" fmla="*/ 44 w 44"/>
                  <a:gd name="T9" fmla="*/ 22 h 43"/>
                </a:gdLst>
                <a:ahLst/>
                <a:cxnLst>
                  <a:cxn ang="0">
                    <a:pos x="T0" y="T1"/>
                  </a:cxn>
                  <a:cxn ang="0">
                    <a:pos x="T2" y="T3"/>
                  </a:cxn>
                  <a:cxn ang="0">
                    <a:pos x="T4" y="T5"/>
                  </a:cxn>
                  <a:cxn ang="0">
                    <a:pos x="T6" y="T7"/>
                  </a:cxn>
                  <a:cxn ang="0">
                    <a:pos x="T8" y="T9"/>
                  </a:cxn>
                </a:cxnLst>
                <a:rect l="0" t="0" r="r" b="b"/>
                <a:pathLst>
                  <a:path w="44" h="43">
                    <a:moveTo>
                      <a:pt x="44" y="22"/>
                    </a:moveTo>
                    <a:cubicBezTo>
                      <a:pt x="44" y="34"/>
                      <a:pt x="34" y="43"/>
                      <a:pt x="22" y="43"/>
                    </a:cubicBezTo>
                    <a:cubicBezTo>
                      <a:pt x="10" y="43"/>
                      <a:pt x="0" y="34"/>
                      <a:pt x="0" y="21"/>
                    </a:cubicBezTo>
                    <a:cubicBezTo>
                      <a:pt x="0" y="9"/>
                      <a:pt x="10" y="0"/>
                      <a:pt x="22" y="0"/>
                    </a:cubicBezTo>
                    <a:cubicBezTo>
                      <a:pt x="34" y="0"/>
                      <a:pt x="44" y="9"/>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5" name="Freeform 111">
                <a:extLst>
                  <a:ext uri="{FF2B5EF4-FFF2-40B4-BE49-F238E27FC236}">
                    <a16:creationId xmlns:a16="http://schemas.microsoft.com/office/drawing/2014/main" id="{6B883B41-942F-45B3-971F-60467D254972}"/>
                  </a:ext>
                </a:extLst>
              </p:cNvPr>
              <p:cNvSpPr>
                <a:spLocks/>
              </p:cNvSpPr>
              <p:nvPr/>
            </p:nvSpPr>
            <p:spPr bwMode="auto">
              <a:xfrm>
                <a:off x="5043" y="986"/>
                <a:ext cx="61" cy="61"/>
              </a:xfrm>
              <a:custGeom>
                <a:avLst/>
                <a:gdLst>
                  <a:gd name="T0" fmla="*/ 0 w 44"/>
                  <a:gd name="T1" fmla="*/ 22 h 44"/>
                  <a:gd name="T2" fmla="*/ 22 w 44"/>
                  <a:gd name="T3" fmla="*/ 1 h 44"/>
                  <a:gd name="T4" fmla="*/ 43 w 44"/>
                  <a:gd name="T5" fmla="*/ 22 h 44"/>
                  <a:gd name="T6" fmla="*/ 22 w 44"/>
                  <a:gd name="T7" fmla="*/ 44 h 44"/>
                  <a:gd name="T8" fmla="*/ 0 w 44"/>
                  <a:gd name="T9" fmla="*/ 22 h 44"/>
                </a:gdLst>
                <a:ahLst/>
                <a:cxnLst>
                  <a:cxn ang="0">
                    <a:pos x="T0" y="T1"/>
                  </a:cxn>
                  <a:cxn ang="0">
                    <a:pos x="T2" y="T3"/>
                  </a:cxn>
                  <a:cxn ang="0">
                    <a:pos x="T4" y="T5"/>
                  </a:cxn>
                  <a:cxn ang="0">
                    <a:pos x="T6" y="T7"/>
                  </a:cxn>
                  <a:cxn ang="0">
                    <a:pos x="T8" y="T9"/>
                  </a:cxn>
                </a:cxnLst>
                <a:rect l="0" t="0" r="r" b="b"/>
                <a:pathLst>
                  <a:path w="44" h="44">
                    <a:moveTo>
                      <a:pt x="0" y="22"/>
                    </a:moveTo>
                    <a:cubicBezTo>
                      <a:pt x="0" y="10"/>
                      <a:pt x="10" y="0"/>
                      <a:pt x="22" y="1"/>
                    </a:cubicBezTo>
                    <a:cubicBezTo>
                      <a:pt x="34" y="1"/>
                      <a:pt x="43" y="10"/>
                      <a:pt x="43" y="22"/>
                    </a:cubicBezTo>
                    <a:cubicBezTo>
                      <a:pt x="44" y="34"/>
                      <a:pt x="34" y="44"/>
                      <a:pt x="22" y="44"/>
                    </a:cubicBezTo>
                    <a:cubicBezTo>
                      <a:pt x="10" y="44"/>
                      <a:pt x="0"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6" name="Freeform 112">
                <a:extLst>
                  <a:ext uri="{FF2B5EF4-FFF2-40B4-BE49-F238E27FC236}">
                    <a16:creationId xmlns:a16="http://schemas.microsoft.com/office/drawing/2014/main" id="{C74DD4AA-A7EC-4133-B2B9-7A64EEC97323}"/>
                  </a:ext>
                </a:extLst>
              </p:cNvPr>
              <p:cNvSpPr>
                <a:spLocks/>
              </p:cNvSpPr>
              <p:nvPr/>
            </p:nvSpPr>
            <p:spPr bwMode="auto">
              <a:xfrm>
                <a:off x="5791" y="1733"/>
                <a:ext cx="60" cy="60"/>
              </a:xfrm>
              <a:custGeom>
                <a:avLst/>
                <a:gdLst>
                  <a:gd name="T0" fmla="*/ 22 w 43"/>
                  <a:gd name="T1" fmla="*/ 43 h 43"/>
                  <a:gd name="T2" fmla="*/ 0 w 43"/>
                  <a:gd name="T3" fmla="*/ 22 h 43"/>
                  <a:gd name="T4" fmla="*/ 22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4"/>
                      <a:pt x="0" y="22"/>
                    </a:cubicBezTo>
                    <a:cubicBezTo>
                      <a:pt x="0" y="10"/>
                      <a:pt x="10" y="0"/>
                      <a:pt x="22" y="0"/>
                    </a:cubicBezTo>
                    <a:cubicBezTo>
                      <a:pt x="33" y="0"/>
                      <a:pt x="43" y="10"/>
                      <a:pt x="43" y="22"/>
                    </a:cubicBezTo>
                    <a:cubicBezTo>
                      <a:pt x="43" y="34"/>
                      <a:pt x="34"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7" name="Freeform 113">
                <a:extLst>
                  <a:ext uri="{FF2B5EF4-FFF2-40B4-BE49-F238E27FC236}">
                    <a16:creationId xmlns:a16="http://schemas.microsoft.com/office/drawing/2014/main" id="{576F4679-FEE5-4F82-A334-A7115423A0EA}"/>
                  </a:ext>
                </a:extLst>
              </p:cNvPr>
              <p:cNvSpPr>
                <a:spLocks/>
              </p:cNvSpPr>
              <p:nvPr/>
            </p:nvSpPr>
            <p:spPr bwMode="auto">
              <a:xfrm>
                <a:off x="6218" y="880"/>
                <a:ext cx="60" cy="60"/>
              </a:xfrm>
              <a:custGeom>
                <a:avLst/>
                <a:gdLst>
                  <a:gd name="T0" fmla="*/ 22 w 43"/>
                  <a:gd name="T1" fmla="*/ 43 h 43"/>
                  <a:gd name="T2" fmla="*/ 0 w 43"/>
                  <a:gd name="T3" fmla="*/ 22 h 43"/>
                  <a:gd name="T4" fmla="*/ 21 w 43"/>
                  <a:gd name="T5" fmla="*/ 0 h 43"/>
                  <a:gd name="T6" fmla="*/ 43 w 43"/>
                  <a:gd name="T7" fmla="*/ 22 h 43"/>
                  <a:gd name="T8" fmla="*/ 22 w 43"/>
                  <a:gd name="T9" fmla="*/ 43 h 43"/>
                </a:gdLst>
                <a:ahLst/>
                <a:cxnLst>
                  <a:cxn ang="0">
                    <a:pos x="T0" y="T1"/>
                  </a:cxn>
                  <a:cxn ang="0">
                    <a:pos x="T2" y="T3"/>
                  </a:cxn>
                  <a:cxn ang="0">
                    <a:pos x="T4" y="T5"/>
                  </a:cxn>
                  <a:cxn ang="0">
                    <a:pos x="T6" y="T7"/>
                  </a:cxn>
                  <a:cxn ang="0">
                    <a:pos x="T8" y="T9"/>
                  </a:cxn>
                </a:cxnLst>
                <a:rect l="0" t="0" r="r" b="b"/>
                <a:pathLst>
                  <a:path w="43" h="43">
                    <a:moveTo>
                      <a:pt x="22" y="43"/>
                    </a:moveTo>
                    <a:cubicBezTo>
                      <a:pt x="10" y="43"/>
                      <a:pt x="0" y="33"/>
                      <a:pt x="0" y="22"/>
                    </a:cubicBezTo>
                    <a:cubicBezTo>
                      <a:pt x="0" y="10"/>
                      <a:pt x="10" y="0"/>
                      <a:pt x="21" y="0"/>
                    </a:cubicBezTo>
                    <a:cubicBezTo>
                      <a:pt x="33" y="0"/>
                      <a:pt x="43" y="10"/>
                      <a:pt x="43" y="22"/>
                    </a:cubicBezTo>
                    <a:cubicBezTo>
                      <a:pt x="43" y="34"/>
                      <a:pt x="33" y="43"/>
                      <a:pt x="2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8" name="Freeform 114">
                <a:extLst>
                  <a:ext uri="{FF2B5EF4-FFF2-40B4-BE49-F238E27FC236}">
                    <a16:creationId xmlns:a16="http://schemas.microsoft.com/office/drawing/2014/main" id="{ECC02AE2-A072-4734-BE74-FF65F35C73FB}"/>
                  </a:ext>
                </a:extLst>
              </p:cNvPr>
              <p:cNvSpPr>
                <a:spLocks/>
              </p:cNvSpPr>
              <p:nvPr/>
            </p:nvSpPr>
            <p:spPr bwMode="auto">
              <a:xfrm>
                <a:off x="5897" y="559"/>
                <a:ext cx="62" cy="60"/>
              </a:xfrm>
              <a:custGeom>
                <a:avLst/>
                <a:gdLst>
                  <a:gd name="T0" fmla="*/ 0 w 44"/>
                  <a:gd name="T1" fmla="*/ 22 h 43"/>
                  <a:gd name="T2" fmla="*/ 22 w 44"/>
                  <a:gd name="T3" fmla="*/ 0 h 43"/>
                  <a:gd name="T4" fmla="*/ 43 w 44"/>
                  <a:gd name="T5" fmla="*/ 21 h 43"/>
                  <a:gd name="T6" fmla="*/ 22 w 44"/>
                  <a:gd name="T7" fmla="*/ 43 h 43"/>
                  <a:gd name="T8" fmla="*/ 0 w 44"/>
                  <a:gd name="T9" fmla="*/ 22 h 43"/>
                </a:gdLst>
                <a:ahLst/>
                <a:cxnLst>
                  <a:cxn ang="0">
                    <a:pos x="T0" y="T1"/>
                  </a:cxn>
                  <a:cxn ang="0">
                    <a:pos x="T2" y="T3"/>
                  </a:cxn>
                  <a:cxn ang="0">
                    <a:pos x="T4" y="T5"/>
                  </a:cxn>
                  <a:cxn ang="0">
                    <a:pos x="T6" y="T7"/>
                  </a:cxn>
                  <a:cxn ang="0">
                    <a:pos x="T8" y="T9"/>
                  </a:cxn>
                </a:cxnLst>
                <a:rect l="0" t="0" r="r" b="b"/>
                <a:pathLst>
                  <a:path w="44" h="43">
                    <a:moveTo>
                      <a:pt x="0" y="22"/>
                    </a:moveTo>
                    <a:cubicBezTo>
                      <a:pt x="0" y="11"/>
                      <a:pt x="10" y="1"/>
                      <a:pt x="22" y="0"/>
                    </a:cubicBezTo>
                    <a:cubicBezTo>
                      <a:pt x="33" y="0"/>
                      <a:pt x="43" y="10"/>
                      <a:pt x="43" y="21"/>
                    </a:cubicBezTo>
                    <a:cubicBezTo>
                      <a:pt x="44" y="33"/>
                      <a:pt x="34" y="43"/>
                      <a:pt x="22" y="43"/>
                    </a:cubicBezTo>
                    <a:cubicBezTo>
                      <a:pt x="10" y="43"/>
                      <a:pt x="1" y="3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9" name="Freeform 115">
                <a:extLst>
                  <a:ext uri="{FF2B5EF4-FFF2-40B4-BE49-F238E27FC236}">
                    <a16:creationId xmlns:a16="http://schemas.microsoft.com/office/drawing/2014/main" id="{C5850011-9D22-4467-A945-0EBD44C9EF69}"/>
                  </a:ext>
                </a:extLst>
              </p:cNvPr>
              <p:cNvSpPr>
                <a:spLocks/>
              </p:cNvSpPr>
              <p:nvPr/>
            </p:nvSpPr>
            <p:spPr bwMode="auto">
              <a:xfrm>
                <a:off x="5043" y="1306"/>
                <a:ext cx="60" cy="60"/>
              </a:xfrm>
              <a:custGeom>
                <a:avLst/>
                <a:gdLst>
                  <a:gd name="T0" fmla="*/ 22 w 43"/>
                  <a:gd name="T1" fmla="*/ 0 h 43"/>
                  <a:gd name="T2" fmla="*/ 43 w 43"/>
                  <a:gd name="T3" fmla="*/ 22 h 43"/>
                  <a:gd name="T4" fmla="*/ 22 w 43"/>
                  <a:gd name="T5" fmla="*/ 43 h 43"/>
                  <a:gd name="T6" fmla="*/ 0 w 43"/>
                  <a:gd name="T7" fmla="*/ 22 h 43"/>
                  <a:gd name="T8" fmla="*/ 22 w 43"/>
                  <a:gd name="T9" fmla="*/ 0 h 43"/>
                </a:gdLst>
                <a:ahLst/>
                <a:cxnLst>
                  <a:cxn ang="0">
                    <a:pos x="T0" y="T1"/>
                  </a:cxn>
                  <a:cxn ang="0">
                    <a:pos x="T2" y="T3"/>
                  </a:cxn>
                  <a:cxn ang="0">
                    <a:pos x="T4" y="T5"/>
                  </a:cxn>
                  <a:cxn ang="0">
                    <a:pos x="T6" y="T7"/>
                  </a:cxn>
                  <a:cxn ang="0">
                    <a:pos x="T8" y="T9"/>
                  </a:cxn>
                </a:cxnLst>
                <a:rect l="0" t="0" r="r" b="b"/>
                <a:pathLst>
                  <a:path w="43" h="43">
                    <a:moveTo>
                      <a:pt x="22" y="0"/>
                    </a:moveTo>
                    <a:cubicBezTo>
                      <a:pt x="33" y="0"/>
                      <a:pt x="43" y="10"/>
                      <a:pt x="43" y="22"/>
                    </a:cubicBezTo>
                    <a:cubicBezTo>
                      <a:pt x="43" y="33"/>
                      <a:pt x="34" y="43"/>
                      <a:pt x="22" y="43"/>
                    </a:cubicBezTo>
                    <a:cubicBezTo>
                      <a:pt x="10" y="43"/>
                      <a:pt x="0" y="34"/>
                      <a:pt x="0" y="22"/>
                    </a:cubicBezTo>
                    <a:cubicBezTo>
                      <a:pt x="0" y="10"/>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0" name="Freeform 116">
                <a:extLst>
                  <a:ext uri="{FF2B5EF4-FFF2-40B4-BE49-F238E27FC236}">
                    <a16:creationId xmlns:a16="http://schemas.microsoft.com/office/drawing/2014/main" id="{7C4369E7-0B7A-46E9-8A57-04CBEF7FEFB5}"/>
                  </a:ext>
                </a:extLst>
              </p:cNvPr>
              <p:cNvSpPr>
                <a:spLocks/>
              </p:cNvSpPr>
              <p:nvPr/>
            </p:nvSpPr>
            <p:spPr bwMode="auto">
              <a:xfrm>
                <a:off x="5470" y="1733"/>
                <a:ext cx="60" cy="60"/>
              </a:xfrm>
              <a:custGeom>
                <a:avLst/>
                <a:gdLst>
                  <a:gd name="T0" fmla="*/ 1 w 43"/>
                  <a:gd name="T1" fmla="*/ 22 h 43"/>
                  <a:gd name="T2" fmla="*/ 22 w 43"/>
                  <a:gd name="T3" fmla="*/ 0 h 43"/>
                  <a:gd name="T4" fmla="*/ 43 w 43"/>
                  <a:gd name="T5" fmla="*/ 22 h 43"/>
                  <a:gd name="T6" fmla="*/ 22 w 43"/>
                  <a:gd name="T7" fmla="*/ 43 h 43"/>
                  <a:gd name="T8" fmla="*/ 1 w 43"/>
                  <a:gd name="T9" fmla="*/ 22 h 43"/>
                </a:gdLst>
                <a:ahLst/>
                <a:cxnLst>
                  <a:cxn ang="0">
                    <a:pos x="T0" y="T1"/>
                  </a:cxn>
                  <a:cxn ang="0">
                    <a:pos x="T2" y="T3"/>
                  </a:cxn>
                  <a:cxn ang="0">
                    <a:pos x="T4" y="T5"/>
                  </a:cxn>
                  <a:cxn ang="0">
                    <a:pos x="T6" y="T7"/>
                  </a:cxn>
                  <a:cxn ang="0">
                    <a:pos x="T8" y="T9"/>
                  </a:cxn>
                </a:cxnLst>
                <a:rect l="0" t="0" r="r" b="b"/>
                <a:pathLst>
                  <a:path w="43" h="43">
                    <a:moveTo>
                      <a:pt x="1" y="22"/>
                    </a:moveTo>
                    <a:cubicBezTo>
                      <a:pt x="1" y="10"/>
                      <a:pt x="10" y="0"/>
                      <a:pt x="22" y="0"/>
                    </a:cubicBezTo>
                    <a:cubicBezTo>
                      <a:pt x="34" y="1"/>
                      <a:pt x="43" y="10"/>
                      <a:pt x="43" y="22"/>
                    </a:cubicBezTo>
                    <a:cubicBezTo>
                      <a:pt x="43" y="34"/>
                      <a:pt x="34" y="43"/>
                      <a:pt x="22" y="43"/>
                    </a:cubicBezTo>
                    <a:cubicBezTo>
                      <a:pt x="10" y="43"/>
                      <a:pt x="0" y="34"/>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1" name="Oval 117">
                <a:extLst>
                  <a:ext uri="{FF2B5EF4-FFF2-40B4-BE49-F238E27FC236}">
                    <a16:creationId xmlns:a16="http://schemas.microsoft.com/office/drawing/2014/main" id="{F21E6511-5193-4F18-AE51-0544C6F8DEB9}"/>
                  </a:ext>
                </a:extLst>
              </p:cNvPr>
              <p:cNvSpPr>
                <a:spLocks noChangeArrowheads="1"/>
              </p:cNvSpPr>
              <p:nvPr/>
            </p:nvSpPr>
            <p:spPr bwMode="auto">
              <a:xfrm>
                <a:off x="5150" y="1519"/>
                <a:ext cx="59" cy="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2" name="Freeform 118">
                <a:extLst>
                  <a:ext uri="{FF2B5EF4-FFF2-40B4-BE49-F238E27FC236}">
                    <a16:creationId xmlns:a16="http://schemas.microsoft.com/office/drawing/2014/main" id="{EFD7A992-7BBD-4559-83B9-A1326C85799A}"/>
                  </a:ext>
                </a:extLst>
              </p:cNvPr>
              <p:cNvSpPr>
                <a:spLocks/>
              </p:cNvSpPr>
              <p:nvPr/>
            </p:nvSpPr>
            <p:spPr bwMode="auto">
              <a:xfrm>
                <a:off x="5258" y="1627"/>
                <a:ext cx="58" cy="60"/>
              </a:xfrm>
              <a:custGeom>
                <a:avLst/>
                <a:gdLst>
                  <a:gd name="T0" fmla="*/ 21 w 42"/>
                  <a:gd name="T1" fmla="*/ 0 h 43"/>
                  <a:gd name="T2" fmla="*/ 42 w 42"/>
                  <a:gd name="T3" fmla="*/ 21 h 43"/>
                  <a:gd name="T4" fmla="*/ 21 w 42"/>
                  <a:gd name="T5" fmla="*/ 43 h 43"/>
                  <a:gd name="T6" fmla="*/ 0 w 42"/>
                  <a:gd name="T7" fmla="*/ 22 h 43"/>
                  <a:gd name="T8" fmla="*/ 21 w 42"/>
                  <a:gd name="T9" fmla="*/ 0 h 43"/>
                </a:gdLst>
                <a:ahLst/>
                <a:cxnLst>
                  <a:cxn ang="0">
                    <a:pos x="T0" y="T1"/>
                  </a:cxn>
                  <a:cxn ang="0">
                    <a:pos x="T2" y="T3"/>
                  </a:cxn>
                  <a:cxn ang="0">
                    <a:pos x="T4" y="T5"/>
                  </a:cxn>
                  <a:cxn ang="0">
                    <a:pos x="T6" y="T7"/>
                  </a:cxn>
                  <a:cxn ang="0">
                    <a:pos x="T8" y="T9"/>
                  </a:cxn>
                </a:cxnLst>
                <a:rect l="0" t="0" r="r" b="b"/>
                <a:pathLst>
                  <a:path w="42" h="43">
                    <a:moveTo>
                      <a:pt x="21" y="0"/>
                    </a:moveTo>
                    <a:cubicBezTo>
                      <a:pt x="33" y="0"/>
                      <a:pt x="42" y="10"/>
                      <a:pt x="42" y="21"/>
                    </a:cubicBezTo>
                    <a:cubicBezTo>
                      <a:pt x="42" y="33"/>
                      <a:pt x="33" y="43"/>
                      <a:pt x="21" y="43"/>
                    </a:cubicBezTo>
                    <a:cubicBezTo>
                      <a:pt x="9" y="43"/>
                      <a:pt x="0" y="33"/>
                      <a:pt x="0" y="22"/>
                    </a:cubicBezTo>
                    <a:cubicBezTo>
                      <a:pt x="0" y="10"/>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3" name="Freeform 119">
                <a:extLst>
                  <a:ext uri="{FF2B5EF4-FFF2-40B4-BE49-F238E27FC236}">
                    <a16:creationId xmlns:a16="http://schemas.microsoft.com/office/drawing/2014/main" id="{F0440AE1-D411-47F1-A5C1-1F810FE6B97E}"/>
                  </a:ext>
                </a:extLst>
              </p:cNvPr>
              <p:cNvSpPr>
                <a:spLocks/>
              </p:cNvSpPr>
              <p:nvPr/>
            </p:nvSpPr>
            <p:spPr bwMode="auto">
              <a:xfrm>
                <a:off x="6218" y="1414"/>
                <a:ext cx="60" cy="58"/>
              </a:xfrm>
              <a:custGeom>
                <a:avLst/>
                <a:gdLst>
                  <a:gd name="T0" fmla="*/ 21 w 43"/>
                  <a:gd name="T1" fmla="*/ 0 h 42"/>
                  <a:gd name="T2" fmla="*/ 43 w 43"/>
                  <a:gd name="T3" fmla="*/ 21 h 42"/>
                  <a:gd name="T4" fmla="*/ 22 w 43"/>
                  <a:gd name="T5" fmla="*/ 42 h 42"/>
                  <a:gd name="T6" fmla="*/ 1 w 43"/>
                  <a:gd name="T7" fmla="*/ 21 h 42"/>
                  <a:gd name="T8" fmla="*/ 21 w 43"/>
                  <a:gd name="T9" fmla="*/ 0 h 42"/>
                </a:gdLst>
                <a:ahLst/>
                <a:cxnLst>
                  <a:cxn ang="0">
                    <a:pos x="T0" y="T1"/>
                  </a:cxn>
                  <a:cxn ang="0">
                    <a:pos x="T2" y="T3"/>
                  </a:cxn>
                  <a:cxn ang="0">
                    <a:pos x="T4" y="T5"/>
                  </a:cxn>
                  <a:cxn ang="0">
                    <a:pos x="T6" y="T7"/>
                  </a:cxn>
                  <a:cxn ang="0">
                    <a:pos x="T8" y="T9"/>
                  </a:cxn>
                </a:cxnLst>
                <a:rect l="0" t="0" r="r" b="b"/>
                <a:pathLst>
                  <a:path w="43" h="42">
                    <a:moveTo>
                      <a:pt x="21" y="0"/>
                    </a:moveTo>
                    <a:cubicBezTo>
                      <a:pt x="33" y="0"/>
                      <a:pt x="43" y="9"/>
                      <a:pt x="43" y="21"/>
                    </a:cubicBezTo>
                    <a:cubicBezTo>
                      <a:pt x="43" y="32"/>
                      <a:pt x="33" y="42"/>
                      <a:pt x="22" y="42"/>
                    </a:cubicBezTo>
                    <a:cubicBezTo>
                      <a:pt x="10" y="42"/>
                      <a:pt x="1" y="33"/>
                      <a:pt x="1" y="21"/>
                    </a:cubicBezTo>
                    <a:cubicBezTo>
                      <a:pt x="0" y="10"/>
                      <a:pt x="1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4" name="Oval 120">
                <a:extLst>
                  <a:ext uri="{FF2B5EF4-FFF2-40B4-BE49-F238E27FC236}">
                    <a16:creationId xmlns:a16="http://schemas.microsoft.com/office/drawing/2014/main" id="{5042951A-50F6-4756-9B77-51F7CE8C08DF}"/>
                  </a:ext>
                </a:extLst>
              </p:cNvPr>
              <p:cNvSpPr>
                <a:spLocks noChangeArrowheads="1"/>
              </p:cNvSpPr>
              <p:nvPr/>
            </p:nvSpPr>
            <p:spPr bwMode="auto">
              <a:xfrm>
                <a:off x="5364" y="560"/>
                <a:ext cx="60" cy="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5" name="Freeform 121">
                <a:extLst>
                  <a:ext uri="{FF2B5EF4-FFF2-40B4-BE49-F238E27FC236}">
                    <a16:creationId xmlns:a16="http://schemas.microsoft.com/office/drawing/2014/main" id="{6AF46DA4-5648-483A-BB9C-5F6BD590AD66}"/>
                  </a:ext>
                </a:extLst>
              </p:cNvPr>
              <p:cNvSpPr>
                <a:spLocks/>
              </p:cNvSpPr>
              <p:nvPr/>
            </p:nvSpPr>
            <p:spPr bwMode="auto">
              <a:xfrm>
                <a:off x="5899" y="1734"/>
                <a:ext cx="58" cy="59"/>
              </a:xfrm>
              <a:custGeom>
                <a:avLst/>
                <a:gdLst>
                  <a:gd name="T0" fmla="*/ 0 w 42"/>
                  <a:gd name="T1" fmla="*/ 21 h 42"/>
                  <a:gd name="T2" fmla="*/ 21 w 42"/>
                  <a:gd name="T3" fmla="*/ 0 h 42"/>
                  <a:gd name="T4" fmla="*/ 42 w 42"/>
                  <a:gd name="T5" fmla="*/ 21 h 42"/>
                  <a:gd name="T6" fmla="*/ 21 w 42"/>
                  <a:gd name="T7" fmla="*/ 41 h 42"/>
                  <a:gd name="T8" fmla="*/ 0 w 42"/>
                  <a:gd name="T9" fmla="*/ 21 h 42"/>
                </a:gdLst>
                <a:ahLst/>
                <a:cxnLst>
                  <a:cxn ang="0">
                    <a:pos x="T0" y="T1"/>
                  </a:cxn>
                  <a:cxn ang="0">
                    <a:pos x="T2" y="T3"/>
                  </a:cxn>
                  <a:cxn ang="0">
                    <a:pos x="T4" y="T5"/>
                  </a:cxn>
                  <a:cxn ang="0">
                    <a:pos x="T6" y="T7"/>
                  </a:cxn>
                  <a:cxn ang="0">
                    <a:pos x="T8" y="T9"/>
                  </a:cxn>
                </a:cxnLst>
                <a:rect l="0" t="0" r="r" b="b"/>
                <a:pathLst>
                  <a:path w="42" h="42">
                    <a:moveTo>
                      <a:pt x="0" y="21"/>
                    </a:moveTo>
                    <a:cubicBezTo>
                      <a:pt x="0" y="9"/>
                      <a:pt x="9" y="0"/>
                      <a:pt x="21" y="0"/>
                    </a:cubicBezTo>
                    <a:cubicBezTo>
                      <a:pt x="32" y="0"/>
                      <a:pt x="42" y="9"/>
                      <a:pt x="42" y="21"/>
                    </a:cubicBezTo>
                    <a:cubicBezTo>
                      <a:pt x="41" y="33"/>
                      <a:pt x="32" y="42"/>
                      <a:pt x="21" y="41"/>
                    </a:cubicBezTo>
                    <a:cubicBezTo>
                      <a:pt x="9" y="41"/>
                      <a:pt x="0" y="32"/>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6" name="Freeform 122">
                <a:extLst>
                  <a:ext uri="{FF2B5EF4-FFF2-40B4-BE49-F238E27FC236}">
                    <a16:creationId xmlns:a16="http://schemas.microsoft.com/office/drawing/2014/main" id="{986AE340-4E9B-40CF-ABDA-875FBBB2C6FD}"/>
                  </a:ext>
                </a:extLst>
              </p:cNvPr>
              <p:cNvSpPr>
                <a:spLocks/>
              </p:cNvSpPr>
              <p:nvPr/>
            </p:nvSpPr>
            <p:spPr bwMode="auto">
              <a:xfrm>
                <a:off x="5044" y="881"/>
                <a:ext cx="57" cy="57"/>
              </a:xfrm>
              <a:custGeom>
                <a:avLst/>
                <a:gdLst>
                  <a:gd name="T0" fmla="*/ 21 w 41"/>
                  <a:gd name="T1" fmla="*/ 0 h 41"/>
                  <a:gd name="T2" fmla="*/ 41 w 41"/>
                  <a:gd name="T3" fmla="*/ 20 h 41"/>
                  <a:gd name="T4" fmla="*/ 21 w 41"/>
                  <a:gd name="T5" fmla="*/ 41 h 41"/>
                  <a:gd name="T6" fmla="*/ 0 w 41"/>
                  <a:gd name="T7" fmla="*/ 21 h 41"/>
                  <a:gd name="T8" fmla="*/ 21 w 41"/>
                  <a:gd name="T9" fmla="*/ 0 h 41"/>
                </a:gdLst>
                <a:ahLst/>
                <a:cxnLst>
                  <a:cxn ang="0">
                    <a:pos x="T0" y="T1"/>
                  </a:cxn>
                  <a:cxn ang="0">
                    <a:pos x="T2" y="T3"/>
                  </a:cxn>
                  <a:cxn ang="0">
                    <a:pos x="T4" y="T5"/>
                  </a:cxn>
                  <a:cxn ang="0">
                    <a:pos x="T6" y="T7"/>
                  </a:cxn>
                  <a:cxn ang="0">
                    <a:pos x="T8" y="T9"/>
                  </a:cxn>
                </a:cxnLst>
                <a:rect l="0" t="0" r="r" b="b"/>
                <a:pathLst>
                  <a:path w="41" h="41">
                    <a:moveTo>
                      <a:pt x="21" y="0"/>
                    </a:moveTo>
                    <a:cubicBezTo>
                      <a:pt x="32" y="0"/>
                      <a:pt x="41" y="9"/>
                      <a:pt x="41" y="20"/>
                    </a:cubicBezTo>
                    <a:cubicBezTo>
                      <a:pt x="41" y="32"/>
                      <a:pt x="32" y="41"/>
                      <a:pt x="21" y="41"/>
                    </a:cubicBezTo>
                    <a:cubicBezTo>
                      <a:pt x="9" y="41"/>
                      <a:pt x="0" y="32"/>
                      <a:pt x="0" y="21"/>
                    </a:cubicBezTo>
                    <a:cubicBezTo>
                      <a:pt x="0" y="9"/>
                      <a:pt x="9"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7" name="Freeform 123">
                <a:extLst>
                  <a:ext uri="{FF2B5EF4-FFF2-40B4-BE49-F238E27FC236}">
                    <a16:creationId xmlns:a16="http://schemas.microsoft.com/office/drawing/2014/main" id="{584071D8-FD8F-4B92-A9C5-582F2C9F2178}"/>
                  </a:ext>
                </a:extLst>
              </p:cNvPr>
              <p:cNvSpPr>
                <a:spLocks/>
              </p:cNvSpPr>
              <p:nvPr/>
            </p:nvSpPr>
            <p:spPr bwMode="auto">
              <a:xfrm>
                <a:off x="6114" y="668"/>
                <a:ext cx="57" cy="57"/>
              </a:xfrm>
              <a:custGeom>
                <a:avLst/>
                <a:gdLst>
                  <a:gd name="T0" fmla="*/ 20 w 41"/>
                  <a:gd name="T1" fmla="*/ 0 h 41"/>
                  <a:gd name="T2" fmla="*/ 41 w 41"/>
                  <a:gd name="T3" fmla="*/ 20 h 41"/>
                  <a:gd name="T4" fmla="*/ 20 w 41"/>
                  <a:gd name="T5" fmla="*/ 41 h 41"/>
                  <a:gd name="T6" fmla="*/ 0 w 41"/>
                  <a:gd name="T7" fmla="*/ 21 h 41"/>
                  <a:gd name="T8" fmla="*/ 20 w 41"/>
                  <a:gd name="T9" fmla="*/ 0 h 41"/>
                </a:gdLst>
                <a:ahLst/>
                <a:cxnLst>
                  <a:cxn ang="0">
                    <a:pos x="T0" y="T1"/>
                  </a:cxn>
                  <a:cxn ang="0">
                    <a:pos x="T2" y="T3"/>
                  </a:cxn>
                  <a:cxn ang="0">
                    <a:pos x="T4" y="T5"/>
                  </a:cxn>
                  <a:cxn ang="0">
                    <a:pos x="T6" y="T7"/>
                  </a:cxn>
                  <a:cxn ang="0">
                    <a:pos x="T8" y="T9"/>
                  </a:cxn>
                </a:cxnLst>
                <a:rect l="0" t="0" r="r" b="b"/>
                <a:pathLst>
                  <a:path w="41" h="41">
                    <a:moveTo>
                      <a:pt x="20" y="0"/>
                    </a:moveTo>
                    <a:cubicBezTo>
                      <a:pt x="31" y="0"/>
                      <a:pt x="41" y="9"/>
                      <a:pt x="41" y="20"/>
                    </a:cubicBezTo>
                    <a:cubicBezTo>
                      <a:pt x="41" y="32"/>
                      <a:pt x="31" y="41"/>
                      <a:pt x="20" y="41"/>
                    </a:cubicBezTo>
                    <a:cubicBezTo>
                      <a:pt x="9" y="41"/>
                      <a:pt x="0" y="32"/>
                      <a:pt x="0" y="21"/>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8" name="Freeform 124">
                <a:extLst>
                  <a:ext uri="{FF2B5EF4-FFF2-40B4-BE49-F238E27FC236}">
                    <a16:creationId xmlns:a16="http://schemas.microsoft.com/office/drawing/2014/main" id="{0E86BE21-7852-4DA2-AF13-29CCF5C96F27}"/>
                  </a:ext>
                </a:extLst>
              </p:cNvPr>
              <p:cNvSpPr>
                <a:spLocks/>
              </p:cNvSpPr>
              <p:nvPr/>
            </p:nvSpPr>
            <p:spPr bwMode="auto">
              <a:xfrm>
                <a:off x="5365" y="1734"/>
                <a:ext cx="58" cy="57"/>
              </a:xfrm>
              <a:custGeom>
                <a:avLst/>
                <a:gdLst>
                  <a:gd name="T0" fmla="*/ 21 w 41"/>
                  <a:gd name="T1" fmla="*/ 41 h 41"/>
                  <a:gd name="T2" fmla="*/ 0 w 41"/>
                  <a:gd name="T3" fmla="*/ 21 h 41"/>
                  <a:gd name="T4" fmla="*/ 21 w 41"/>
                  <a:gd name="T5" fmla="*/ 0 h 41"/>
                  <a:gd name="T6" fmla="*/ 41 w 41"/>
                  <a:gd name="T7" fmla="*/ 21 h 41"/>
                  <a:gd name="T8" fmla="*/ 21 w 41"/>
                  <a:gd name="T9" fmla="*/ 41 h 41"/>
                </a:gdLst>
                <a:ahLst/>
                <a:cxnLst>
                  <a:cxn ang="0">
                    <a:pos x="T0" y="T1"/>
                  </a:cxn>
                  <a:cxn ang="0">
                    <a:pos x="T2" y="T3"/>
                  </a:cxn>
                  <a:cxn ang="0">
                    <a:pos x="T4" y="T5"/>
                  </a:cxn>
                  <a:cxn ang="0">
                    <a:pos x="T6" y="T7"/>
                  </a:cxn>
                  <a:cxn ang="0">
                    <a:pos x="T8" y="T9"/>
                  </a:cxn>
                </a:cxnLst>
                <a:rect l="0" t="0" r="r" b="b"/>
                <a:pathLst>
                  <a:path w="41" h="41">
                    <a:moveTo>
                      <a:pt x="21" y="41"/>
                    </a:moveTo>
                    <a:cubicBezTo>
                      <a:pt x="9" y="41"/>
                      <a:pt x="0" y="32"/>
                      <a:pt x="0" y="21"/>
                    </a:cubicBezTo>
                    <a:cubicBezTo>
                      <a:pt x="0" y="10"/>
                      <a:pt x="9" y="0"/>
                      <a:pt x="21" y="0"/>
                    </a:cubicBezTo>
                    <a:cubicBezTo>
                      <a:pt x="32" y="1"/>
                      <a:pt x="41" y="10"/>
                      <a:pt x="41" y="21"/>
                    </a:cubicBezTo>
                    <a:cubicBezTo>
                      <a:pt x="41" y="32"/>
                      <a:pt x="32" y="41"/>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99" name="Freeform 125">
                <a:extLst>
                  <a:ext uri="{FF2B5EF4-FFF2-40B4-BE49-F238E27FC236}">
                    <a16:creationId xmlns:a16="http://schemas.microsoft.com/office/drawing/2014/main" id="{4E31DEB0-4F54-452D-9E26-0BC5B3A67DBE}"/>
                  </a:ext>
                </a:extLst>
              </p:cNvPr>
              <p:cNvSpPr>
                <a:spLocks/>
              </p:cNvSpPr>
              <p:nvPr/>
            </p:nvSpPr>
            <p:spPr bwMode="auto">
              <a:xfrm>
                <a:off x="5044" y="1415"/>
                <a:ext cx="57" cy="57"/>
              </a:xfrm>
              <a:custGeom>
                <a:avLst/>
                <a:gdLst>
                  <a:gd name="T0" fmla="*/ 21 w 41"/>
                  <a:gd name="T1" fmla="*/ 40 h 41"/>
                  <a:gd name="T2" fmla="*/ 0 w 41"/>
                  <a:gd name="T3" fmla="*/ 20 h 41"/>
                  <a:gd name="T4" fmla="*/ 21 w 41"/>
                  <a:gd name="T5" fmla="*/ 0 h 41"/>
                  <a:gd name="T6" fmla="*/ 41 w 41"/>
                  <a:gd name="T7" fmla="*/ 21 h 41"/>
                  <a:gd name="T8" fmla="*/ 21 w 41"/>
                  <a:gd name="T9" fmla="*/ 40 h 41"/>
                </a:gdLst>
                <a:ahLst/>
                <a:cxnLst>
                  <a:cxn ang="0">
                    <a:pos x="T0" y="T1"/>
                  </a:cxn>
                  <a:cxn ang="0">
                    <a:pos x="T2" y="T3"/>
                  </a:cxn>
                  <a:cxn ang="0">
                    <a:pos x="T4" y="T5"/>
                  </a:cxn>
                  <a:cxn ang="0">
                    <a:pos x="T6" y="T7"/>
                  </a:cxn>
                  <a:cxn ang="0">
                    <a:pos x="T8" y="T9"/>
                  </a:cxn>
                </a:cxnLst>
                <a:rect l="0" t="0" r="r" b="b"/>
                <a:pathLst>
                  <a:path w="41" h="41">
                    <a:moveTo>
                      <a:pt x="21" y="40"/>
                    </a:moveTo>
                    <a:cubicBezTo>
                      <a:pt x="9" y="40"/>
                      <a:pt x="0" y="31"/>
                      <a:pt x="0" y="20"/>
                    </a:cubicBezTo>
                    <a:cubicBezTo>
                      <a:pt x="0" y="9"/>
                      <a:pt x="10" y="0"/>
                      <a:pt x="21" y="0"/>
                    </a:cubicBezTo>
                    <a:cubicBezTo>
                      <a:pt x="32" y="0"/>
                      <a:pt x="41" y="9"/>
                      <a:pt x="41" y="21"/>
                    </a:cubicBezTo>
                    <a:cubicBezTo>
                      <a:pt x="41" y="32"/>
                      <a:pt x="32" y="41"/>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0" name="Oval 126">
                <a:extLst>
                  <a:ext uri="{FF2B5EF4-FFF2-40B4-BE49-F238E27FC236}">
                    <a16:creationId xmlns:a16="http://schemas.microsoft.com/office/drawing/2014/main" id="{29ACA3C0-35FF-4570-904D-B776BCC3BF8C}"/>
                  </a:ext>
                </a:extLst>
              </p:cNvPr>
              <p:cNvSpPr>
                <a:spLocks noChangeArrowheads="1"/>
              </p:cNvSpPr>
              <p:nvPr/>
            </p:nvSpPr>
            <p:spPr bwMode="auto">
              <a:xfrm>
                <a:off x="6008" y="562"/>
                <a:ext cx="55" cy="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1" name="Freeform 127">
                <a:extLst>
                  <a:ext uri="{FF2B5EF4-FFF2-40B4-BE49-F238E27FC236}">
                    <a16:creationId xmlns:a16="http://schemas.microsoft.com/office/drawing/2014/main" id="{F721186C-4678-4E06-9896-2CABC0B4CF82}"/>
                  </a:ext>
                </a:extLst>
              </p:cNvPr>
              <p:cNvSpPr>
                <a:spLocks/>
              </p:cNvSpPr>
              <p:nvPr/>
            </p:nvSpPr>
            <p:spPr bwMode="auto">
              <a:xfrm>
                <a:off x="6221" y="775"/>
                <a:ext cx="56" cy="56"/>
              </a:xfrm>
              <a:custGeom>
                <a:avLst/>
                <a:gdLst>
                  <a:gd name="T0" fmla="*/ 20 w 40"/>
                  <a:gd name="T1" fmla="*/ 0 h 40"/>
                  <a:gd name="T2" fmla="*/ 40 w 40"/>
                  <a:gd name="T3" fmla="*/ 19 h 40"/>
                  <a:gd name="T4" fmla="*/ 19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19"/>
                    </a:cubicBezTo>
                    <a:cubicBezTo>
                      <a:pt x="40" y="31"/>
                      <a:pt x="31" y="40"/>
                      <a:pt x="19" y="40"/>
                    </a:cubicBezTo>
                    <a:cubicBezTo>
                      <a:pt x="9" y="40"/>
                      <a:pt x="0" y="31"/>
                      <a:pt x="0" y="20"/>
                    </a:cubicBezTo>
                    <a:cubicBezTo>
                      <a:pt x="0" y="9"/>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2" name="Freeform 128">
                <a:extLst>
                  <a:ext uri="{FF2B5EF4-FFF2-40B4-BE49-F238E27FC236}">
                    <a16:creationId xmlns:a16="http://schemas.microsoft.com/office/drawing/2014/main" id="{AB73401B-D923-4155-9CAF-ECC49B434A91}"/>
                  </a:ext>
                </a:extLst>
              </p:cNvPr>
              <p:cNvSpPr>
                <a:spLocks/>
              </p:cNvSpPr>
              <p:nvPr/>
            </p:nvSpPr>
            <p:spPr bwMode="auto">
              <a:xfrm>
                <a:off x="5152" y="668"/>
                <a:ext cx="56" cy="55"/>
              </a:xfrm>
              <a:custGeom>
                <a:avLst/>
                <a:gdLst>
                  <a:gd name="T0" fmla="*/ 40 w 40"/>
                  <a:gd name="T1" fmla="*/ 21 h 40"/>
                  <a:gd name="T2" fmla="*/ 20 w 40"/>
                  <a:gd name="T3" fmla="*/ 40 h 40"/>
                  <a:gd name="T4" fmla="*/ 0 w 40"/>
                  <a:gd name="T5" fmla="*/ 20 h 40"/>
                  <a:gd name="T6" fmla="*/ 20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3" name="Freeform 129">
                <a:extLst>
                  <a:ext uri="{FF2B5EF4-FFF2-40B4-BE49-F238E27FC236}">
                    <a16:creationId xmlns:a16="http://schemas.microsoft.com/office/drawing/2014/main" id="{8CD87966-BCF5-499F-B0B3-64DC442844DF}"/>
                  </a:ext>
                </a:extLst>
              </p:cNvPr>
              <p:cNvSpPr>
                <a:spLocks/>
              </p:cNvSpPr>
              <p:nvPr/>
            </p:nvSpPr>
            <p:spPr bwMode="auto">
              <a:xfrm>
                <a:off x="6114" y="1628"/>
                <a:ext cx="56" cy="56"/>
              </a:xfrm>
              <a:custGeom>
                <a:avLst/>
                <a:gdLst>
                  <a:gd name="T0" fmla="*/ 40 w 40"/>
                  <a:gd name="T1" fmla="*/ 21 h 40"/>
                  <a:gd name="T2" fmla="*/ 20 w 40"/>
                  <a:gd name="T3" fmla="*/ 40 h 40"/>
                  <a:gd name="T4" fmla="*/ 0 w 40"/>
                  <a:gd name="T5" fmla="*/ 20 h 40"/>
                  <a:gd name="T6" fmla="*/ 20 w 40"/>
                  <a:gd name="T7" fmla="*/ 1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40" y="32"/>
                      <a:pt x="31" y="40"/>
                      <a:pt x="20" y="40"/>
                    </a:cubicBezTo>
                    <a:cubicBezTo>
                      <a:pt x="9" y="40"/>
                      <a:pt x="0" y="31"/>
                      <a:pt x="0" y="20"/>
                    </a:cubicBezTo>
                    <a:cubicBezTo>
                      <a:pt x="0" y="9"/>
                      <a:pt x="10" y="0"/>
                      <a:pt x="20" y="1"/>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4" name="Freeform 130">
                <a:extLst>
                  <a:ext uri="{FF2B5EF4-FFF2-40B4-BE49-F238E27FC236}">
                    <a16:creationId xmlns:a16="http://schemas.microsoft.com/office/drawing/2014/main" id="{E1EA6FC3-DA64-4408-8429-E289C0790243}"/>
                  </a:ext>
                </a:extLst>
              </p:cNvPr>
              <p:cNvSpPr>
                <a:spLocks/>
              </p:cNvSpPr>
              <p:nvPr/>
            </p:nvSpPr>
            <p:spPr bwMode="auto">
              <a:xfrm>
                <a:off x="6329" y="1096"/>
                <a:ext cx="56" cy="54"/>
              </a:xfrm>
              <a:custGeom>
                <a:avLst/>
                <a:gdLst>
                  <a:gd name="T0" fmla="*/ 20 w 40"/>
                  <a:gd name="T1" fmla="*/ 0 h 39"/>
                  <a:gd name="T2" fmla="*/ 40 w 40"/>
                  <a:gd name="T3" fmla="*/ 19 h 39"/>
                  <a:gd name="T4" fmla="*/ 20 w 40"/>
                  <a:gd name="T5" fmla="*/ 39 h 39"/>
                  <a:gd name="T6" fmla="*/ 0 w 40"/>
                  <a:gd name="T7" fmla="*/ 19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8"/>
                      <a:pt x="40" y="19"/>
                    </a:cubicBezTo>
                    <a:cubicBezTo>
                      <a:pt x="40" y="30"/>
                      <a:pt x="30" y="39"/>
                      <a:pt x="20" y="39"/>
                    </a:cubicBezTo>
                    <a:cubicBezTo>
                      <a:pt x="9" y="39"/>
                      <a:pt x="0" y="30"/>
                      <a:pt x="0" y="19"/>
                    </a:cubicBezTo>
                    <a:cubicBezTo>
                      <a:pt x="0" y="8"/>
                      <a:pt x="8"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5" name="Oval 131">
                <a:extLst>
                  <a:ext uri="{FF2B5EF4-FFF2-40B4-BE49-F238E27FC236}">
                    <a16:creationId xmlns:a16="http://schemas.microsoft.com/office/drawing/2014/main" id="{A71BC6EA-7694-4016-967D-F0896EA63C6A}"/>
                  </a:ext>
                </a:extLst>
              </p:cNvPr>
              <p:cNvSpPr>
                <a:spLocks noChangeArrowheads="1"/>
              </p:cNvSpPr>
              <p:nvPr/>
            </p:nvSpPr>
            <p:spPr bwMode="auto">
              <a:xfrm>
                <a:off x="5686" y="454"/>
                <a:ext cx="56"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6" name="Freeform 132">
                <a:extLst>
                  <a:ext uri="{FF2B5EF4-FFF2-40B4-BE49-F238E27FC236}">
                    <a16:creationId xmlns:a16="http://schemas.microsoft.com/office/drawing/2014/main" id="{931FED5F-E2CD-489D-988B-EE5C587A2856}"/>
                  </a:ext>
                </a:extLst>
              </p:cNvPr>
              <p:cNvSpPr>
                <a:spLocks/>
              </p:cNvSpPr>
              <p:nvPr/>
            </p:nvSpPr>
            <p:spPr bwMode="auto">
              <a:xfrm>
                <a:off x="5580" y="454"/>
                <a:ext cx="56" cy="56"/>
              </a:xfrm>
              <a:custGeom>
                <a:avLst/>
                <a:gdLst>
                  <a:gd name="T0" fmla="*/ 20 w 40"/>
                  <a:gd name="T1" fmla="*/ 0 h 40"/>
                  <a:gd name="T2" fmla="*/ 40 w 40"/>
                  <a:gd name="T3" fmla="*/ 20 h 40"/>
                  <a:gd name="T4" fmla="*/ 20 w 40"/>
                  <a:gd name="T5" fmla="*/ 40 h 40"/>
                  <a:gd name="T6" fmla="*/ 0 w 40"/>
                  <a:gd name="T7" fmla="*/ 20 h 40"/>
                  <a:gd name="T8" fmla="*/ 20 w 40"/>
                  <a:gd name="T9" fmla="*/ 0 h 40"/>
                </a:gdLst>
                <a:ahLst/>
                <a:cxnLst>
                  <a:cxn ang="0">
                    <a:pos x="T0" y="T1"/>
                  </a:cxn>
                  <a:cxn ang="0">
                    <a:pos x="T2" y="T3"/>
                  </a:cxn>
                  <a:cxn ang="0">
                    <a:pos x="T4" y="T5"/>
                  </a:cxn>
                  <a:cxn ang="0">
                    <a:pos x="T6" y="T7"/>
                  </a:cxn>
                  <a:cxn ang="0">
                    <a:pos x="T8" y="T9"/>
                  </a:cxn>
                </a:cxnLst>
                <a:rect l="0" t="0" r="r" b="b"/>
                <a:pathLst>
                  <a:path w="40" h="40">
                    <a:moveTo>
                      <a:pt x="20" y="0"/>
                    </a:moveTo>
                    <a:cubicBezTo>
                      <a:pt x="31" y="0"/>
                      <a:pt x="40" y="9"/>
                      <a:pt x="40" y="20"/>
                    </a:cubicBezTo>
                    <a:cubicBezTo>
                      <a:pt x="39" y="31"/>
                      <a:pt x="31" y="40"/>
                      <a:pt x="20" y="40"/>
                    </a:cubicBezTo>
                    <a:cubicBezTo>
                      <a:pt x="9" y="40"/>
                      <a:pt x="0" y="31"/>
                      <a:pt x="0" y="20"/>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7" name="Freeform 133">
                <a:extLst>
                  <a:ext uri="{FF2B5EF4-FFF2-40B4-BE49-F238E27FC236}">
                    <a16:creationId xmlns:a16="http://schemas.microsoft.com/office/drawing/2014/main" id="{C60909B8-9E39-4BD2-87DB-57AC9C71E6A2}"/>
                  </a:ext>
                </a:extLst>
              </p:cNvPr>
              <p:cNvSpPr>
                <a:spLocks/>
              </p:cNvSpPr>
              <p:nvPr/>
            </p:nvSpPr>
            <p:spPr bwMode="auto">
              <a:xfrm>
                <a:off x="6329" y="1202"/>
                <a:ext cx="56" cy="55"/>
              </a:xfrm>
              <a:custGeom>
                <a:avLst/>
                <a:gdLst>
                  <a:gd name="T0" fmla="*/ 20 w 40"/>
                  <a:gd name="T1" fmla="*/ 40 h 40"/>
                  <a:gd name="T2" fmla="*/ 0 w 40"/>
                  <a:gd name="T3" fmla="*/ 20 h 40"/>
                  <a:gd name="T4" fmla="*/ 20 w 40"/>
                  <a:gd name="T5" fmla="*/ 0 h 40"/>
                  <a:gd name="T6" fmla="*/ 39 w 40"/>
                  <a:gd name="T7" fmla="*/ 20 h 40"/>
                  <a:gd name="T8" fmla="*/ 20 w 40"/>
                  <a:gd name="T9" fmla="*/ 40 h 40"/>
                </a:gdLst>
                <a:ahLst/>
                <a:cxnLst>
                  <a:cxn ang="0">
                    <a:pos x="T0" y="T1"/>
                  </a:cxn>
                  <a:cxn ang="0">
                    <a:pos x="T2" y="T3"/>
                  </a:cxn>
                  <a:cxn ang="0">
                    <a:pos x="T4" y="T5"/>
                  </a:cxn>
                  <a:cxn ang="0">
                    <a:pos x="T6" y="T7"/>
                  </a:cxn>
                  <a:cxn ang="0">
                    <a:pos x="T8" y="T9"/>
                  </a:cxn>
                </a:cxnLst>
                <a:rect l="0" t="0" r="r" b="b"/>
                <a:pathLst>
                  <a:path w="40" h="40">
                    <a:moveTo>
                      <a:pt x="20" y="40"/>
                    </a:moveTo>
                    <a:cubicBezTo>
                      <a:pt x="9" y="40"/>
                      <a:pt x="0" y="31"/>
                      <a:pt x="0" y="20"/>
                    </a:cubicBezTo>
                    <a:cubicBezTo>
                      <a:pt x="0" y="9"/>
                      <a:pt x="9" y="0"/>
                      <a:pt x="20" y="0"/>
                    </a:cubicBezTo>
                    <a:cubicBezTo>
                      <a:pt x="31" y="0"/>
                      <a:pt x="39" y="9"/>
                      <a:pt x="39" y="20"/>
                    </a:cubicBezTo>
                    <a:cubicBezTo>
                      <a:pt x="40" y="31"/>
                      <a:pt x="31"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8" name="Freeform 134">
                <a:extLst>
                  <a:ext uri="{FF2B5EF4-FFF2-40B4-BE49-F238E27FC236}">
                    <a16:creationId xmlns:a16="http://schemas.microsoft.com/office/drawing/2014/main" id="{85709399-75F1-4EA7-829D-0A41C85E034B}"/>
                  </a:ext>
                </a:extLst>
              </p:cNvPr>
              <p:cNvSpPr>
                <a:spLocks/>
              </p:cNvSpPr>
              <p:nvPr/>
            </p:nvSpPr>
            <p:spPr bwMode="auto">
              <a:xfrm>
                <a:off x="6221" y="1522"/>
                <a:ext cx="55" cy="55"/>
              </a:xfrm>
              <a:custGeom>
                <a:avLst/>
                <a:gdLst>
                  <a:gd name="T0" fmla="*/ 0 w 39"/>
                  <a:gd name="T1" fmla="*/ 20 h 39"/>
                  <a:gd name="T2" fmla="*/ 19 w 39"/>
                  <a:gd name="T3" fmla="*/ 0 h 39"/>
                  <a:gd name="T4" fmla="*/ 39 w 39"/>
                  <a:gd name="T5" fmla="*/ 20 h 39"/>
                  <a:gd name="T6" fmla="*/ 20 w 39"/>
                  <a:gd name="T7" fmla="*/ 39 h 39"/>
                  <a:gd name="T8" fmla="*/ 0 w 39"/>
                  <a:gd name="T9" fmla="*/ 20 h 39"/>
                </a:gdLst>
                <a:ahLst/>
                <a:cxnLst>
                  <a:cxn ang="0">
                    <a:pos x="T0" y="T1"/>
                  </a:cxn>
                  <a:cxn ang="0">
                    <a:pos x="T2" y="T3"/>
                  </a:cxn>
                  <a:cxn ang="0">
                    <a:pos x="T4" y="T5"/>
                  </a:cxn>
                  <a:cxn ang="0">
                    <a:pos x="T6" y="T7"/>
                  </a:cxn>
                  <a:cxn ang="0">
                    <a:pos x="T8" y="T9"/>
                  </a:cxn>
                </a:cxnLst>
                <a:rect l="0" t="0" r="r" b="b"/>
                <a:pathLst>
                  <a:path w="39" h="39">
                    <a:moveTo>
                      <a:pt x="0" y="20"/>
                    </a:moveTo>
                    <a:cubicBezTo>
                      <a:pt x="0" y="9"/>
                      <a:pt x="9" y="0"/>
                      <a:pt x="19" y="0"/>
                    </a:cubicBezTo>
                    <a:cubicBezTo>
                      <a:pt x="30" y="0"/>
                      <a:pt x="39" y="9"/>
                      <a:pt x="39" y="20"/>
                    </a:cubicBezTo>
                    <a:cubicBezTo>
                      <a:pt x="39" y="31"/>
                      <a:pt x="30" y="39"/>
                      <a:pt x="20" y="39"/>
                    </a:cubicBezTo>
                    <a:cubicBezTo>
                      <a:pt x="9" y="39"/>
                      <a:pt x="0" y="3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09" name="Freeform 135">
                <a:extLst>
                  <a:ext uri="{FF2B5EF4-FFF2-40B4-BE49-F238E27FC236}">
                    <a16:creationId xmlns:a16="http://schemas.microsoft.com/office/drawing/2014/main" id="{FD89EA2F-3456-4A8A-A913-481EF897F1FB}"/>
                  </a:ext>
                </a:extLst>
              </p:cNvPr>
              <p:cNvSpPr>
                <a:spLocks/>
              </p:cNvSpPr>
              <p:nvPr/>
            </p:nvSpPr>
            <p:spPr bwMode="auto">
              <a:xfrm>
                <a:off x="5259" y="562"/>
                <a:ext cx="56" cy="55"/>
              </a:xfrm>
              <a:custGeom>
                <a:avLst/>
                <a:gdLst>
                  <a:gd name="T0" fmla="*/ 40 w 40"/>
                  <a:gd name="T1" fmla="*/ 21 h 40"/>
                  <a:gd name="T2" fmla="*/ 19 w 40"/>
                  <a:gd name="T3" fmla="*/ 39 h 40"/>
                  <a:gd name="T4" fmla="*/ 1 w 40"/>
                  <a:gd name="T5" fmla="*/ 19 h 40"/>
                  <a:gd name="T6" fmla="*/ 21 w 40"/>
                  <a:gd name="T7" fmla="*/ 0 h 40"/>
                  <a:gd name="T8" fmla="*/ 40 w 40"/>
                  <a:gd name="T9" fmla="*/ 21 h 40"/>
                </a:gdLst>
                <a:ahLst/>
                <a:cxnLst>
                  <a:cxn ang="0">
                    <a:pos x="T0" y="T1"/>
                  </a:cxn>
                  <a:cxn ang="0">
                    <a:pos x="T2" y="T3"/>
                  </a:cxn>
                  <a:cxn ang="0">
                    <a:pos x="T4" y="T5"/>
                  </a:cxn>
                  <a:cxn ang="0">
                    <a:pos x="T6" y="T7"/>
                  </a:cxn>
                  <a:cxn ang="0">
                    <a:pos x="T8" y="T9"/>
                  </a:cxn>
                </a:cxnLst>
                <a:rect l="0" t="0" r="r" b="b"/>
                <a:pathLst>
                  <a:path w="40" h="40">
                    <a:moveTo>
                      <a:pt x="40" y="21"/>
                    </a:moveTo>
                    <a:cubicBezTo>
                      <a:pt x="39" y="31"/>
                      <a:pt x="30" y="40"/>
                      <a:pt x="19" y="39"/>
                    </a:cubicBezTo>
                    <a:cubicBezTo>
                      <a:pt x="9" y="39"/>
                      <a:pt x="0" y="30"/>
                      <a:pt x="1" y="19"/>
                    </a:cubicBezTo>
                    <a:cubicBezTo>
                      <a:pt x="1" y="9"/>
                      <a:pt x="10" y="0"/>
                      <a:pt x="21" y="0"/>
                    </a:cubicBezTo>
                    <a:cubicBezTo>
                      <a:pt x="31" y="1"/>
                      <a:pt x="40" y="10"/>
                      <a:pt x="4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0" name="Freeform 136">
                <a:extLst>
                  <a:ext uri="{FF2B5EF4-FFF2-40B4-BE49-F238E27FC236}">
                    <a16:creationId xmlns:a16="http://schemas.microsoft.com/office/drawing/2014/main" id="{2705F973-B5FC-427D-85BA-9A5FC07B49FF}"/>
                  </a:ext>
                </a:extLst>
              </p:cNvPr>
              <p:cNvSpPr>
                <a:spLocks/>
              </p:cNvSpPr>
              <p:nvPr/>
            </p:nvSpPr>
            <p:spPr bwMode="auto">
              <a:xfrm>
                <a:off x="6329" y="990"/>
                <a:ext cx="54" cy="54"/>
              </a:xfrm>
              <a:custGeom>
                <a:avLst/>
                <a:gdLst>
                  <a:gd name="T0" fmla="*/ 19 w 39"/>
                  <a:gd name="T1" fmla="*/ 0 h 39"/>
                  <a:gd name="T2" fmla="*/ 39 w 39"/>
                  <a:gd name="T3" fmla="*/ 19 h 39"/>
                  <a:gd name="T4" fmla="*/ 20 w 39"/>
                  <a:gd name="T5" fmla="*/ 39 h 39"/>
                  <a:gd name="T6" fmla="*/ 0 w 39"/>
                  <a:gd name="T7" fmla="*/ 19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8"/>
                      <a:pt x="39" y="19"/>
                    </a:cubicBezTo>
                    <a:cubicBezTo>
                      <a:pt x="39" y="30"/>
                      <a:pt x="30" y="39"/>
                      <a:pt x="20" y="39"/>
                    </a:cubicBezTo>
                    <a:cubicBezTo>
                      <a:pt x="9" y="38"/>
                      <a:pt x="0" y="30"/>
                      <a:pt x="0" y="19"/>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1" name="Freeform 137">
                <a:extLst>
                  <a:ext uri="{FF2B5EF4-FFF2-40B4-BE49-F238E27FC236}">
                    <a16:creationId xmlns:a16="http://schemas.microsoft.com/office/drawing/2014/main" id="{0A7024C3-628F-4F0F-8CF3-17FD56148A1E}"/>
                  </a:ext>
                </a:extLst>
              </p:cNvPr>
              <p:cNvSpPr>
                <a:spLocks/>
              </p:cNvSpPr>
              <p:nvPr/>
            </p:nvSpPr>
            <p:spPr bwMode="auto">
              <a:xfrm>
                <a:off x="5794" y="454"/>
                <a:ext cx="54" cy="55"/>
              </a:xfrm>
              <a:custGeom>
                <a:avLst/>
                <a:gdLst>
                  <a:gd name="T0" fmla="*/ 20 w 39"/>
                  <a:gd name="T1" fmla="*/ 39 h 39"/>
                  <a:gd name="T2" fmla="*/ 0 w 39"/>
                  <a:gd name="T3" fmla="*/ 20 h 39"/>
                  <a:gd name="T4" fmla="*/ 20 w 39"/>
                  <a:gd name="T5" fmla="*/ 1 h 39"/>
                  <a:gd name="T6" fmla="*/ 39 w 39"/>
                  <a:gd name="T7" fmla="*/ 20 h 39"/>
                  <a:gd name="T8" fmla="*/ 20 w 39"/>
                  <a:gd name="T9" fmla="*/ 39 h 39"/>
                </a:gdLst>
                <a:ahLst/>
                <a:cxnLst>
                  <a:cxn ang="0">
                    <a:pos x="T0" y="T1"/>
                  </a:cxn>
                  <a:cxn ang="0">
                    <a:pos x="T2" y="T3"/>
                  </a:cxn>
                  <a:cxn ang="0">
                    <a:pos x="T4" y="T5"/>
                  </a:cxn>
                  <a:cxn ang="0">
                    <a:pos x="T6" y="T7"/>
                  </a:cxn>
                  <a:cxn ang="0">
                    <a:pos x="T8" y="T9"/>
                  </a:cxn>
                </a:cxnLst>
                <a:rect l="0" t="0" r="r" b="b"/>
                <a:pathLst>
                  <a:path w="39" h="39">
                    <a:moveTo>
                      <a:pt x="20" y="39"/>
                    </a:moveTo>
                    <a:cubicBezTo>
                      <a:pt x="9" y="39"/>
                      <a:pt x="0" y="31"/>
                      <a:pt x="0" y="20"/>
                    </a:cubicBezTo>
                    <a:cubicBezTo>
                      <a:pt x="0" y="9"/>
                      <a:pt x="9" y="0"/>
                      <a:pt x="20" y="1"/>
                    </a:cubicBezTo>
                    <a:cubicBezTo>
                      <a:pt x="30" y="1"/>
                      <a:pt x="39" y="9"/>
                      <a:pt x="39" y="20"/>
                    </a:cubicBezTo>
                    <a:cubicBezTo>
                      <a:pt x="39" y="30"/>
                      <a:pt x="30" y="39"/>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2" name="Freeform 138">
                <a:extLst>
                  <a:ext uri="{FF2B5EF4-FFF2-40B4-BE49-F238E27FC236}">
                    <a16:creationId xmlns:a16="http://schemas.microsoft.com/office/drawing/2014/main" id="{7ACAF441-4AC6-4B13-A23B-14072C3AB940}"/>
                  </a:ext>
                </a:extLst>
              </p:cNvPr>
              <p:cNvSpPr>
                <a:spLocks/>
              </p:cNvSpPr>
              <p:nvPr/>
            </p:nvSpPr>
            <p:spPr bwMode="auto">
              <a:xfrm>
                <a:off x="5153" y="1630"/>
                <a:ext cx="55" cy="54"/>
              </a:xfrm>
              <a:custGeom>
                <a:avLst/>
                <a:gdLst>
                  <a:gd name="T0" fmla="*/ 19 w 39"/>
                  <a:gd name="T1" fmla="*/ 0 h 39"/>
                  <a:gd name="T2" fmla="*/ 38 w 39"/>
                  <a:gd name="T3" fmla="*/ 20 h 39"/>
                  <a:gd name="T4" fmla="*/ 19 w 39"/>
                  <a:gd name="T5" fmla="*/ 39 h 39"/>
                  <a:gd name="T6" fmla="*/ 0 w 39"/>
                  <a:gd name="T7" fmla="*/ 20 h 39"/>
                  <a:gd name="T8" fmla="*/ 19 w 39"/>
                  <a:gd name="T9" fmla="*/ 0 h 39"/>
                </a:gdLst>
                <a:ahLst/>
                <a:cxnLst>
                  <a:cxn ang="0">
                    <a:pos x="T0" y="T1"/>
                  </a:cxn>
                  <a:cxn ang="0">
                    <a:pos x="T2" y="T3"/>
                  </a:cxn>
                  <a:cxn ang="0">
                    <a:pos x="T4" y="T5"/>
                  </a:cxn>
                  <a:cxn ang="0">
                    <a:pos x="T6" y="T7"/>
                  </a:cxn>
                  <a:cxn ang="0">
                    <a:pos x="T8" y="T9"/>
                  </a:cxn>
                </a:cxnLst>
                <a:rect l="0" t="0" r="r" b="b"/>
                <a:pathLst>
                  <a:path w="39" h="39">
                    <a:moveTo>
                      <a:pt x="19" y="0"/>
                    </a:moveTo>
                    <a:cubicBezTo>
                      <a:pt x="30" y="0"/>
                      <a:pt x="39" y="9"/>
                      <a:pt x="38" y="20"/>
                    </a:cubicBezTo>
                    <a:cubicBezTo>
                      <a:pt x="38" y="30"/>
                      <a:pt x="30" y="39"/>
                      <a:pt x="19" y="39"/>
                    </a:cubicBezTo>
                    <a:cubicBezTo>
                      <a:pt x="9" y="39"/>
                      <a:pt x="0" y="30"/>
                      <a:pt x="0" y="20"/>
                    </a:cubicBezTo>
                    <a:cubicBezTo>
                      <a:pt x="0" y="9"/>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3" name="Freeform 139">
                <a:extLst>
                  <a:ext uri="{FF2B5EF4-FFF2-40B4-BE49-F238E27FC236}">
                    <a16:creationId xmlns:a16="http://schemas.microsoft.com/office/drawing/2014/main" id="{988B51E0-E220-4001-8003-AC6C0512C78F}"/>
                  </a:ext>
                </a:extLst>
              </p:cNvPr>
              <p:cNvSpPr>
                <a:spLocks/>
              </p:cNvSpPr>
              <p:nvPr/>
            </p:nvSpPr>
            <p:spPr bwMode="auto">
              <a:xfrm>
                <a:off x="6009" y="1736"/>
                <a:ext cx="53" cy="54"/>
              </a:xfrm>
              <a:custGeom>
                <a:avLst/>
                <a:gdLst>
                  <a:gd name="T0" fmla="*/ 19 w 38"/>
                  <a:gd name="T1" fmla="*/ 39 h 39"/>
                  <a:gd name="T2" fmla="*/ 0 w 38"/>
                  <a:gd name="T3" fmla="*/ 20 h 39"/>
                  <a:gd name="T4" fmla="*/ 19 w 38"/>
                  <a:gd name="T5" fmla="*/ 1 h 39"/>
                  <a:gd name="T6" fmla="*/ 38 w 38"/>
                  <a:gd name="T7" fmla="*/ 20 h 39"/>
                  <a:gd name="T8" fmla="*/ 19 w 38"/>
                  <a:gd name="T9" fmla="*/ 39 h 39"/>
                </a:gdLst>
                <a:ahLst/>
                <a:cxnLst>
                  <a:cxn ang="0">
                    <a:pos x="T0" y="T1"/>
                  </a:cxn>
                  <a:cxn ang="0">
                    <a:pos x="T2" y="T3"/>
                  </a:cxn>
                  <a:cxn ang="0">
                    <a:pos x="T4" y="T5"/>
                  </a:cxn>
                  <a:cxn ang="0">
                    <a:pos x="T6" y="T7"/>
                  </a:cxn>
                  <a:cxn ang="0">
                    <a:pos x="T8" y="T9"/>
                  </a:cxn>
                </a:cxnLst>
                <a:rect l="0" t="0" r="r" b="b"/>
                <a:pathLst>
                  <a:path w="38" h="39">
                    <a:moveTo>
                      <a:pt x="19" y="39"/>
                    </a:moveTo>
                    <a:cubicBezTo>
                      <a:pt x="8" y="39"/>
                      <a:pt x="0" y="31"/>
                      <a:pt x="0" y="20"/>
                    </a:cubicBezTo>
                    <a:cubicBezTo>
                      <a:pt x="0" y="9"/>
                      <a:pt x="8" y="0"/>
                      <a:pt x="19" y="1"/>
                    </a:cubicBezTo>
                    <a:cubicBezTo>
                      <a:pt x="30" y="1"/>
                      <a:pt x="38" y="10"/>
                      <a:pt x="38" y="20"/>
                    </a:cubicBezTo>
                    <a:cubicBezTo>
                      <a:pt x="38" y="31"/>
                      <a:pt x="29" y="39"/>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4" name="Freeform 140">
                <a:extLst>
                  <a:ext uri="{FF2B5EF4-FFF2-40B4-BE49-F238E27FC236}">
                    <a16:creationId xmlns:a16="http://schemas.microsoft.com/office/drawing/2014/main" id="{4FBC8710-BFA1-4139-87DA-3F6D611C2E07}"/>
                  </a:ext>
                </a:extLst>
              </p:cNvPr>
              <p:cNvSpPr>
                <a:spLocks/>
              </p:cNvSpPr>
              <p:nvPr/>
            </p:nvSpPr>
            <p:spPr bwMode="auto">
              <a:xfrm>
                <a:off x="5046" y="775"/>
                <a:ext cx="54" cy="54"/>
              </a:xfrm>
              <a:custGeom>
                <a:avLst/>
                <a:gdLst>
                  <a:gd name="T0" fmla="*/ 39 w 39"/>
                  <a:gd name="T1" fmla="*/ 20 h 39"/>
                  <a:gd name="T2" fmla="*/ 19 w 39"/>
                  <a:gd name="T3" fmla="*/ 39 h 39"/>
                  <a:gd name="T4" fmla="*/ 1 w 39"/>
                  <a:gd name="T5" fmla="*/ 19 h 39"/>
                  <a:gd name="T6" fmla="*/ 20 w 39"/>
                  <a:gd name="T7" fmla="*/ 0 h 39"/>
                  <a:gd name="T8" fmla="*/ 39 w 39"/>
                  <a:gd name="T9" fmla="*/ 20 h 39"/>
                </a:gdLst>
                <a:ahLst/>
                <a:cxnLst>
                  <a:cxn ang="0">
                    <a:pos x="T0" y="T1"/>
                  </a:cxn>
                  <a:cxn ang="0">
                    <a:pos x="T2" y="T3"/>
                  </a:cxn>
                  <a:cxn ang="0">
                    <a:pos x="T4" y="T5"/>
                  </a:cxn>
                  <a:cxn ang="0">
                    <a:pos x="T6" y="T7"/>
                  </a:cxn>
                  <a:cxn ang="0">
                    <a:pos x="T8" y="T9"/>
                  </a:cxn>
                </a:cxnLst>
                <a:rect l="0" t="0" r="r" b="b"/>
                <a:pathLst>
                  <a:path w="39" h="39">
                    <a:moveTo>
                      <a:pt x="39" y="20"/>
                    </a:moveTo>
                    <a:cubicBezTo>
                      <a:pt x="39" y="31"/>
                      <a:pt x="30" y="39"/>
                      <a:pt x="19" y="39"/>
                    </a:cubicBezTo>
                    <a:cubicBezTo>
                      <a:pt x="9" y="39"/>
                      <a:pt x="0" y="30"/>
                      <a:pt x="1" y="19"/>
                    </a:cubicBezTo>
                    <a:cubicBezTo>
                      <a:pt x="1" y="9"/>
                      <a:pt x="9" y="0"/>
                      <a:pt x="20" y="0"/>
                    </a:cubicBezTo>
                    <a:cubicBezTo>
                      <a:pt x="30" y="0"/>
                      <a:pt x="39" y="9"/>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5" name="Freeform 141">
                <a:extLst>
                  <a:ext uri="{FF2B5EF4-FFF2-40B4-BE49-F238E27FC236}">
                    <a16:creationId xmlns:a16="http://schemas.microsoft.com/office/drawing/2014/main" id="{95E1CF47-1178-4A1C-A9BE-B3AC00207704}"/>
                  </a:ext>
                </a:extLst>
              </p:cNvPr>
              <p:cNvSpPr>
                <a:spLocks/>
              </p:cNvSpPr>
              <p:nvPr/>
            </p:nvSpPr>
            <p:spPr bwMode="auto">
              <a:xfrm>
                <a:off x="6329" y="1310"/>
                <a:ext cx="54" cy="53"/>
              </a:xfrm>
              <a:custGeom>
                <a:avLst/>
                <a:gdLst>
                  <a:gd name="T0" fmla="*/ 20 w 39"/>
                  <a:gd name="T1" fmla="*/ 0 h 38"/>
                  <a:gd name="T2" fmla="*/ 39 w 39"/>
                  <a:gd name="T3" fmla="*/ 19 h 38"/>
                  <a:gd name="T4" fmla="*/ 19 w 39"/>
                  <a:gd name="T5" fmla="*/ 38 h 38"/>
                  <a:gd name="T6" fmla="*/ 0 w 39"/>
                  <a:gd name="T7" fmla="*/ 19 h 38"/>
                  <a:gd name="T8" fmla="*/ 20 w 39"/>
                  <a:gd name="T9" fmla="*/ 0 h 38"/>
                </a:gdLst>
                <a:ahLst/>
                <a:cxnLst>
                  <a:cxn ang="0">
                    <a:pos x="T0" y="T1"/>
                  </a:cxn>
                  <a:cxn ang="0">
                    <a:pos x="T2" y="T3"/>
                  </a:cxn>
                  <a:cxn ang="0">
                    <a:pos x="T4" y="T5"/>
                  </a:cxn>
                  <a:cxn ang="0">
                    <a:pos x="T6" y="T7"/>
                  </a:cxn>
                  <a:cxn ang="0">
                    <a:pos x="T8" y="T9"/>
                  </a:cxn>
                </a:cxnLst>
                <a:rect l="0" t="0" r="r" b="b"/>
                <a:pathLst>
                  <a:path w="39" h="38">
                    <a:moveTo>
                      <a:pt x="20" y="0"/>
                    </a:moveTo>
                    <a:cubicBezTo>
                      <a:pt x="30" y="0"/>
                      <a:pt x="39" y="8"/>
                      <a:pt x="39" y="19"/>
                    </a:cubicBezTo>
                    <a:cubicBezTo>
                      <a:pt x="39" y="29"/>
                      <a:pt x="30" y="38"/>
                      <a:pt x="19" y="38"/>
                    </a:cubicBezTo>
                    <a:cubicBezTo>
                      <a:pt x="9" y="38"/>
                      <a:pt x="0" y="29"/>
                      <a:pt x="0" y="19"/>
                    </a:cubicBezTo>
                    <a:cubicBezTo>
                      <a:pt x="0" y="8"/>
                      <a:pt x="9"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6" name="Oval 142">
                <a:extLst>
                  <a:ext uri="{FF2B5EF4-FFF2-40B4-BE49-F238E27FC236}">
                    <a16:creationId xmlns:a16="http://schemas.microsoft.com/office/drawing/2014/main" id="{E4D4FCFF-31C8-4E6A-A986-B3319E3DD8ED}"/>
                  </a:ext>
                </a:extLst>
              </p:cNvPr>
              <p:cNvSpPr>
                <a:spLocks noChangeArrowheads="1"/>
              </p:cNvSpPr>
              <p:nvPr/>
            </p:nvSpPr>
            <p:spPr bwMode="auto">
              <a:xfrm>
                <a:off x="5474" y="456"/>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7" name="Freeform 143">
                <a:extLst>
                  <a:ext uri="{FF2B5EF4-FFF2-40B4-BE49-F238E27FC236}">
                    <a16:creationId xmlns:a16="http://schemas.microsoft.com/office/drawing/2014/main" id="{726A9250-7F69-424B-A826-CAC7D9DB2A70}"/>
                  </a:ext>
                </a:extLst>
              </p:cNvPr>
              <p:cNvSpPr>
                <a:spLocks/>
              </p:cNvSpPr>
              <p:nvPr/>
            </p:nvSpPr>
            <p:spPr bwMode="auto">
              <a:xfrm>
                <a:off x="5688" y="1843"/>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30" y="0"/>
                      <a:pt x="38" y="9"/>
                      <a:pt x="38" y="19"/>
                    </a:cubicBezTo>
                    <a:cubicBezTo>
                      <a:pt x="38" y="30"/>
                      <a:pt x="29" y="38"/>
                      <a:pt x="19" y="38"/>
                    </a:cubicBezTo>
                    <a:cubicBezTo>
                      <a:pt x="9" y="38"/>
                      <a:pt x="0" y="30"/>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8" name="Freeform 144">
                <a:extLst>
                  <a:ext uri="{FF2B5EF4-FFF2-40B4-BE49-F238E27FC236}">
                    <a16:creationId xmlns:a16="http://schemas.microsoft.com/office/drawing/2014/main" id="{8566B55A-5085-48C0-988E-DC177E4D963B}"/>
                  </a:ext>
                </a:extLst>
              </p:cNvPr>
              <p:cNvSpPr>
                <a:spLocks/>
              </p:cNvSpPr>
              <p:nvPr/>
            </p:nvSpPr>
            <p:spPr bwMode="auto">
              <a:xfrm>
                <a:off x="4939" y="1096"/>
                <a:ext cx="54" cy="54"/>
              </a:xfrm>
              <a:custGeom>
                <a:avLst/>
                <a:gdLst>
                  <a:gd name="T0" fmla="*/ 38 w 38"/>
                  <a:gd name="T1" fmla="*/ 20 h 39"/>
                  <a:gd name="T2" fmla="*/ 19 w 38"/>
                  <a:gd name="T3" fmla="*/ 38 h 39"/>
                  <a:gd name="T4" fmla="*/ 0 w 38"/>
                  <a:gd name="T5" fmla="*/ 19 h 39"/>
                  <a:gd name="T6" fmla="*/ 19 w 38"/>
                  <a:gd name="T7" fmla="*/ 0 h 39"/>
                  <a:gd name="T8" fmla="*/ 38 w 38"/>
                  <a:gd name="T9" fmla="*/ 20 h 39"/>
                </a:gdLst>
                <a:ahLst/>
                <a:cxnLst>
                  <a:cxn ang="0">
                    <a:pos x="T0" y="T1"/>
                  </a:cxn>
                  <a:cxn ang="0">
                    <a:pos x="T2" y="T3"/>
                  </a:cxn>
                  <a:cxn ang="0">
                    <a:pos x="T4" y="T5"/>
                  </a:cxn>
                  <a:cxn ang="0">
                    <a:pos x="T6" y="T7"/>
                  </a:cxn>
                  <a:cxn ang="0">
                    <a:pos x="T8" y="T9"/>
                  </a:cxn>
                </a:cxnLst>
                <a:rect l="0" t="0" r="r" b="b"/>
                <a:pathLst>
                  <a:path w="38" h="39">
                    <a:moveTo>
                      <a:pt x="38" y="20"/>
                    </a:moveTo>
                    <a:cubicBezTo>
                      <a:pt x="38" y="30"/>
                      <a:pt x="30" y="39"/>
                      <a:pt x="19" y="38"/>
                    </a:cubicBezTo>
                    <a:cubicBezTo>
                      <a:pt x="8" y="38"/>
                      <a:pt x="0" y="30"/>
                      <a:pt x="0" y="19"/>
                    </a:cubicBezTo>
                    <a:cubicBezTo>
                      <a:pt x="1" y="9"/>
                      <a:pt x="9" y="0"/>
                      <a:pt x="19" y="0"/>
                    </a:cubicBezTo>
                    <a:cubicBezTo>
                      <a:pt x="30" y="0"/>
                      <a:pt x="38" y="9"/>
                      <a:pt x="3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9" name="Oval 145">
                <a:extLst>
                  <a:ext uri="{FF2B5EF4-FFF2-40B4-BE49-F238E27FC236}">
                    <a16:creationId xmlns:a16="http://schemas.microsoft.com/office/drawing/2014/main" id="{99087424-7459-4A1A-945B-30C36C1628DA}"/>
                  </a:ext>
                </a:extLst>
              </p:cNvPr>
              <p:cNvSpPr>
                <a:spLocks noChangeArrowheads="1"/>
              </p:cNvSpPr>
              <p:nvPr/>
            </p:nvSpPr>
            <p:spPr bwMode="auto">
              <a:xfrm>
                <a:off x="5582" y="1843"/>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0" name="Freeform 146">
                <a:extLst>
                  <a:ext uri="{FF2B5EF4-FFF2-40B4-BE49-F238E27FC236}">
                    <a16:creationId xmlns:a16="http://schemas.microsoft.com/office/drawing/2014/main" id="{01F69C94-55B8-43D0-9372-FC12F1B82409}"/>
                  </a:ext>
                </a:extLst>
              </p:cNvPr>
              <p:cNvSpPr>
                <a:spLocks/>
              </p:cNvSpPr>
              <p:nvPr/>
            </p:nvSpPr>
            <p:spPr bwMode="auto">
              <a:xfrm>
                <a:off x="4939" y="1203"/>
                <a:ext cx="54" cy="53"/>
              </a:xfrm>
              <a:custGeom>
                <a:avLst/>
                <a:gdLst>
                  <a:gd name="T0" fmla="*/ 38 w 38"/>
                  <a:gd name="T1" fmla="*/ 19 h 38"/>
                  <a:gd name="T2" fmla="*/ 19 w 38"/>
                  <a:gd name="T3" fmla="*/ 38 h 38"/>
                  <a:gd name="T4" fmla="*/ 1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29"/>
                      <a:pt x="1" y="19"/>
                    </a:cubicBezTo>
                    <a:cubicBezTo>
                      <a:pt x="1" y="8"/>
                      <a:pt x="9" y="0"/>
                      <a:pt x="19" y="0"/>
                    </a:cubicBezTo>
                    <a:cubicBezTo>
                      <a:pt x="30" y="0"/>
                      <a:pt x="38" y="8"/>
                      <a:pt x="3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1" name="Freeform 147">
                <a:extLst>
                  <a:ext uri="{FF2B5EF4-FFF2-40B4-BE49-F238E27FC236}">
                    <a16:creationId xmlns:a16="http://schemas.microsoft.com/office/drawing/2014/main" id="{29480265-315F-4183-B83F-EB6579BA8F5B}"/>
                  </a:ext>
                </a:extLst>
              </p:cNvPr>
              <p:cNvSpPr>
                <a:spLocks/>
              </p:cNvSpPr>
              <p:nvPr/>
            </p:nvSpPr>
            <p:spPr bwMode="auto">
              <a:xfrm>
                <a:off x="5047" y="1524"/>
                <a:ext cx="53" cy="51"/>
              </a:xfrm>
              <a:custGeom>
                <a:avLst/>
                <a:gdLst>
                  <a:gd name="T0" fmla="*/ 0 w 38"/>
                  <a:gd name="T1" fmla="*/ 18 h 37"/>
                  <a:gd name="T2" fmla="*/ 19 w 38"/>
                  <a:gd name="T3" fmla="*/ 0 h 37"/>
                  <a:gd name="T4" fmla="*/ 38 w 38"/>
                  <a:gd name="T5" fmla="*/ 19 h 37"/>
                  <a:gd name="T6" fmla="*/ 18 w 38"/>
                  <a:gd name="T7" fmla="*/ 37 h 37"/>
                  <a:gd name="T8" fmla="*/ 0 w 38"/>
                  <a:gd name="T9" fmla="*/ 18 h 37"/>
                </a:gdLst>
                <a:ahLst/>
                <a:cxnLst>
                  <a:cxn ang="0">
                    <a:pos x="T0" y="T1"/>
                  </a:cxn>
                  <a:cxn ang="0">
                    <a:pos x="T2" y="T3"/>
                  </a:cxn>
                  <a:cxn ang="0">
                    <a:pos x="T4" y="T5"/>
                  </a:cxn>
                  <a:cxn ang="0">
                    <a:pos x="T6" y="T7"/>
                  </a:cxn>
                  <a:cxn ang="0">
                    <a:pos x="T8" y="T9"/>
                  </a:cxn>
                </a:cxnLst>
                <a:rect l="0" t="0" r="r" b="b"/>
                <a:pathLst>
                  <a:path w="38" h="37">
                    <a:moveTo>
                      <a:pt x="0" y="18"/>
                    </a:moveTo>
                    <a:cubicBezTo>
                      <a:pt x="0" y="8"/>
                      <a:pt x="9" y="0"/>
                      <a:pt x="19" y="0"/>
                    </a:cubicBezTo>
                    <a:cubicBezTo>
                      <a:pt x="29" y="0"/>
                      <a:pt x="38" y="9"/>
                      <a:pt x="38" y="19"/>
                    </a:cubicBezTo>
                    <a:cubicBezTo>
                      <a:pt x="37" y="29"/>
                      <a:pt x="29" y="37"/>
                      <a:pt x="18" y="37"/>
                    </a:cubicBezTo>
                    <a:cubicBezTo>
                      <a:pt x="8" y="37"/>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2" name="Freeform 148">
                <a:extLst>
                  <a:ext uri="{FF2B5EF4-FFF2-40B4-BE49-F238E27FC236}">
                    <a16:creationId xmlns:a16="http://schemas.microsoft.com/office/drawing/2014/main" id="{AC18AE97-C410-4A90-A48C-E2ED61AA33FF}"/>
                  </a:ext>
                </a:extLst>
              </p:cNvPr>
              <p:cNvSpPr>
                <a:spLocks/>
              </p:cNvSpPr>
              <p:nvPr/>
            </p:nvSpPr>
            <p:spPr bwMode="auto">
              <a:xfrm>
                <a:off x="5261" y="1737"/>
                <a:ext cx="53" cy="53"/>
              </a:xfrm>
              <a:custGeom>
                <a:avLst/>
                <a:gdLst>
                  <a:gd name="T0" fmla="*/ 19 w 38"/>
                  <a:gd name="T1" fmla="*/ 0 h 38"/>
                  <a:gd name="T2" fmla="*/ 38 w 38"/>
                  <a:gd name="T3" fmla="*/ 19 h 38"/>
                  <a:gd name="T4" fmla="*/ 19 w 38"/>
                  <a:gd name="T5" fmla="*/ 38 h 38"/>
                  <a:gd name="T6" fmla="*/ 0 w 38"/>
                  <a:gd name="T7" fmla="*/ 19 h 38"/>
                  <a:gd name="T8" fmla="*/ 19 w 38"/>
                  <a:gd name="T9" fmla="*/ 0 h 38"/>
                </a:gdLst>
                <a:ahLst/>
                <a:cxnLst>
                  <a:cxn ang="0">
                    <a:pos x="T0" y="T1"/>
                  </a:cxn>
                  <a:cxn ang="0">
                    <a:pos x="T2" y="T3"/>
                  </a:cxn>
                  <a:cxn ang="0">
                    <a:pos x="T4" y="T5"/>
                  </a:cxn>
                  <a:cxn ang="0">
                    <a:pos x="T6" y="T7"/>
                  </a:cxn>
                  <a:cxn ang="0">
                    <a:pos x="T8" y="T9"/>
                  </a:cxn>
                </a:cxnLst>
                <a:rect l="0" t="0" r="r" b="b"/>
                <a:pathLst>
                  <a:path w="38" h="38">
                    <a:moveTo>
                      <a:pt x="19" y="0"/>
                    </a:moveTo>
                    <a:cubicBezTo>
                      <a:pt x="29" y="0"/>
                      <a:pt x="38" y="8"/>
                      <a:pt x="38" y="19"/>
                    </a:cubicBezTo>
                    <a:cubicBezTo>
                      <a:pt x="38" y="29"/>
                      <a:pt x="30" y="38"/>
                      <a:pt x="19" y="38"/>
                    </a:cubicBezTo>
                    <a:cubicBezTo>
                      <a:pt x="9" y="38"/>
                      <a:pt x="0" y="29"/>
                      <a:pt x="0" y="19"/>
                    </a:cubicBezTo>
                    <a:cubicBezTo>
                      <a:pt x="0" y="8"/>
                      <a:pt x="8"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3" name="Freeform 149">
                <a:extLst>
                  <a:ext uri="{FF2B5EF4-FFF2-40B4-BE49-F238E27FC236}">
                    <a16:creationId xmlns:a16="http://schemas.microsoft.com/office/drawing/2014/main" id="{647EB5F7-361A-449B-8C89-4880E8CA760C}"/>
                  </a:ext>
                </a:extLst>
              </p:cNvPr>
              <p:cNvSpPr>
                <a:spLocks/>
              </p:cNvSpPr>
              <p:nvPr/>
            </p:nvSpPr>
            <p:spPr bwMode="auto">
              <a:xfrm>
                <a:off x="5795" y="1844"/>
                <a:ext cx="52" cy="52"/>
              </a:xfrm>
              <a:custGeom>
                <a:avLst/>
                <a:gdLst>
                  <a:gd name="T0" fmla="*/ 19 w 37"/>
                  <a:gd name="T1" fmla="*/ 37 h 37"/>
                  <a:gd name="T2" fmla="*/ 0 w 37"/>
                  <a:gd name="T3" fmla="*/ 18 h 37"/>
                  <a:gd name="T4" fmla="*/ 18 w 37"/>
                  <a:gd name="T5" fmla="*/ 0 h 37"/>
                  <a:gd name="T6" fmla="*/ 37 w 37"/>
                  <a:gd name="T7" fmla="*/ 18 h 37"/>
                  <a:gd name="T8" fmla="*/ 19 w 37"/>
                  <a:gd name="T9" fmla="*/ 37 h 37"/>
                </a:gdLst>
                <a:ahLst/>
                <a:cxnLst>
                  <a:cxn ang="0">
                    <a:pos x="T0" y="T1"/>
                  </a:cxn>
                  <a:cxn ang="0">
                    <a:pos x="T2" y="T3"/>
                  </a:cxn>
                  <a:cxn ang="0">
                    <a:pos x="T4" y="T5"/>
                  </a:cxn>
                  <a:cxn ang="0">
                    <a:pos x="T6" y="T7"/>
                  </a:cxn>
                  <a:cxn ang="0">
                    <a:pos x="T8" y="T9"/>
                  </a:cxn>
                </a:cxnLst>
                <a:rect l="0" t="0" r="r" b="b"/>
                <a:pathLst>
                  <a:path w="37" h="37">
                    <a:moveTo>
                      <a:pt x="19" y="37"/>
                    </a:moveTo>
                    <a:cubicBezTo>
                      <a:pt x="8" y="37"/>
                      <a:pt x="0" y="28"/>
                      <a:pt x="0" y="18"/>
                    </a:cubicBezTo>
                    <a:cubicBezTo>
                      <a:pt x="0" y="8"/>
                      <a:pt x="8" y="0"/>
                      <a:pt x="18" y="0"/>
                    </a:cubicBezTo>
                    <a:cubicBezTo>
                      <a:pt x="29" y="0"/>
                      <a:pt x="37" y="8"/>
                      <a:pt x="37" y="18"/>
                    </a:cubicBezTo>
                    <a:cubicBezTo>
                      <a:pt x="37" y="29"/>
                      <a:pt x="29" y="37"/>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4" name="Oval 150">
                <a:extLst>
                  <a:ext uri="{FF2B5EF4-FFF2-40B4-BE49-F238E27FC236}">
                    <a16:creationId xmlns:a16="http://schemas.microsoft.com/office/drawing/2014/main" id="{A4F3D043-88D7-4146-A7FA-EC10D4BFDADB}"/>
                  </a:ext>
                </a:extLst>
              </p:cNvPr>
              <p:cNvSpPr>
                <a:spLocks noChangeArrowheads="1"/>
              </p:cNvSpPr>
              <p:nvPr/>
            </p:nvSpPr>
            <p:spPr bwMode="auto">
              <a:xfrm>
                <a:off x="4941" y="990"/>
                <a:ext cx="52"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5" name="Freeform 151">
                <a:extLst>
                  <a:ext uri="{FF2B5EF4-FFF2-40B4-BE49-F238E27FC236}">
                    <a16:creationId xmlns:a16="http://schemas.microsoft.com/office/drawing/2014/main" id="{13C54355-F9D3-440B-8AFB-03FE405E8021}"/>
                  </a:ext>
                </a:extLst>
              </p:cNvPr>
              <p:cNvSpPr>
                <a:spLocks/>
              </p:cNvSpPr>
              <p:nvPr/>
            </p:nvSpPr>
            <p:spPr bwMode="auto">
              <a:xfrm>
                <a:off x="5901" y="456"/>
                <a:ext cx="52" cy="53"/>
              </a:xfrm>
              <a:custGeom>
                <a:avLst/>
                <a:gdLst>
                  <a:gd name="T0" fmla="*/ 37 w 37"/>
                  <a:gd name="T1" fmla="*/ 19 h 38"/>
                  <a:gd name="T2" fmla="*/ 19 w 37"/>
                  <a:gd name="T3" fmla="*/ 38 h 38"/>
                  <a:gd name="T4" fmla="*/ 1 w 37"/>
                  <a:gd name="T5" fmla="*/ 19 h 38"/>
                  <a:gd name="T6" fmla="*/ 19 w 37"/>
                  <a:gd name="T7" fmla="*/ 1 h 38"/>
                  <a:gd name="T8" fmla="*/ 37 w 37"/>
                  <a:gd name="T9" fmla="*/ 19 h 38"/>
                </a:gdLst>
                <a:ahLst/>
                <a:cxnLst>
                  <a:cxn ang="0">
                    <a:pos x="T0" y="T1"/>
                  </a:cxn>
                  <a:cxn ang="0">
                    <a:pos x="T2" y="T3"/>
                  </a:cxn>
                  <a:cxn ang="0">
                    <a:pos x="T4" y="T5"/>
                  </a:cxn>
                  <a:cxn ang="0">
                    <a:pos x="T6" y="T7"/>
                  </a:cxn>
                  <a:cxn ang="0">
                    <a:pos x="T8" y="T9"/>
                  </a:cxn>
                </a:cxnLst>
                <a:rect l="0" t="0" r="r" b="b"/>
                <a:pathLst>
                  <a:path w="37" h="38">
                    <a:moveTo>
                      <a:pt x="37" y="19"/>
                    </a:moveTo>
                    <a:cubicBezTo>
                      <a:pt x="37" y="29"/>
                      <a:pt x="29" y="38"/>
                      <a:pt x="19" y="38"/>
                    </a:cubicBezTo>
                    <a:cubicBezTo>
                      <a:pt x="9" y="38"/>
                      <a:pt x="0" y="29"/>
                      <a:pt x="1" y="19"/>
                    </a:cubicBezTo>
                    <a:cubicBezTo>
                      <a:pt x="1" y="8"/>
                      <a:pt x="9" y="0"/>
                      <a:pt x="19" y="1"/>
                    </a:cubicBezTo>
                    <a:cubicBezTo>
                      <a:pt x="29" y="1"/>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6" name="Freeform 152">
                <a:extLst>
                  <a:ext uri="{FF2B5EF4-FFF2-40B4-BE49-F238E27FC236}">
                    <a16:creationId xmlns:a16="http://schemas.microsoft.com/office/drawing/2014/main" id="{7B490856-EB2D-4DAB-BEC2-26B3457F142E}"/>
                  </a:ext>
                </a:extLst>
              </p:cNvPr>
              <p:cNvSpPr>
                <a:spLocks/>
              </p:cNvSpPr>
              <p:nvPr/>
            </p:nvSpPr>
            <p:spPr bwMode="auto">
              <a:xfrm>
                <a:off x="6330" y="884"/>
                <a:ext cx="52" cy="51"/>
              </a:xfrm>
              <a:custGeom>
                <a:avLst/>
                <a:gdLst>
                  <a:gd name="T0" fmla="*/ 37 w 37"/>
                  <a:gd name="T1" fmla="*/ 19 h 37"/>
                  <a:gd name="T2" fmla="*/ 19 w 37"/>
                  <a:gd name="T3" fmla="*/ 37 h 37"/>
                  <a:gd name="T4" fmla="*/ 0 w 37"/>
                  <a:gd name="T5" fmla="*/ 18 h 37"/>
                  <a:gd name="T6" fmla="*/ 19 w 37"/>
                  <a:gd name="T7" fmla="*/ 0 h 37"/>
                  <a:gd name="T8" fmla="*/ 37 w 37"/>
                  <a:gd name="T9" fmla="*/ 19 h 37"/>
                </a:gdLst>
                <a:ahLst/>
                <a:cxnLst>
                  <a:cxn ang="0">
                    <a:pos x="T0" y="T1"/>
                  </a:cxn>
                  <a:cxn ang="0">
                    <a:pos x="T2" y="T3"/>
                  </a:cxn>
                  <a:cxn ang="0">
                    <a:pos x="T4" y="T5"/>
                  </a:cxn>
                  <a:cxn ang="0">
                    <a:pos x="T6" y="T7"/>
                  </a:cxn>
                  <a:cxn ang="0">
                    <a:pos x="T8" y="T9"/>
                  </a:cxn>
                </a:cxnLst>
                <a:rect l="0" t="0" r="r" b="b"/>
                <a:pathLst>
                  <a:path w="37" h="37">
                    <a:moveTo>
                      <a:pt x="37" y="19"/>
                    </a:moveTo>
                    <a:cubicBezTo>
                      <a:pt x="37" y="29"/>
                      <a:pt x="29" y="37"/>
                      <a:pt x="19" y="37"/>
                    </a:cubicBezTo>
                    <a:cubicBezTo>
                      <a:pt x="8" y="37"/>
                      <a:pt x="0" y="29"/>
                      <a:pt x="0" y="18"/>
                    </a:cubicBezTo>
                    <a:cubicBezTo>
                      <a:pt x="0" y="8"/>
                      <a:pt x="9" y="0"/>
                      <a:pt x="19" y="0"/>
                    </a:cubicBezTo>
                    <a:cubicBezTo>
                      <a:pt x="29" y="0"/>
                      <a:pt x="37" y="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7" name="Oval 153">
                <a:extLst>
                  <a:ext uri="{FF2B5EF4-FFF2-40B4-BE49-F238E27FC236}">
                    <a16:creationId xmlns:a16="http://schemas.microsoft.com/office/drawing/2014/main" id="{E1DA9457-C34B-4E04-A79C-B6E69CD37374}"/>
                  </a:ext>
                </a:extLst>
              </p:cNvPr>
              <p:cNvSpPr>
                <a:spLocks noChangeArrowheads="1"/>
              </p:cNvSpPr>
              <p:nvPr/>
            </p:nvSpPr>
            <p:spPr bwMode="auto">
              <a:xfrm>
                <a:off x="5474" y="1844"/>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8" name="Oval 154">
                <a:extLst>
                  <a:ext uri="{FF2B5EF4-FFF2-40B4-BE49-F238E27FC236}">
                    <a16:creationId xmlns:a16="http://schemas.microsoft.com/office/drawing/2014/main" id="{689C402A-2A90-4860-A2F9-C95D5BE6D1F3}"/>
                  </a:ext>
                </a:extLst>
              </p:cNvPr>
              <p:cNvSpPr>
                <a:spLocks noChangeArrowheads="1"/>
              </p:cNvSpPr>
              <p:nvPr/>
            </p:nvSpPr>
            <p:spPr bwMode="auto">
              <a:xfrm>
                <a:off x="4941" y="1310"/>
                <a:ext cx="52"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9" name="Freeform 155">
                <a:extLst>
                  <a:ext uri="{FF2B5EF4-FFF2-40B4-BE49-F238E27FC236}">
                    <a16:creationId xmlns:a16="http://schemas.microsoft.com/office/drawing/2014/main" id="{89B03B9B-F0DD-43B3-B5E6-7C08FFAA1337}"/>
                  </a:ext>
                </a:extLst>
              </p:cNvPr>
              <p:cNvSpPr>
                <a:spLocks/>
              </p:cNvSpPr>
              <p:nvPr/>
            </p:nvSpPr>
            <p:spPr bwMode="auto">
              <a:xfrm>
                <a:off x="5368" y="457"/>
                <a:ext cx="52" cy="50"/>
              </a:xfrm>
              <a:custGeom>
                <a:avLst/>
                <a:gdLst>
                  <a:gd name="T0" fmla="*/ 18 w 37"/>
                  <a:gd name="T1" fmla="*/ 36 h 36"/>
                  <a:gd name="T2" fmla="*/ 0 w 37"/>
                  <a:gd name="T3" fmla="*/ 18 h 36"/>
                  <a:gd name="T4" fmla="*/ 19 w 37"/>
                  <a:gd name="T5" fmla="*/ 0 h 36"/>
                  <a:gd name="T6" fmla="*/ 37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9" y="0"/>
                      <a:pt x="19" y="0"/>
                    </a:cubicBezTo>
                    <a:cubicBezTo>
                      <a:pt x="29" y="0"/>
                      <a:pt x="37" y="8"/>
                      <a:pt x="37"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0" name="Freeform 156">
                <a:extLst>
                  <a:ext uri="{FF2B5EF4-FFF2-40B4-BE49-F238E27FC236}">
                    <a16:creationId xmlns:a16="http://schemas.microsoft.com/office/drawing/2014/main" id="{50980971-D334-4800-8402-E81F8464DCCD}"/>
                  </a:ext>
                </a:extLst>
              </p:cNvPr>
              <p:cNvSpPr>
                <a:spLocks/>
              </p:cNvSpPr>
              <p:nvPr/>
            </p:nvSpPr>
            <p:spPr bwMode="auto">
              <a:xfrm>
                <a:off x="6330" y="1418"/>
                <a:ext cx="52" cy="50"/>
              </a:xfrm>
              <a:custGeom>
                <a:avLst/>
                <a:gdLst>
                  <a:gd name="T0" fmla="*/ 37 w 37"/>
                  <a:gd name="T1" fmla="*/ 18 h 36"/>
                  <a:gd name="T2" fmla="*/ 18 w 37"/>
                  <a:gd name="T3" fmla="*/ 36 h 36"/>
                  <a:gd name="T4" fmla="*/ 0 w 37"/>
                  <a:gd name="T5" fmla="*/ 18 h 36"/>
                  <a:gd name="T6" fmla="*/ 19 w 37"/>
                  <a:gd name="T7" fmla="*/ 0 h 36"/>
                  <a:gd name="T8" fmla="*/ 37 w 37"/>
                  <a:gd name="T9" fmla="*/ 18 h 36"/>
                </a:gdLst>
                <a:ahLst/>
                <a:cxnLst>
                  <a:cxn ang="0">
                    <a:pos x="T0" y="T1"/>
                  </a:cxn>
                  <a:cxn ang="0">
                    <a:pos x="T2" y="T3"/>
                  </a:cxn>
                  <a:cxn ang="0">
                    <a:pos x="T4" y="T5"/>
                  </a:cxn>
                  <a:cxn ang="0">
                    <a:pos x="T6" y="T7"/>
                  </a:cxn>
                  <a:cxn ang="0">
                    <a:pos x="T8" y="T9"/>
                  </a:cxn>
                </a:cxnLst>
                <a:rect l="0" t="0" r="r" b="b"/>
                <a:pathLst>
                  <a:path w="37" h="36">
                    <a:moveTo>
                      <a:pt x="37" y="18"/>
                    </a:moveTo>
                    <a:cubicBezTo>
                      <a:pt x="37" y="28"/>
                      <a:pt x="29" y="36"/>
                      <a:pt x="18" y="36"/>
                    </a:cubicBezTo>
                    <a:cubicBezTo>
                      <a:pt x="8" y="36"/>
                      <a:pt x="1" y="28"/>
                      <a:pt x="0" y="18"/>
                    </a:cubicBezTo>
                    <a:cubicBezTo>
                      <a:pt x="0" y="8"/>
                      <a:pt x="9" y="0"/>
                      <a:pt x="19" y="0"/>
                    </a:cubicBezTo>
                    <a:cubicBezTo>
                      <a:pt x="29" y="0"/>
                      <a:pt x="37" y="8"/>
                      <a:pt x="3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1" name="Freeform 157">
                <a:extLst>
                  <a:ext uri="{FF2B5EF4-FFF2-40B4-BE49-F238E27FC236}">
                    <a16:creationId xmlns:a16="http://schemas.microsoft.com/office/drawing/2014/main" id="{D7BDBFEC-6F8B-4A06-B35C-6036AA531C2A}"/>
                  </a:ext>
                </a:extLst>
              </p:cNvPr>
              <p:cNvSpPr>
                <a:spLocks/>
              </p:cNvSpPr>
              <p:nvPr/>
            </p:nvSpPr>
            <p:spPr bwMode="auto">
              <a:xfrm>
                <a:off x="6223" y="670"/>
                <a:ext cx="51" cy="52"/>
              </a:xfrm>
              <a:custGeom>
                <a:avLst/>
                <a:gdLst>
                  <a:gd name="T0" fmla="*/ 19 w 37"/>
                  <a:gd name="T1" fmla="*/ 0 h 37"/>
                  <a:gd name="T2" fmla="*/ 37 w 37"/>
                  <a:gd name="T3" fmla="*/ 18 h 37"/>
                  <a:gd name="T4" fmla="*/ 19 w 37"/>
                  <a:gd name="T5" fmla="*/ 36 h 37"/>
                  <a:gd name="T6" fmla="*/ 1 w 37"/>
                  <a:gd name="T7" fmla="*/ 18 h 37"/>
                  <a:gd name="T8" fmla="*/ 19 w 37"/>
                  <a:gd name="T9" fmla="*/ 0 h 37"/>
                </a:gdLst>
                <a:ahLst/>
                <a:cxnLst>
                  <a:cxn ang="0">
                    <a:pos x="T0" y="T1"/>
                  </a:cxn>
                  <a:cxn ang="0">
                    <a:pos x="T2" y="T3"/>
                  </a:cxn>
                  <a:cxn ang="0">
                    <a:pos x="T4" y="T5"/>
                  </a:cxn>
                  <a:cxn ang="0">
                    <a:pos x="T6" y="T7"/>
                  </a:cxn>
                  <a:cxn ang="0">
                    <a:pos x="T8" y="T9"/>
                  </a:cxn>
                </a:cxnLst>
                <a:rect l="0" t="0" r="r" b="b"/>
                <a:pathLst>
                  <a:path w="37" h="37">
                    <a:moveTo>
                      <a:pt x="19" y="0"/>
                    </a:moveTo>
                    <a:cubicBezTo>
                      <a:pt x="29" y="0"/>
                      <a:pt x="37" y="8"/>
                      <a:pt x="37" y="18"/>
                    </a:cubicBezTo>
                    <a:cubicBezTo>
                      <a:pt x="37" y="28"/>
                      <a:pt x="29" y="36"/>
                      <a:pt x="19" y="36"/>
                    </a:cubicBezTo>
                    <a:cubicBezTo>
                      <a:pt x="9" y="37"/>
                      <a:pt x="0" y="28"/>
                      <a:pt x="1" y="18"/>
                    </a:cubicBezTo>
                    <a:cubicBezTo>
                      <a:pt x="1" y="8"/>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2" name="Freeform 158">
                <a:extLst>
                  <a:ext uri="{FF2B5EF4-FFF2-40B4-BE49-F238E27FC236}">
                    <a16:creationId xmlns:a16="http://schemas.microsoft.com/office/drawing/2014/main" id="{7FDBAE19-100D-494C-B2C4-053C2C25AA69}"/>
                  </a:ext>
                </a:extLst>
              </p:cNvPr>
              <p:cNvSpPr>
                <a:spLocks/>
              </p:cNvSpPr>
              <p:nvPr/>
            </p:nvSpPr>
            <p:spPr bwMode="auto">
              <a:xfrm>
                <a:off x="6117" y="564"/>
                <a:ext cx="51" cy="51"/>
              </a:xfrm>
              <a:custGeom>
                <a:avLst/>
                <a:gdLst>
                  <a:gd name="T0" fmla="*/ 18 w 37"/>
                  <a:gd name="T1" fmla="*/ 36 h 36"/>
                  <a:gd name="T2" fmla="*/ 0 w 37"/>
                  <a:gd name="T3" fmla="*/ 18 h 36"/>
                  <a:gd name="T4" fmla="*/ 18 w 37"/>
                  <a:gd name="T5" fmla="*/ 0 h 36"/>
                  <a:gd name="T6" fmla="*/ 36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8" y="36"/>
                      <a:pt x="0" y="28"/>
                      <a:pt x="0" y="18"/>
                    </a:cubicBezTo>
                    <a:cubicBezTo>
                      <a:pt x="0" y="8"/>
                      <a:pt x="8" y="0"/>
                      <a:pt x="18" y="0"/>
                    </a:cubicBezTo>
                    <a:cubicBezTo>
                      <a:pt x="28" y="0"/>
                      <a:pt x="37" y="8"/>
                      <a:pt x="36" y="18"/>
                    </a:cubicBezTo>
                    <a:cubicBezTo>
                      <a:pt x="36" y="28"/>
                      <a:pt x="28"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3" name="Freeform 159">
                <a:extLst>
                  <a:ext uri="{FF2B5EF4-FFF2-40B4-BE49-F238E27FC236}">
                    <a16:creationId xmlns:a16="http://schemas.microsoft.com/office/drawing/2014/main" id="{1E56FB92-1B6A-42D2-802D-5F8CE9DEED7D}"/>
                  </a:ext>
                </a:extLst>
              </p:cNvPr>
              <p:cNvSpPr>
                <a:spLocks/>
              </p:cNvSpPr>
              <p:nvPr/>
            </p:nvSpPr>
            <p:spPr bwMode="auto">
              <a:xfrm>
                <a:off x="4942" y="885"/>
                <a:ext cx="49" cy="49"/>
              </a:xfrm>
              <a:custGeom>
                <a:avLst/>
                <a:gdLst>
                  <a:gd name="T0" fmla="*/ 35 w 35"/>
                  <a:gd name="T1" fmla="*/ 18 h 35"/>
                  <a:gd name="T2" fmla="*/ 17 w 35"/>
                  <a:gd name="T3" fmla="*/ 35 h 35"/>
                  <a:gd name="T4" fmla="*/ 0 w 35"/>
                  <a:gd name="T5" fmla="*/ 17 h 35"/>
                  <a:gd name="T6" fmla="*/ 18 w 35"/>
                  <a:gd name="T7" fmla="*/ 0 h 35"/>
                  <a:gd name="T8" fmla="*/ 35 w 35"/>
                  <a:gd name="T9" fmla="*/ 18 h 35"/>
                </a:gdLst>
                <a:ahLst/>
                <a:cxnLst>
                  <a:cxn ang="0">
                    <a:pos x="T0" y="T1"/>
                  </a:cxn>
                  <a:cxn ang="0">
                    <a:pos x="T2" y="T3"/>
                  </a:cxn>
                  <a:cxn ang="0">
                    <a:pos x="T4" y="T5"/>
                  </a:cxn>
                  <a:cxn ang="0">
                    <a:pos x="T6" y="T7"/>
                  </a:cxn>
                  <a:cxn ang="0">
                    <a:pos x="T8" y="T9"/>
                  </a:cxn>
                </a:cxnLst>
                <a:rect l="0" t="0" r="r" b="b"/>
                <a:pathLst>
                  <a:path w="35" h="35">
                    <a:moveTo>
                      <a:pt x="35" y="18"/>
                    </a:moveTo>
                    <a:cubicBezTo>
                      <a:pt x="35" y="28"/>
                      <a:pt x="27" y="35"/>
                      <a:pt x="17" y="35"/>
                    </a:cubicBezTo>
                    <a:cubicBezTo>
                      <a:pt x="7" y="35"/>
                      <a:pt x="0" y="27"/>
                      <a:pt x="0" y="17"/>
                    </a:cubicBezTo>
                    <a:cubicBezTo>
                      <a:pt x="0" y="8"/>
                      <a:pt x="8" y="0"/>
                      <a:pt x="18" y="0"/>
                    </a:cubicBezTo>
                    <a:cubicBezTo>
                      <a:pt x="27" y="0"/>
                      <a:pt x="35" y="8"/>
                      <a:pt x="3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4" name="Freeform 160">
                <a:extLst>
                  <a:ext uri="{FF2B5EF4-FFF2-40B4-BE49-F238E27FC236}">
                    <a16:creationId xmlns:a16="http://schemas.microsoft.com/office/drawing/2014/main" id="{354676D9-B73E-47F8-B7F0-06C6BBB48A1B}"/>
                  </a:ext>
                </a:extLst>
              </p:cNvPr>
              <p:cNvSpPr>
                <a:spLocks/>
              </p:cNvSpPr>
              <p:nvPr/>
            </p:nvSpPr>
            <p:spPr bwMode="auto">
              <a:xfrm>
                <a:off x="5903" y="1844"/>
                <a:ext cx="50" cy="50"/>
              </a:xfrm>
              <a:custGeom>
                <a:avLst/>
                <a:gdLst>
                  <a:gd name="T0" fmla="*/ 0 w 36"/>
                  <a:gd name="T1" fmla="*/ 18 h 36"/>
                  <a:gd name="T2" fmla="*/ 18 w 36"/>
                  <a:gd name="T3" fmla="*/ 1 h 36"/>
                  <a:gd name="T4" fmla="*/ 36 w 36"/>
                  <a:gd name="T5" fmla="*/ 18 h 36"/>
                  <a:gd name="T6" fmla="*/ 18 w 36"/>
                  <a:gd name="T7" fmla="*/ 36 h 36"/>
                  <a:gd name="T8" fmla="*/ 0 w 36"/>
                  <a:gd name="T9" fmla="*/ 18 h 36"/>
                </a:gdLst>
                <a:ahLst/>
                <a:cxnLst>
                  <a:cxn ang="0">
                    <a:pos x="T0" y="T1"/>
                  </a:cxn>
                  <a:cxn ang="0">
                    <a:pos x="T2" y="T3"/>
                  </a:cxn>
                  <a:cxn ang="0">
                    <a:pos x="T4" y="T5"/>
                  </a:cxn>
                  <a:cxn ang="0">
                    <a:pos x="T6" y="T7"/>
                  </a:cxn>
                  <a:cxn ang="0">
                    <a:pos x="T8" y="T9"/>
                  </a:cxn>
                </a:cxnLst>
                <a:rect l="0" t="0" r="r" b="b"/>
                <a:pathLst>
                  <a:path w="36" h="36">
                    <a:moveTo>
                      <a:pt x="0" y="18"/>
                    </a:moveTo>
                    <a:cubicBezTo>
                      <a:pt x="0" y="9"/>
                      <a:pt x="8" y="1"/>
                      <a:pt x="18" y="1"/>
                    </a:cubicBezTo>
                    <a:cubicBezTo>
                      <a:pt x="28" y="0"/>
                      <a:pt x="36" y="9"/>
                      <a:pt x="36" y="18"/>
                    </a:cubicBezTo>
                    <a:cubicBezTo>
                      <a:pt x="36" y="28"/>
                      <a:pt x="28" y="36"/>
                      <a:pt x="18" y="36"/>
                    </a:cubicBezTo>
                    <a:cubicBezTo>
                      <a:pt x="8" y="36"/>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5" name="Freeform 161">
                <a:extLst>
                  <a:ext uri="{FF2B5EF4-FFF2-40B4-BE49-F238E27FC236}">
                    <a16:creationId xmlns:a16="http://schemas.microsoft.com/office/drawing/2014/main" id="{65018453-5B28-4E22-9010-31031E7D9EE8}"/>
                  </a:ext>
                </a:extLst>
              </p:cNvPr>
              <p:cNvSpPr>
                <a:spLocks/>
              </p:cNvSpPr>
              <p:nvPr/>
            </p:nvSpPr>
            <p:spPr bwMode="auto">
              <a:xfrm>
                <a:off x="6224" y="1632"/>
                <a:ext cx="49" cy="49"/>
              </a:xfrm>
              <a:custGeom>
                <a:avLst/>
                <a:gdLst>
                  <a:gd name="T0" fmla="*/ 0 w 35"/>
                  <a:gd name="T1" fmla="*/ 18 h 35"/>
                  <a:gd name="T2" fmla="*/ 18 w 35"/>
                  <a:gd name="T3" fmla="*/ 0 h 35"/>
                  <a:gd name="T4" fmla="*/ 35 w 35"/>
                  <a:gd name="T5" fmla="*/ 18 h 35"/>
                  <a:gd name="T6" fmla="*/ 18 w 35"/>
                  <a:gd name="T7" fmla="*/ 35 h 35"/>
                  <a:gd name="T8" fmla="*/ 0 w 35"/>
                  <a:gd name="T9" fmla="*/ 18 h 35"/>
                </a:gdLst>
                <a:ahLst/>
                <a:cxnLst>
                  <a:cxn ang="0">
                    <a:pos x="T0" y="T1"/>
                  </a:cxn>
                  <a:cxn ang="0">
                    <a:pos x="T2" y="T3"/>
                  </a:cxn>
                  <a:cxn ang="0">
                    <a:pos x="T4" y="T5"/>
                  </a:cxn>
                  <a:cxn ang="0">
                    <a:pos x="T6" y="T7"/>
                  </a:cxn>
                  <a:cxn ang="0">
                    <a:pos x="T8" y="T9"/>
                  </a:cxn>
                </a:cxnLst>
                <a:rect l="0" t="0" r="r" b="b"/>
                <a:pathLst>
                  <a:path w="35" h="35">
                    <a:moveTo>
                      <a:pt x="0" y="18"/>
                    </a:moveTo>
                    <a:cubicBezTo>
                      <a:pt x="0" y="8"/>
                      <a:pt x="8" y="0"/>
                      <a:pt x="18" y="0"/>
                    </a:cubicBezTo>
                    <a:cubicBezTo>
                      <a:pt x="27" y="0"/>
                      <a:pt x="35" y="8"/>
                      <a:pt x="35" y="18"/>
                    </a:cubicBezTo>
                    <a:cubicBezTo>
                      <a:pt x="35" y="27"/>
                      <a:pt x="28" y="35"/>
                      <a:pt x="18" y="35"/>
                    </a:cubicBezTo>
                    <a:cubicBezTo>
                      <a:pt x="8" y="35"/>
                      <a:pt x="0" y="2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6" name="Freeform 162">
                <a:extLst>
                  <a:ext uri="{FF2B5EF4-FFF2-40B4-BE49-F238E27FC236}">
                    <a16:creationId xmlns:a16="http://schemas.microsoft.com/office/drawing/2014/main" id="{A60A5DCA-8B26-49BE-B4EE-D04F989DD12C}"/>
                  </a:ext>
                </a:extLst>
              </p:cNvPr>
              <p:cNvSpPr>
                <a:spLocks/>
              </p:cNvSpPr>
              <p:nvPr/>
            </p:nvSpPr>
            <p:spPr bwMode="auto">
              <a:xfrm>
                <a:off x="5156" y="566"/>
                <a:ext cx="49" cy="49"/>
              </a:xfrm>
              <a:custGeom>
                <a:avLst/>
                <a:gdLst>
                  <a:gd name="T0" fmla="*/ 17 w 35"/>
                  <a:gd name="T1" fmla="*/ 0 h 35"/>
                  <a:gd name="T2" fmla="*/ 35 w 35"/>
                  <a:gd name="T3" fmla="*/ 17 h 35"/>
                  <a:gd name="T4" fmla="*/ 17 w 35"/>
                  <a:gd name="T5" fmla="*/ 34 h 35"/>
                  <a:gd name="T6" fmla="*/ 0 w 35"/>
                  <a:gd name="T7" fmla="*/ 17 h 35"/>
                  <a:gd name="T8" fmla="*/ 17 w 35"/>
                  <a:gd name="T9" fmla="*/ 0 h 35"/>
                </a:gdLst>
                <a:ahLst/>
                <a:cxnLst>
                  <a:cxn ang="0">
                    <a:pos x="T0" y="T1"/>
                  </a:cxn>
                  <a:cxn ang="0">
                    <a:pos x="T2" y="T3"/>
                  </a:cxn>
                  <a:cxn ang="0">
                    <a:pos x="T4" y="T5"/>
                  </a:cxn>
                  <a:cxn ang="0">
                    <a:pos x="T6" y="T7"/>
                  </a:cxn>
                  <a:cxn ang="0">
                    <a:pos x="T8" y="T9"/>
                  </a:cxn>
                </a:cxnLst>
                <a:rect l="0" t="0" r="r" b="b"/>
                <a:pathLst>
                  <a:path w="35" h="35">
                    <a:moveTo>
                      <a:pt x="17" y="0"/>
                    </a:moveTo>
                    <a:cubicBezTo>
                      <a:pt x="27" y="0"/>
                      <a:pt x="35" y="8"/>
                      <a:pt x="35" y="17"/>
                    </a:cubicBezTo>
                    <a:cubicBezTo>
                      <a:pt x="34" y="27"/>
                      <a:pt x="27" y="34"/>
                      <a:pt x="17" y="34"/>
                    </a:cubicBezTo>
                    <a:cubicBezTo>
                      <a:pt x="8" y="35"/>
                      <a:pt x="0" y="27"/>
                      <a:pt x="0" y="17"/>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7" name="Freeform 163">
                <a:extLst>
                  <a:ext uri="{FF2B5EF4-FFF2-40B4-BE49-F238E27FC236}">
                    <a16:creationId xmlns:a16="http://schemas.microsoft.com/office/drawing/2014/main" id="{8182E62D-A7A9-4196-806E-9CA9199F9586}"/>
                  </a:ext>
                </a:extLst>
              </p:cNvPr>
              <p:cNvSpPr>
                <a:spLocks/>
              </p:cNvSpPr>
              <p:nvPr/>
            </p:nvSpPr>
            <p:spPr bwMode="auto">
              <a:xfrm>
                <a:off x="6118" y="1740"/>
                <a:ext cx="49" cy="47"/>
              </a:xfrm>
              <a:custGeom>
                <a:avLst/>
                <a:gdLst>
                  <a:gd name="T0" fmla="*/ 17 w 35"/>
                  <a:gd name="T1" fmla="*/ 0 h 34"/>
                  <a:gd name="T2" fmla="*/ 35 w 35"/>
                  <a:gd name="T3" fmla="*/ 16 h 34"/>
                  <a:gd name="T4" fmla="*/ 17 w 35"/>
                  <a:gd name="T5" fmla="*/ 34 h 34"/>
                  <a:gd name="T6" fmla="*/ 0 w 35"/>
                  <a:gd name="T7" fmla="*/ 17 h 34"/>
                  <a:gd name="T8" fmla="*/ 17 w 35"/>
                  <a:gd name="T9" fmla="*/ 0 h 34"/>
                </a:gdLst>
                <a:ahLst/>
                <a:cxnLst>
                  <a:cxn ang="0">
                    <a:pos x="T0" y="T1"/>
                  </a:cxn>
                  <a:cxn ang="0">
                    <a:pos x="T2" y="T3"/>
                  </a:cxn>
                  <a:cxn ang="0">
                    <a:pos x="T4" y="T5"/>
                  </a:cxn>
                  <a:cxn ang="0">
                    <a:pos x="T6" y="T7"/>
                  </a:cxn>
                  <a:cxn ang="0">
                    <a:pos x="T8" y="T9"/>
                  </a:cxn>
                </a:cxnLst>
                <a:rect l="0" t="0" r="r" b="b"/>
                <a:pathLst>
                  <a:path w="35" h="34">
                    <a:moveTo>
                      <a:pt x="17" y="0"/>
                    </a:moveTo>
                    <a:cubicBezTo>
                      <a:pt x="27" y="0"/>
                      <a:pt x="34" y="7"/>
                      <a:pt x="35" y="16"/>
                    </a:cubicBezTo>
                    <a:cubicBezTo>
                      <a:pt x="35" y="26"/>
                      <a:pt x="27" y="34"/>
                      <a:pt x="17" y="34"/>
                    </a:cubicBezTo>
                    <a:cubicBezTo>
                      <a:pt x="8" y="34"/>
                      <a:pt x="0" y="26"/>
                      <a:pt x="0" y="17"/>
                    </a:cubicBezTo>
                    <a:cubicBezTo>
                      <a:pt x="0"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8" name="Freeform 164">
                <a:extLst>
                  <a:ext uri="{FF2B5EF4-FFF2-40B4-BE49-F238E27FC236}">
                    <a16:creationId xmlns:a16="http://schemas.microsoft.com/office/drawing/2014/main" id="{2319BBB8-35B0-45BC-AACF-5004C555B71A}"/>
                  </a:ext>
                </a:extLst>
              </p:cNvPr>
              <p:cNvSpPr>
                <a:spLocks/>
              </p:cNvSpPr>
              <p:nvPr/>
            </p:nvSpPr>
            <p:spPr bwMode="auto">
              <a:xfrm>
                <a:off x="4942" y="1419"/>
                <a:ext cx="49" cy="49"/>
              </a:xfrm>
              <a:custGeom>
                <a:avLst/>
                <a:gdLst>
                  <a:gd name="T0" fmla="*/ 35 w 35"/>
                  <a:gd name="T1" fmla="*/ 17 h 35"/>
                  <a:gd name="T2" fmla="*/ 18 w 35"/>
                  <a:gd name="T3" fmla="*/ 35 h 35"/>
                  <a:gd name="T4" fmla="*/ 0 w 35"/>
                  <a:gd name="T5" fmla="*/ 17 h 35"/>
                  <a:gd name="T6" fmla="*/ 18 w 35"/>
                  <a:gd name="T7" fmla="*/ 0 h 35"/>
                  <a:gd name="T8" fmla="*/ 35 w 35"/>
                  <a:gd name="T9" fmla="*/ 17 h 35"/>
                </a:gdLst>
                <a:ahLst/>
                <a:cxnLst>
                  <a:cxn ang="0">
                    <a:pos x="T0" y="T1"/>
                  </a:cxn>
                  <a:cxn ang="0">
                    <a:pos x="T2" y="T3"/>
                  </a:cxn>
                  <a:cxn ang="0">
                    <a:pos x="T4" y="T5"/>
                  </a:cxn>
                  <a:cxn ang="0">
                    <a:pos x="T6" y="T7"/>
                  </a:cxn>
                  <a:cxn ang="0">
                    <a:pos x="T8" y="T9"/>
                  </a:cxn>
                </a:cxnLst>
                <a:rect l="0" t="0" r="r" b="b"/>
                <a:pathLst>
                  <a:path w="35" h="35">
                    <a:moveTo>
                      <a:pt x="35" y="17"/>
                    </a:moveTo>
                    <a:cubicBezTo>
                      <a:pt x="35" y="27"/>
                      <a:pt x="27" y="34"/>
                      <a:pt x="18" y="35"/>
                    </a:cubicBezTo>
                    <a:cubicBezTo>
                      <a:pt x="8" y="35"/>
                      <a:pt x="0" y="26"/>
                      <a:pt x="0" y="17"/>
                    </a:cubicBezTo>
                    <a:cubicBezTo>
                      <a:pt x="0" y="7"/>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39" name="Freeform 165">
                <a:extLst>
                  <a:ext uri="{FF2B5EF4-FFF2-40B4-BE49-F238E27FC236}">
                    <a16:creationId xmlns:a16="http://schemas.microsoft.com/office/drawing/2014/main" id="{5D464E8E-3891-439D-B413-D41FC81D6582}"/>
                  </a:ext>
                </a:extLst>
              </p:cNvPr>
              <p:cNvSpPr>
                <a:spLocks/>
              </p:cNvSpPr>
              <p:nvPr/>
            </p:nvSpPr>
            <p:spPr bwMode="auto">
              <a:xfrm>
                <a:off x="5370" y="1846"/>
                <a:ext cx="48" cy="47"/>
              </a:xfrm>
              <a:custGeom>
                <a:avLst/>
                <a:gdLst>
                  <a:gd name="T0" fmla="*/ 35 w 35"/>
                  <a:gd name="T1" fmla="*/ 17 h 34"/>
                  <a:gd name="T2" fmla="*/ 17 w 35"/>
                  <a:gd name="T3" fmla="*/ 34 h 34"/>
                  <a:gd name="T4" fmla="*/ 0 w 35"/>
                  <a:gd name="T5" fmla="*/ 17 h 34"/>
                  <a:gd name="T6" fmla="*/ 18 w 35"/>
                  <a:gd name="T7" fmla="*/ 0 h 34"/>
                  <a:gd name="T8" fmla="*/ 35 w 35"/>
                  <a:gd name="T9" fmla="*/ 17 h 34"/>
                </a:gdLst>
                <a:ahLst/>
                <a:cxnLst>
                  <a:cxn ang="0">
                    <a:pos x="T0" y="T1"/>
                  </a:cxn>
                  <a:cxn ang="0">
                    <a:pos x="T2" y="T3"/>
                  </a:cxn>
                  <a:cxn ang="0">
                    <a:pos x="T4" y="T5"/>
                  </a:cxn>
                  <a:cxn ang="0">
                    <a:pos x="T6" y="T7"/>
                  </a:cxn>
                  <a:cxn ang="0">
                    <a:pos x="T8" y="T9"/>
                  </a:cxn>
                </a:cxnLst>
                <a:rect l="0" t="0" r="r" b="b"/>
                <a:pathLst>
                  <a:path w="35" h="34">
                    <a:moveTo>
                      <a:pt x="35" y="17"/>
                    </a:moveTo>
                    <a:cubicBezTo>
                      <a:pt x="35" y="27"/>
                      <a:pt x="27" y="34"/>
                      <a:pt x="17" y="34"/>
                    </a:cubicBezTo>
                    <a:cubicBezTo>
                      <a:pt x="8" y="34"/>
                      <a:pt x="0" y="27"/>
                      <a:pt x="0" y="17"/>
                    </a:cubicBezTo>
                    <a:cubicBezTo>
                      <a:pt x="0" y="8"/>
                      <a:pt x="8" y="0"/>
                      <a:pt x="18" y="0"/>
                    </a:cubicBezTo>
                    <a:cubicBezTo>
                      <a:pt x="27" y="0"/>
                      <a:pt x="35" y="8"/>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0" name="Freeform 166">
                <a:extLst>
                  <a:ext uri="{FF2B5EF4-FFF2-40B4-BE49-F238E27FC236}">
                    <a16:creationId xmlns:a16="http://schemas.microsoft.com/office/drawing/2014/main" id="{467C4DB3-7DB5-46AB-8D7C-BAE6C2F57CE3}"/>
                  </a:ext>
                </a:extLst>
              </p:cNvPr>
              <p:cNvSpPr>
                <a:spLocks/>
              </p:cNvSpPr>
              <p:nvPr/>
            </p:nvSpPr>
            <p:spPr bwMode="auto">
              <a:xfrm>
                <a:off x="5048" y="672"/>
                <a:ext cx="49" cy="49"/>
              </a:xfrm>
              <a:custGeom>
                <a:avLst/>
                <a:gdLst>
                  <a:gd name="T0" fmla="*/ 1 w 35"/>
                  <a:gd name="T1" fmla="*/ 17 h 35"/>
                  <a:gd name="T2" fmla="*/ 18 w 35"/>
                  <a:gd name="T3" fmla="*/ 0 h 35"/>
                  <a:gd name="T4" fmla="*/ 35 w 35"/>
                  <a:gd name="T5" fmla="*/ 18 h 35"/>
                  <a:gd name="T6" fmla="*/ 17 w 35"/>
                  <a:gd name="T7" fmla="*/ 35 h 35"/>
                  <a:gd name="T8" fmla="*/ 1 w 35"/>
                  <a:gd name="T9" fmla="*/ 17 h 35"/>
                </a:gdLst>
                <a:ahLst/>
                <a:cxnLst>
                  <a:cxn ang="0">
                    <a:pos x="T0" y="T1"/>
                  </a:cxn>
                  <a:cxn ang="0">
                    <a:pos x="T2" y="T3"/>
                  </a:cxn>
                  <a:cxn ang="0">
                    <a:pos x="T4" y="T5"/>
                  </a:cxn>
                  <a:cxn ang="0">
                    <a:pos x="T6" y="T7"/>
                  </a:cxn>
                  <a:cxn ang="0">
                    <a:pos x="T8" y="T9"/>
                  </a:cxn>
                </a:cxnLst>
                <a:rect l="0" t="0" r="r" b="b"/>
                <a:pathLst>
                  <a:path w="35" h="35">
                    <a:moveTo>
                      <a:pt x="1" y="17"/>
                    </a:moveTo>
                    <a:cubicBezTo>
                      <a:pt x="1" y="8"/>
                      <a:pt x="8" y="0"/>
                      <a:pt x="18" y="0"/>
                    </a:cubicBezTo>
                    <a:cubicBezTo>
                      <a:pt x="27" y="0"/>
                      <a:pt x="35" y="8"/>
                      <a:pt x="35" y="18"/>
                    </a:cubicBezTo>
                    <a:cubicBezTo>
                      <a:pt x="35" y="27"/>
                      <a:pt x="27" y="35"/>
                      <a:pt x="17" y="35"/>
                    </a:cubicBezTo>
                    <a:cubicBezTo>
                      <a:pt x="8" y="34"/>
                      <a:pt x="0" y="27"/>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1" name="Freeform 167">
                <a:extLst>
                  <a:ext uri="{FF2B5EF4-FFF2-40B4-BE49-F238E27FC236}">
                    <a16:creationId xmlns:a16="http://schemas.microsoft.com/office/drawing/2014/main" id="{336F285F-B3DC-473A-85E9-68E79F535FAC}"/>
                  </a:ext>
                </a:extLst>
              </p:cNvPr>
              <p:cNvSpPr>
                <a:spLocks/>
              </p:cNvSpPr>
              <p:nvPr/>
            </p:nvSpPr>
            <p:spPr bwMode="auto">
              <a:xfrm>
                <a:off x="6012" y="459"/>
                <a:ext cx="47" cy="47"/>
              </a:xfrm>
              <a:custGeom>
                <a:avLst/>
                <a:gdLst>
                  <a:gd name="T0" fmla="*/ 34 w 34"/>
                  <a:gd name="T1" fmla="*/ 17 h 34"/>
                  <a:gd name="T2" fmla="*/ 17 w 34"/>
                  <a:gd name="T3" fmla="*/ 34 h 34"/>
                  <a:gd name="T4" fmla="*/ 0 w 34"/>
                  <a:gd name="T5" fmla="*/ 17 h 34"/>
                  <a:gd name="T6" fmla="*/ 17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4" y="26"/>
                      <a:pt x="27" y="34"/>
                      <a:pt x="17" y="34"/>
                    </a:cubicBezTo>
                    <a:cubicBezTo>
                      <a:pt x="7" y="34"/>
                      <a:pt x="0" y="27"/>
                      <a:pt x="0" y="17"/>
                    </a:cubicBezTo>
                    <a:cubicBezTo>
                      <a:pt x="0" y="8"/>
                      <a:pt x="7" y="0"/>
                      <a:pt x="17" y="0"/>
                    </a:cubicBezTo>
                    <a:cubicBezTo>
                      <a:pt x="26" y="0"/>
                      <a:pt x="34" y="8"/>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2" name="Freeform 168">
                <a:extLst>
                  <a:ext uri="{FF2B5EF4-FFF2-40B4-BE49-F238E27FC236}">
                    <a16:creationId xmlns:a16="http://schemas.microsoft.com/office/drawing/2014/main" id="{8E728EC1-5B81-4E80-BA17-859FF65DC7E3}"/>
                  </a:ext>
                </a:extLst>
              </p:cNvPr>
              <p:cNvSpPr>
                <a:spLocks/>
              </p:cNvSpPr>
              <p:nvPr/>
            </p:nvSpPr>
            <p:spPr bwMode="auto">
              <a:xfrm>
                <a:off x="6333" y="779"/>
                <a:ext cx="47" cy="48"/>
              </a:xfrm>
              <a:custGeom>
                <a:avLst/>
                <a:gdLst>
                  <a:gd name="T0" fmla="*/ 34 w 34"/>
                  <a:gd name="T1" fmla="*/ 17 h 34"/>
                  <a:gd name="T2" fmla="*/ 17 w 34"/>
                  <a:gd name="T3" fmla="*/ 34 h 34"/>
                  <a:gd name="T4" fmla="*/ 0 w 34"/>
                  <a:gd name="T5" fmla="*/ 17 h 34"/>
                  <a:gd name="T6" fmla="*/ 16 w 34"/>
                  <a:gd name="T7" fmla="*/ 0 h 34"/>
                  <a:gd name="T8" fmla="*/ 34 w 34"/>
                  <a:gd name="T9" fmla="*/ 17 h 34"/>
                </a:gdLst>
                <a:ahLst/>
                <a:cxnLst>
                  <a:cxn ang="0">
                    <a:pos x="T0" y="T1"/>
                  </a:cxn>
                  <a:cxn ang="0">
                    <a:pos x="T2" y="T3"/>
                  </a:cxn>
                  <a:cxn ang="0">
                    <a:pos x="T4" y="T5"/>
                  </a:cxn>
                  <a:cxn ang="0">
                    <a:pos x="T6" y="T7"/>
                  </a:cxn>
                  <a:cxn ang="0">
                    <a:pos x="T8" y="T9"/>
                  </a:cxn>
                </a:cxnLst>
                <a:rect l="0" t="0" r="r" b="b"/>
                <a:pathLst>
                  <a:path w="34" h="34">
                    <a:moveTo>
                      <a:pt x="34" y="17"/>
                    </a:moveTo>
                    <a:cubicBezTo>
                      <a:pt x="33" y="26"/>
                      <a:pt x="26" y="34"/>
                      <a:pt x="17" y="34"/>
                    </a:cubicBezTo>
                    <a:cubicBezTo>
                      <a:pt x="7" y="34"/>
                      <a:pt x="0" y="26"/>
                      <a:pt x="0" y="17"/>
                    </a:cubicBezTo>
                    <a:cubicBezTo>
                      <a:pt x="0" y="7"/>
                      <a:pt x="7" y="0"/>
                      <a:pt x="16" y="0"/>
                    </a:cubicBezTo>
                    <a:cubicBezTo>
                      <a:pt x="26" y="0"/>
                      <a:pt x="34" y="7"/>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3" name="Freeform 169">
                <a:extLst>
                  <a:ext uri="{FF2B5EF4-FFF2-40B4-BE49-F238E27FC236}">
                    <a16:creationId xmlns:a16="http://schemas.microsoft.com/office/drawing/2014/main" id="{23C5F6E7-281C-48BE-A237-5403F8ABEFB0}"/>
                  </a:ext>
                </a:extLst>
              </p:cNvPr>
              <p:cNvSpPr>
                <a:spLocks/>
              </p:cNvSpPr>
              <p:nvPr/>
            </p:nvSpPr>
            <p:spPr bwMode="auto">
              <a:xfrm>
                <a:off x="5050" y="1634"/>
                <a:ext cx="47" cy="46"/>
              </a:xfrm>
              <a:custGeom>
                <a:avLst/>
                <a:gdLst>
                  <a:gd name="T0" fmla="*/ 17 w 34"/>
                  <a:gd name="T1" fmla="*/ 0 h 33"/>
                  <a:gd name="T2" fmla="*/ 33 w 34"/>
                  <a:gd name="T3" fmla="*/ 17 h 33"/>
                  <a:gd name="T4" fmla="*/ 17 w 34"/>
                  <a:gd name="T5" fmla="*/ 33 h 33"/>
                  <a:gd name="T6" fmla="*/ 0 w 34"/>
                  <a:gd name="T7" fmla="*/ 17 h 33"/>
                  <a:gd name="T8" fmla="*/ 17 w 34"/>
                  <a:gd name="T9" fmla="*/ 0 h 33"/>
                </a:gdLst>
                <a:ahLst/>
                <a:cxnLst>
                  <a:cxn ang="0">
                    <a:pos x="T0" y="T1"/>
                  </a:cxn>
                  <a:cxn ang="0">
                    <a:pos x="T2" y="T3"/>
                  </a:cxn>
                  <a:cxn ang="0">
                    <a:pos x="T4" y="T5"/>
                  </a:cxn>
                  <a:cxn ang="0">
                    <a:pos x="T6" y="T7"/>
                  </a:cxn>
                  <a:cxn ang="0">
                    <a:pos x="T8" y="T9"/>
                  </a:cxn>
                </a:cxnLst>
                <a:rect l="0" t="0" r="r" b="b"/>
                <a:pathLst>
                  <a:path w="34" h="33">
                    <a:moveTo>
                      <a:pt x="17" y="0"/>
                    </a:moveTo>
                    <a:cubicBezTo>
                      <a:pt x="26" y="0"/>
                      <a:pt x="34" y="8"/>
                      <a:pt x="33" y="17"/>
                    </a:cubicBezTo>
                    <a:cubicBezTo>
                      <a:pt x="33" y="26"/>
                      <a:pt x="26" y="33"/>
                      <a:pt x="17" y="33"/>
                    </a:cubicBezTo>
                    <a:cubicBezTo>
                      <a:pt x="8" y="33"/>
                      <a:pt x="0" y="26"/>
                      <a:pt x="0" y="17"/>
                    </a:cubicBezTo>
                    <a:cubicBezTo>
                      <a:pt x="0" y="8"/>
                      <a:pt x="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4" name="Freeform 170">
                <a:extLst>
                  <a:ext uri="{FF2B5EF4-FFF2-40B4-BE49-F238E27FC236}">
                    <a16:creationId xmlns:a16="http://schemas.microsoft.com/office/drawing/2014/main" id="{B0527141-363C-40D2-BCCC-892AAE893E8F}"/>
                  </a:ext>
                </a:extLst>
              </p:cNvPr>
              <p:cNvSpPr>
                <a:spLocks/>
              </p:cNvSpPr>
              <p:nvPr/>
            </p:nvSpPr>
            <p:spPr bwMode="auto">
              <a:xfrm>
                <a:off x="5157" y="1740"/>
                <a:ext cx="46" cy="47"/>
              </a:xfrm>
              <a:custGeom>
                <a:avLst/>
                <a:gdLst>
                  <a:gd name="T0" fmla="*/ 33 w 33"/>
                  <a:gd name="T1" fmla="*/ 17 h 34"/>
                  <a:gd name="T2" fmla="*/ 16 w 33"/>
                  <a:gd name="T3" fmla="*/ 33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5" y="34"/>
                      <a:pt x="16" y="33"/>
                    </a:cubicBezTo>
                    <a:cubicBezTo>
                      <a:pt x="7" y="33"/>
                      <a:pt x="0" y="26"/>
                      <a:pt x="0" y="17"/>
                    </a:cubicBezTo>
                    <a:cubicBezTo>
                      <a:pt x="0" y="8"/>
                      <a:pt x="7" y="0"/>
                      <a:pt x="16" y="0"/>
                    </a:cubicBezTo>
                    <a:cubicBezTo>
                      <a:pt x="25" y="0"/>
                      <a:pt x="33" y="8"/>
                      <a:pt x="3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5" name="Freeform 171">
                <a:extLst>
                  <a:ext uri="{FF2B5EF4-FFF2-40B4-BE49-F238E27FC236}">
                    <a16:creationId xmlns:a16="http://schemas.microsoft.com/office/drawing/2014/main" id="{B147C3A6-4084-4CFE-AC4A-3C3038909F0F}"/>
                  </a:ext>
                </a:extLst>
              </p:cNvPr>
              <p:cNvSpPr>
                <a:spLocks/>
              </p:cNvSpPr>
              <p:nvPr/>
            </p:nvSpPr>
            <p:spPr bwMode="auto">
              <a:xfrm>
                <a:off x="5263" y="459"/>
                <a:ext cx="48" cy="47"/>
              </a:xfrm>
              <a:custGeom>
                <a:avLst/>
                <a:gdLst>
                  <a:gd name="T0" fmla="*/ 17 w 34"/>
                  <a:gd name="T1" fmla="*/ 0 h 34"/>
                  <a:gd name="T2" fmla="*/ 34 w 34"/>
                  <a:gd name="T3" fmla="*/ 17 h 34"/>
                  <a:gd name="T4" fmla="*/ 17 w 34"/>
                  <a:gd name="T5" fmla="*/ 34 h 34"/>
                  <a:gd name="T6" fmla="*/ 1 w 34"/>
                  <a:gd name="T7" fmla="*/ 17 h 34"/>
                  <a:gd name="T8" fmla="*/ 17 w 34"/>
                  <a:gd name="T9" fmla="*/ 0 h 34"/>
                </a:gdLst>
                <a:ahLst/>
                <a:cxnLst>
                  <a:cxn ang="0">
                    <a:pos x="T0" y="T1"/>
                  </a:cxn>
                  <a:cxn ang="0">
                    <a:pos x="T2" y="T3"/>
                  </a:cxn>
                  <a:cxn ang="0">
                    <a:pos x="T4" y="T5"/>
                  </a:cxn>
                  <a:cxn ang="0">
                    <a:pos x="T6" y="T7"/>
                  </a:cxn>
                  <a:cxn ang="0">
                    <a:pos x="T8" y="T9"/>
                  </a:cxn>
                </a:cxnLst>
                <a:rect l="0" t="0" r="r" b="b"/>
                <a:pathLst>
                  <a:path w="34" h="34">
                    <a:moveTo>
                      <a:pt x="17" y="0"/>
                    </a:moveTo>
                    <a:cubicBezTo>
                      <a:pt x="26" y="0"/>
                      <a:pt x="34" y="8"/>
                      <a:pt x="34" y="17"/>
                    </a:cubicBezTo>
                    <a:cubicBezTo>
                      <a:pt x="33" y="27"/>
                      <a:pt x="26" y="34"/>
                      <a:pt x="17" y="34"/>
                    </a:cubicBezTo>
                    <a:cubicBezTo>
                      <a:pt x="8" y="34"/>
                      <a:pt x="0" y="26"/>
                      <a:pt x="1" y="17"/>
                    </a:cubicBezTo>
                    <a:cubicBezTo>
                      <a:pt x="1" y="8"/>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6" name="Freeform 172">
                <a:extLst>
                  <a:ext uri="{FF2B5EF4-FFF2-40B4-BE49-F238E27FC236}">
                    <a16:creationId xmlns:a16="http://schemas.microsoft.com/office/drawing/2014/main" id="{5CE82FA6-B75F-4E17-8467-5157B0FE6B37}"/>
                  </a:ext>
                </a:extLst>
              </p:cNvPr>
              <p:cNvSpPr>
                <a:spLocks/>
              </p:cNvSpPr>
              <p:nvPr/>
            </p:nvSpPr>
            <p:spPr bwMode="auto">
              <a:xfrm>
                <a:off x="6333" y="1526"/>
                <a:ext cx="46" cy="46"/>
              </a:xfrm>
              <a:custGeom>
                <a:avLst/>
                <a:gdLst>
                  <a:gd name="T0" fmla="*/ 17 w 33"/>
                  <a:gd name="T1" fmla="*/ 0 h 33"/>
                  <a:gd name="T2" fmla="*/ 33 w 33"/>
                  <a:gd name="T3" fmla="*/ 17 h 33"/>
                  <a:gd name="T4" fmla="*/ 17 w 33"/>
                  <a:gd name="T5" fmla="*/ 33 h 33"/>
                  <a:gd name="T6" fmla="*/ 0 w 33"/>
                  <a:gd name="T7" fmla="*/ 16 h 33"/>
                  <a:gd name="T8" fmla="*/ 17 w 33"/>
                  <a:gd name="T9" fmla="*/ 0 h 33"/>
                </a:gdLst>
                <a:ahLst/>
                <a:cxnLst>
                  <a:cxn ang="0">
                    <a:pos x="T0" y="T1"/>
                  </a:cxn>
                  <a:cxn ang="0">
                    <a:pos x="T2" y="T3"/>
                  </a:cxn>
                  <a:cxn ang="0">
                    <a:pos x="T4" y="T5"/>
                  </a:cxn>
                  <a:cxn ang="0">
                    <a:pos x="T6" y="T7"/>
                  </a:cxn>
                  <a:cxn ang="0">
                    <a:pos x="T8" y="T9"/>
                  </a:cxn>
                </a:cxnLst>
                <a:rect l="0" t="0" r="r" b="b"/>
                <a:pathLst>
                  <a:path w="33" h="33">
                    <a:moveTo>
                      <a:pt x="17" y="0"/>
                    </a:moveTo>
                    <a:cubicBezTo>
                      <a:pt x="26" y="0"/>
                      <a:pt x="33" y="8"/>
                      <a:pt x="33" y="17"/>
                    </a:cubicBezTo>
                    <a:cubicBezTo>
                      <a:pt x="33" y="26"/>
                      <a:pt x="26" y="33"/>
                      <a:pt x="17" y="33"/>
                    </a:cubicBezTo>
                    <a:cubicBezTo>
                      <a:pt x="7" y="33"/>
                      <a:pt x="0" y="25"/>
                      <a:pt x="0" y="16"/>
                    </a:cubicBezTo>
                    <a:cubicBezTo>
                      <a:pt x="0" y="7"/>
                      <a:pt x="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7" name="Freeform 173">
                <a:extLst>
                  <a:ext uri="{FF2B5EF4-FFF2-40B4-BE49-F238E27FC236}">
                    <a16:creationId xmlns:a16="http://schemas.microsoft.com/office/drawing/2014/main" id="{EA3B8C23-A4CE-4F6C-A181-D86C0483CE95}"/>
                  </a:ext>
                </a:extLst>
              </p:cNvPr>
              <p:cNvSpPr>
                <a:spLocks/>
              </p:cNvSpPr>
              <p:nvPr/>
            </p:nvSpPr>
            <p:spPr bwMode="auto">
              <a:xfrm>
                <a:off x="5692" y="353"/>
                <a:ext cx="46" cy="46"/>
              </a:xfrm>
              <a:custGeom>
                <a:avLst/>
                <a:gdLst>
                  <a:gd name="T0" fmla="*/ 0 w 33"/>
                  <a:gd name="T1" fmla="*/ 17 h 33"/>
                  <a:gd name="T2" fmla="*/ 16 w 33"/>
                  <a:gd name="T3" fmla="*/ 0 h 33"/>
                  <a:gd name="T4" fmla="*/ 33 w 33"/>
                  <a:gd name="T5" fmla="*/ 17 h 33"/>
                  <a:gd name="T6" fmla="*/ 17 w 33"/>
                  <a:gd name="T7" fmla="*/ 33 h 33"/>
                  <a:gd name="T8" fmla="*/ 0 w 33"/>
                  <a:gd name="T9" fmla="*/ 17 h 33"/>
                </a:gdLst>
                <a:ahLst/>
                <a:cxnLst>
                  <a:cxn ang="0">
                    <a:pos x="T0" y="T1"/>
                  </a:cxn>
                  <a:cxn ang="0">
                    <a:pos x="T2" y="T3"/>
                  </a:cxn>
                  <a:cxn ang="0">
                    <a:pos x="T4" y="T5"/>
                  </a:cxn>
                  <a:cxn ang="0">
                    <a:pos x="T6" y="T7"/>
                  </a:cxn>
                  <a:cxn ang="0">
                    <a:pos x="T8" y="T9"/>
                  </a:cxn>
                </a:cxnLst>
                <a:rect l="0" t="0" r="r" b="b"/>
                <a:pathLst>
                  <a:path w="33" h="33">
                    <a:moveTo>
                      <a:pt x="0" y="17"/>
                    </a:moveTo>
                    <a:cubicBezTo>
                      <a:pt x="0" y="8"/>
                      <a:pt x="7" y="0"/>
                      <a:pt x="16" y="0"/>
                    </a:cubicBezTo>
                    <a:cubicBezTo>
                      <a:pt x="25" y="0"/>
                      <a:pt x="33" y="8"/>
                      <a:pt x="33" y="17"/>
                    </a:cubicBezTo>
                    <a:cubicBezTo>
                      <a:pt x="33" y="25"/>
                      <a:pt x="25" y="33"/>
                      <a:pt x="17"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8" name="Freeform 174">
                <a:extLst>
                  <a:ext uri="{FF2B5EF4-FFF2-40B4-BE49-F238E27FC236}">
                    <a16:creationId xmlns:a16="http://schemas.microsoft.com/office/drawing/2014/main" id="{C7034D21-25B4-4723-8F99-00883FFE0B7F}"/>
                  </a:ext>
                </a:extLst>
              </p:cNvPr>
              <p:cNvSpPr>
                <a:spLocks/>
              </p:cNvSpPr>
              <p:nvPr/>
            </p:nvSpPr>
            <p:spPr bwMode="auto">
              <a:xfrm>
                <a:off x="6440" y="1100"/>
                <a:ext cx="45" cy="46"/>
              </a:xfrm>
              <a:custGeom>
                <a:avLst/>
                <a:gdLst>
                  <a:gd name="T0" fmla="*/ 16 w 32"/>
                  <a:gd name="T1" fmla="*/ 0 h 33"/>
                  <a:gd name="T2" fmla="*/ 32 w 32"/>
                  <a:gd name="T3" fmla="*/ 17 h 33"/>
                  <a:gd name="T4" fmla="*/ 16 w 32"/>
                  <a:gd name="T5" fmla="*/ 33 h 33"/>
                  <a:gd name="T6" fmla="*/ 0 w 32"/>
                  <a:gd name="T7" fmla="*/ 16 h 33"/>
                  <a:gd name="T8" fmla="*/ 16 w 32"/>
                  <a:gd name="T9" fmla="*/ 0 h 33"/>
                </a:gdLst>
                <a:ahLst/>
                <a:cxnLst>
                  <a:cxn ang="0">
                    <a:pos x="T0" y="T1"/>
                  </a:cxn>
                  <a:cxn ang="0">
                    <a:pos x="T2" y="T3"/>
                  </a:cxn>
                  <a:cxn ang="0">
                    <a:pos x="T4" y="T5"/>
                  </a:cxn>
                  <a:cxn ang="0">
                    <a:pos x="T6" y="T7"/>
                  </a:cxn>
                  <a:cxn ang="0">
                    <a:pos x="T8" y="T9"/>
                  </a:cxn>
                </a:cxnLst>
                <a:rect l="0" t="0" r="r" b="b"/>
                <a:pathLst>
                  <a:path w="32" h="33">
                    <a:moveTo>
                      <a:pt x="16" y="0"/>
                    </a:moveTo>
                    <a:cubicBezTo>
                      <a:pt x="25" y="0"/>
                      <a:pt x="32" y="8"/>
                      <a:pt x="32" y="17"/>
                    </a:cubicBezTo>
                    <a:cubicBezTo>
                      <a:pt x="32" y="26"/>
                      <a:pt x="25" y="33"/>
                      <a:pt x="16" y="33"/>
                    </a:cubicBezTo>
                    <a:cubicBezTo>
                      <a:pt x="7" y="33"/>
                      <a:pt x="0" y="25"/>
                      <a:pt x="0" y="16"/>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49" name="Freeform 175">
                <a:extLst>
                  <a:ext uri="{FF2B5EF4-FFF2-40B4-BE49-F238E27FC236}">
                    <a16:creationId xmlns:a16="http://schemas.microsoft.com/office/drawing/2014/main" id="{19277FF1-8D06-4BFD-B64C-73F3627E9B8E}"/>
                  </a:ext>
                </a:extLst>
              </p:cNvPr>
              <p:cNvSpPr>
                <a:spLocks/>
              </p:cNvSpPr>
              <p:nvPr/>
            </p:nvSpPr>
            <p:spPr bwMode="auto">
              <a:xfrm>
                <a:off x="5585" y="353"/>
                <a:ext cx="46" cy="46"/>
              </a:xfrm>
              <a:custGeom>
                <a:avLst/>
                <a:gdLst>
                  <a:gd name="T0" fmla="*/ 33 w 33"/>
                  <a:gd name="T1" fmla="*/ 16 h 33"/>
                  <a:gd name="T2" fmla="*/ 17 w 33"/>
                  <a:gd name="T3" fmla="*/ 33 h 33"/>
                  <a:gd name="T4" fmla="*/ 1 w 33"/>
                  <a:gd name="T5" fmla="*/ 17 h 33"/>
                  <a:gd name="T6" fmla="*/ 17 w 33"/>
                  <a:gd name="T7" fmla="*/ 0 h 33"/>
                  <a:gd name="T8" fmla="*/ 33 w 33"/>
                  <a:gd name="T9" fmla="*/ 16 h 33"/>
                </a:gdLst>
                <a:ahLst/>
                <a:cxnLst>
                  <a:cxn ang="0">
                    <a:pos x="T0" y="T1"/>
                  </a:cxn>
                  <a:cxn ang="0">
                    <a:pos x="T2" y="T3"/>
                  </a:cxn>
                  <a:cxn ang="0">
                    <a:pos x="T4" y="T5"/>
                  </a:cxn>
                  <a:cxn ang="0">
                    <a:pos x="T6" y="T7"/>
                  </a:cxn>
                  <a:cxn ang="0">
                    <a:pos x="T8" y="T9"/>
                  </a:cxn>
                </a:cxnLst>
                <a:rect l="0" t="0" r="r" b="b"/>
                <a:pathLst>
                  <a:path w="33" h="33">
                    <a:moveTo>
                      <a:pt x="33" y="16"/>
                    </a:moveTo>
                    <a:cubicBezTo>
                      <a:pt x="33" y="25"/>
                      <a:pt x="26" y="33"/>
                      <a:pt x="17" y="33"/>
                    </a:cubicBezTo>
                    <a:cubicBezTo>
                      <a:pt x="8" y="33"/>
                      <a:pt x="1" y="26"/>
                      <a:pt x="1" y="17"/>
                    </a:cubicBezTo>
                    <a:cubicBezTo>
                      <a:pt x="0" y="8"/>
                      <a:pt x="8" y="0"/>
                      <a:pt x="17" y="0"/>
                    </a:cubicBezTo>
                    <a:cubicBezTo>
                      <a:pt x="26" y="0"/>
                      <a:pt x="33" y="8"/>
                      <a:pt x="3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0" name="Freeform 176">
                <a:extLst>
                  <a:ext uri="{FF2B5EF4-FFF2-40B4-BE49-F238E27FC236}">
                    <a16:creationId xmlns:a16="http://schemas.microsoft.com/office/drawing/2014/main" id="{94012803-BDFC-4BCE-AFAC-B105BA2C9D9F}"/>
                  </a:ext>
                </a:extLst>
              </p:cNvPr>
              <p:cNvSpPr>
                <a:spLocks/>
              </p:cNvSpPr>
              <p:nvPr/>
            </p:nvSpPr>
            <p:spPr bwMode="auto">
              <a:xfrm>
                <a:off x="6440" y="1206"/>
                <a:ext cx="45" cy="46"/>
              </a:xfrm>
              <a:custGeom>
                <a:avLst/>
                <a:gdLst>
                  <a:gd name="T0" fmla="*/ 0 w 32"/>
                  <a:gd name="T1" fmla="*/ 17 h 33"/>
                  <a:gd name="T2" fmla="*/ 16 w 32"/>
                  <a:gd name="T3" fmla="*/ 0 h 33"/>
                  <a:gd name="T4" fmla="*/ 32 w 32"/>
                  <a:gd name="T5" fmla="*/ 17 h 33"/>
                  <a:gd name="T6" fmla="*/ 16 w 32"/>
                  <a:gd name="T7" fmla="*/ 33 h 33"/>
                  <a:gd name="T8" fmla="*/ 0 w 32"/>
                  <a:gd name="T9" fmla="*/ 17 h 33"/>
                </a:gdLst>
                <a:ahLst/>
                <a:cxnLst>
                  <a:cxn ang="0">
                    <a:pos x="T0" y="T1"/>
                  </a:cxn>
                  <a:cxn ang="0">
                    <a:pos x="T2" y="T3"/>
                  </a:cxn>
                  <a:cxn ang="0">
                    <a:pos x="T4" y="T5"/>
                  </a:cxn>
                  <a:cxn ang="0">
                    <a:pos x="T6" y="T7"/>
                  </a:cxn>
                  <a:cxn ang="0">
                    <a:pos x="T8" y="T9"/>
                  </a:cxn>
                </a:cxnLst>
                <a:rect l="0" t="0" r="r" b="b"/>
                <a:pathLst>
                  <a:path w="32" h="33">
                    <a:moveTo>
                      <a:pt x="0" y="17"/>
                    </a:moveTo>
                    <a:cubicBezTo>
                      <a:pt x="0" y="8"/>
                      <a:pt x="7" y="1"/>
                      <a:pt x="16" y="0"/>
                    </a:cubicBezTo>
                    <a:cubicBezTo>
                      <a:pt x="25" y="0"/>
                      <a:pt x="32" y="8"/>
                      <a:pt x="32" y="17"/>
                    </a:cubicBezTo>
                    <a:cubicBezTo>
                      <a:pt x="32" y="26"/>
                      <a:pt x="25" y="33"/>
                      <a:pt x="16" y="33"/>
                    </a:cubicBezTo>
                    <a:cubicBezTo>
                      <a:pt x="7" y="33"/>
                      <a:pt x="0" y="2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1" name="Freeform 177">
                <a:extLst>
                  <a:ext uri="{FF2B5EF4-FFF2-40B4-BE49-F238E27FC236}">
                    <a16:creationId xmlns:a16="http://schemas.microsoft.com/office/drawing/2014/main" id="{758782F6-8814-4579-9752-E8015D8040E9}"/>
                  </a:ext>
                </a:extLst>
              </p:cNvPr>
              <p:cNvSpPr>
                <a:spLocks/>
              </p:cNvSpPr>
              <p:nvPr/>
            </p:nvSpPr>
            <p:spPr bwMode="auto">
              <a:xfrm>
                <a:off x="4944" y="781"/>
                <a:ext cx="46" cy="44"/>
              </a:xfrm>
              <a:custGeom>
                <a:avLst/>
                <a:gdLst>
                  <a:gd name="T0" fmla="*/ 0 w 33"/>
                  <a:gd name="T1" fmla="*/ 16 h 32"/>
                  <a:gd name="T2" fmla="*/ 16 w 33"/>
                  <a:gd name="T3" fmla="*/ 0 h 32"/>
                  <a:gd name="T4" fmla="*/ 33 w 33"/>
                  <a:gd name="T5" fmla="*/ 16 h 32"/>
                  <a:gd name="T6" fmla="*/ 16 w 33"/>
                  <a:gd name="T7" fmla="*/ 32 h 32"/>
                  <a:gd name="T8" fmla="*/ 0 w 33"/>
                  <a:gd name="T9" fmla="*/ 16 h 32"/>
                </a:gdLst>
                <a:ahLst/>
                <a:cxnLst>
                  <a:cxn ang="0">
                    <a:pos x="T0" y="T1"/>
                  </a:cxn>
                  <a:cxn ang="0">
                    <a:pos x="T2" y="T3"/>
                  </a:cxn>
                  <a:cxn ang="0">
                    <a:pos x="T4" y="T5"/>
                  </a:cxn>
                  <a:cxn ang="0">
                    <a:pos x="T6" y="T7"/>
                  </a:cxn>
                  <a:cxn ang="0">
                    <a:pos x="T8" y="T9"/>
                  </a:cxn>
                </a:cxnLst>
                <a:rect l="0" t="0" r="r" b="b"/>
                <a:pathLst>
                  <a:path w="33" h="32">
                    <a:moveTo>
                      <a:pt x="0" y="16"/>
                    </a:moveTo>
                    <a:cubicBezTo>
                      <a:pt x="0" y="7"/>
                      <a:pt x="8" y="0"/>
                      <a:pt x="16" y="0"/>
                    </a:cubicBezTo>
                    <a:cubicBezTo>
                      <a:pt x="26" y="0"/>
                      <a:pt x="33" y="7"/>
                      <a:pt x="33" y="16"/>
                    </a:cubicBezTo>
                    <a:cubicBezTo>
                      <a:pt x="32" y="25"/>
                      <a:pt x="25" y="32"/>
                      <a:pt x="16" y="32"/>
                    </a:cubicBezTo>
                    <a:cubicBezTo>
                      <a:pt x="7" y="32"/>
                      <a:pt x="0" y="24"/>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2" name="Freeform 178">
                <a:extLst>
                  <a:ext uri="{FF2B5EF4-FFF2-40B4-BE49-F238E27FC236}">
                    <a16:creationId xmlns:a16="http://schemas.microsoft.com/office/drawing/2014/main" id="{CCF3661E-CAB6-4FA2-9EDA-697AA78ECF5E}"/>
                  </a:ext>
                </a:extLst>
              </p:cNvPr>
              <p:cNvSpPr>
                <a:spLocks/>
              </p:cNvSpPr>
              <p:nvPr/>
            </p:nvSpPr>
            <p:spPr bwMode="auto">
              <a:xfrm>
                <a:off x="6013" y="1847"/>
                <a:ext cx="45" cy="45"/>
              </a:xfrm>
              <a:custGeom>
                <a:avLst/>
                <a:gdLst>
                  <a:gd name="T0" fmla="*/ 32 w 32"/>
                  <a:gd name="T1" fmla="*/ 16 h 32"/>
                  <a:gd name="T2" fmla="*/ 16 w 32"/>
                  <a:gd name="T3" fmla="*/ 32 h 32"/>
                  <a:gd name="T4" fmla="*/ 0 w 32"/>
                  <a:gd name="T5" fmla="*/ 16 h 32"/>
                  <a:gd name="T6" fmla="*/ 16 w 32"/>
                  <a:gd name="T7" fmla="*/ 0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cubicBezTo>
                      <a:pt x="32" y="25"/>
                      <a:pt x="25" y="32"/>
                      <a:pt x="16" y="32"/>
                    </a:cubicBezTo>
                    <a:cubicBezTo>
                      <a:pt x="7" y="32"/>
                      <a:pt x="0" y="25"/>
                      <a:pt x="0" y="16"/>
                    </a:cubicBezTo>
                    <a:cubicBezTo>
                      <a:pt x="0" y="7"/>
                      <a:pt x="7" y="0"/>
                      <a:pt x="16" y="0"/>
                    </a:cubicBezTo>
                    <a:cubicBezTo>
                      <a:pt x="25" y="0"/>
                      <a:pt x="32" y="8"/>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3" name="Freeform 179">
                <a:extLst>
                  <a:ext uri="{FF2B5EF4-FFF2-40B4-BE49-F238E27FC236}">
                    <a16:creationId xmlns:a16="http://schemas.microsoft.com/office/drawing/2014/main" id="{6CD04386-6C76-4339-BA5D-C6A698C4D2CC}"/>
                  </a:ext>
                </a:extLst>
              </p:cNvPr>
              <p:cNvSpPr>
                <a:spLocks/>
              </p:cNvSpPr>
              <p:nvPr/>
            </p:nvSpPr>
            <p:spPr bwMode="auto">
              <a:xfrm>
                <a:off x="6440" y="994"/>
                <a:ext cx="45" cy="44"/>
              </a:xfrm>
              <a:custGeom>
                <a:avLst/>
                <a:gdLst>
                  <a:gd name="T0" fmla="*/ 16 w 32"/>
                  <a:gd name="T1" fmla="*/ 0 h 32"/>
                  <a:gd name="T2" fmla="*/ 32 w 32"/>
                  <a:gd name="T3" fmla="*/ 16 h 32"/>
                  <a:gd name="T4" fmla="*/ 17 w 32"/>
                  <a:gd name="T5" fmla="*/ 32 h 32"/>
                  <a:gd name="T6" fmla="*/ 0 w 32"/>
                  <a:gd name="T7" fmla="*/ 16 h 32"/>
                  <a:gd name="T8" fmla="*/ 16 w 32"/>
                  <a:gd name="T9" fmla="*/ 0 h 32"/>
                </a:gdLst>
                <a:ahLst/>
                <a:cxnLst>
                  <a:cxn ang="0">
                    <a:pos x="T0" y="T1"/>
                  </a:cxn>
                  <a:cxn ang="0">
                    <a:pos x="T2" y="T3"/>
                  </a:cxn>
                  <a:cxn ang="0">
                    <a:pos x="T4" y="T5"/>
                  </a:cxn>
                  <a:cxn ang="0">
                    <a:pos x="T6" y="T7"/>
                  </a:cxn>
                  <a:cxn ang="0">
                    <a:pos x="T8" y="T9"/>
                  </a:cxn>
                </a:cxnLst>
                <a:rect l="0" t="0" r="r" b="b"/>
                <a:pathLst>
                  <a:path w="32" h="32">
                    <a:moveTo>
                      <a:pt x="16" y="0"/>
                    </a:moveTo>
                    <a:cubicBezTo>
                      <a:pt x="25" y="0"/>
                      <a:pt x="32" y="7"/>
                      <a:pt x="32" y="16"/>
                    </a:cubicBezTo>
                    <a:cubicBezTo>
                      <a:pt x="32" y="24"/>
                      <a:pt x="25" y="32"/>
                      <a:pt x="17" y="32"/>
                    </a:cubicBezTo>
                    <a:cubicBezTo>
                      <a:pt x="8" y="32"/>
                      <a:pt x="0" y="25"/>
                      <a:pt x="0" y="16"/>
                    </a:cubicBezTo>
                    <a:cubicBezTo>
                      <a:pt x="0" y="8"/>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4" name="Freeform 180">
                <a:extLst>
                  <a:ext uri="{FF2B5EF4-FFF2-40B4-BE49-F238E27FC236}">
                    <a16:creationId xmlns:a16="http://schemas.microsoft.com/office/drawing/2014/main" id="{5C1B0AEF-DB2C-4FC3-8E9B-C768F400A662}"/>
                  </a:ext>
                </a:extLst>
              </p:cNvPr>
              <p:cNvSpPr>
                <a:spLocks/>
              </p:cNvSpPr>
              <p:nvPr/>
            </p:nvSpPr>
            <p:spPr bwMode="auto">
              <a:xfrm>
                <a:off x="5798" y="354"/>
                <a:ext cx="46" cy="45"/>
              </a:xfrm>
              <a:custGeom>
                <a:avLst/>
                <a:gdLst>
                  <a:gd name="T0" fmla="*/ 16 w 33"/>
                  <a:gd name="T1" fmla="*/ 0 h 32"/>
                  <a:gd name="T2" fmla="*/ 33 w 33"/>
                  <a:gd name="T3" fmla="*/ 16 h 32"/>
                  <a:gd name="T4" fmla="*/ 17 w 33"/>
                  <a:gd name="T5" fmla="*/ 32 h 32"/>
                  <a:gd name="T6" fmla="*/ 1 w 33"/>
                  <a:gd name="T7" fmla="*/ 16 h 32"/>
                  <a:gd name="T8" fmla="*/ 16 w 33"/>
                  <a:gd name="T9" fmla="*/ 0 h 32"/>
                </a:gdLst>
                <a:ahLst/>
                <a:cxnLst>
                  <a:cxn ang="0">
                    <a:pos x="T0" y="T1"/>
                  </a:cxn>
                  <a:cxn ang="0">
                    <a:pos x="T2" y="T3"/>
                  </a:cxn>
                  <a:cxn ang="0">
                    <a:pos x="T4" y="T5"/>
                  </a:cxn>
                  <a:cxn ang="0">
                    <a:pos x="T6" y="T7"/>
                  </a:cxn>
                  <a:cxn ang="0">
                    <a:pos x="T8" y="T9"/>
                  </a:cxn>
                </a:cxnLst>
                <a:rect l="0" t="0" r="r" b="b"/>
                <a:pathLst>
                  <a:path w="33" h="32">
                    <a:moveTo>
                      <a:pt x="16" y="0"/>
                    </a:moveTo>
                    <a:cubicBezTo>
                      <a:pt x="25" y="0"/>
                      <a:pt x="33" y="7"/>
                      <a:pt x="33" y="16"/>
                    </a:cubicBezTo>
                    <a:cubicBezTo>
                      <a:pt x="33" y="24"/>
                      <a:pt x="26" y="31"/>
                      <a:pt x="17" y="32"/>
                    </a:cubicBezTo>
                    <a:cubicBezTo>
                      <a:pt x="8" y="32"/>
                      <a:pt x="1" y="25"/>
                      <a:pt x="1" y="16"/>
                    </a:cubicBezTo>
                    <a:cubicBezTo>
                      <a:pt x="0" y="7"/>
                      <a:pt x="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5" name="Freeform 181">
                <a:extLst>
                  <a:ext uri="{FF2B5EF4-FFF2-40B4-BE49-F238E27FC236}">
                    <a16:creationId xmlns:a16="http://schemas.microsoft.com/office/drawing/2014/main" id="{1BC29BBD-D3A6-4B17-B61B-4CE88A7131A8}"/>
                  </a:ext>
                </a:extLst>
              </p:cNvPr>
              <p:cNvSpPr>
                <a:spLocks/>
              </p:cNvSpPr>
              <p:nvPr/>
            </p:nvSpPr>
            <p:spPr bwMode="auto">
              <a:xfrm>
                <a:off x="6440" y="1315"/>
                <a:ext cx="45" cy="44"/>
              </a:xfrm>
              <a:custGeom>
                <a:avLst/>
                <a:gdLst>
                  <a:gd name="T0" fmla="*/ 0 w 32"/>
                  <a:gd name="T1" fmla="*/ 16 h 32"/>
                  <a:gd name="T2" fmla="*/ 16 w 32"/>
                  <a:gd name="T3" fmla="*/ 0 h 32"/>
                  <a:gd name="T4" fmla="*/ 32 w 32"/>
                  <a:gd name="T5" fmla="*/ 16 h 32"/>
                  <a:gd name="T6" fmla="*/ 16 w 32"/>
                  <a:gd name="T7" fmla="*/ 32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7"/>
                      <a:pt x="7" y="0"/>
                      <a:pt x="16" y="0"/>
                    </a:cubicBezTo>
                    <a:cubicBezTo>
                      <a:pt x="25" y="0"/>
                      <a:pt x="32" y="7"/>
                      <a:pt x="32" y="16"/>
                    </a:cubicBezTo>
                    <a:cubicBezTo>
                      <a:pt x="32" y="24"/>
                      <a:pt x="25" y="31"/>
                      <a:pt x="16" y="32"/>
                    </a:cubicBezTo>
                    <a:cubicBezTo>
                      <a:pt x="8" y="32"/>
                      <a:pt x="0" y="2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6" name="Freeform 182">
                <a:extLst>
                  <a:ext uri="{FF2B5EF4-FFF2-40B4-BE49-F238E27FC236}">
                    <a16:creationId xmlns:a16="http://schemas.microsoft.com/office/drawing/2014/main" id="{8FB41C43-A686-4498-88A1-BD235F7CA770}"/>
                  </a:ext>
                </a:extLst>
              </p:cNvPr>
              <p:cNvSpPr>
                <a:spLocks/>
              </p:cNvSpPr>
              <p:nvPr/>
            </p:nvSpPr>
            <p:spPr bwMode="auto">
              <a:xfrm>
                <a:off x="5478" y="354"/>
                <a:ext cx="45" cy="45"/>
              </a:xfrm>
              <a:custGeom>
                <a:avLst/>
                <a:gdLst>
                  <a:gd name="T0" fmla="*/ 0 w 32"/>
                  <a:gd name="T1" fmla="*/ 15 h 32"/>
                  <a:gd name="T2" fmla="*/ 16 w 32"/>
                  <a:gd name="T3" fmla="*/ 0 h 32"/>
                  <a:gd name="T4" fmla="*/ 32 w 32"/>
                  <a:gd name="T5" fmla="*/ 16 h 32"/>
                  <a:gd name="T6" fmla="*/ 16 w 32"/>
                  <a:gd name="T7" fmla="*/ 31 h 32"/>
                  <a:gd name="T8" fmla="*/ 0 w 32"/>
                  <a:gd name="T9" fmla="*/ 15 h 32"/>
                </a:gdLst>
                <a:ahLst/>
                <a:cxnLst>
                  <a:cxn ang="0">
                    <a:pos x="T0" y="T1"/>
                  </a:cxn>
                  <a:cxn ang="0">
                    <a:pos x="T2" y="T3"/>
                  </a:cxn>
                  <a:cxn ang="0">
                    <a:pos x="T4" y="T5"/>
                  </a:cxn>
                  <a:cxn ang="0">
                    <a:pos x="T6" y="T7"/>
                  </a:cxn>
                  <a:cxn ang="0">
                    <a:pos x="T8" y="T9"/>
                  </a:cxn>
                </a:cxnLst>
                <a:rect l="0" t="0" r="r" b="b"/>
                <a:pathLst>
                  <a:path w="32" h="32">
                    <a:moveTo>
                      <a:pt x="0" y="15"/>
                    </a:moveTo>
                    <a:cubicBezTo>
                      <a:pt x="0" y="7"/>
                      <a:pt x="7" y="0"/>
                      <a:pt x="16" y="0"/>
                    </a:cubicBezTo>
                    <a:cubicBezTo>
                      <a:pt x="25" y="0"/>
                      <a:pt x="32" y="7"/>
                      <a:pt x="32" y="16"/>
                    </a:cubicBezTo>
                    <a:cubicBezTo>
                      <a:pt x="31" y="24"/>
                      <a:pt x="24" y="32"/>
                      <a:pt x="16" y="31"/>
                    </a:cubicBezTo>
                    <a:cubicBezTo>
                      <a:pt x="7" y="31"/>
                      <a:pt x="0" y="2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7" name="Freeform 183">
                <a:extLst>
                  <a:ext uri="{FF2B5EF4-FFF2-40B4-BE49-F238E27FC236}">
                    <a16:creationId xmlns:a16="http://schemas.microsoft.com/office/drawing/2014/main" id="{3A92BDCC-BE5C-4A49-9723-A6923DDE3607}"/>
                  </a:ext>
                </a:extLst>
              </p:cNvPr>
              <p:cNvSpPr>
                <a:spLocks/>
              </p:cNvSpPr>
              <p:nvPr/>
            </p:nvSpPr>
            <p:spPr bwMode="auto">
              <a:xfrm>
                <a:off x="4945" y="1528"/>
                <a:ext cx="43" cy="43"/>
              </a:xfrm>
              <a:custGeom>
                <a:avLst/>
                <a:gdLst>
                  <a:gd name="T0" fmla="*/ 15 w 31"/>
                  <a:gd name="T1" fmla="*/ 0 h 31"/>
                  <a:gd name="T2" fmla="*/ 31 w 31"/>
                  <a:gd name="T3" fmla="*/ 16 h 31"/>
                  <a:gd name="T4" fmla="*/ 15 w 31"/>
                  <a:gd name="T5" fmla="*/ 31 h 31"/>
                  <a:gd name="T6" fmla="*/ 0 w 31"/>
                  <a:gd name="T7" fmla="*/ 15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1" y="24"/>
                      <a:pt x="24" y="31"/>
                      <a:pt x="15" y="31"/>
                    </a:cubicBezTo>
                    <a:cubicBezTo>
                      <a:pt x="7" y="31"/>
                      <a:pt x="0" y="24"/>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8" name="Freeform 184">
                <a:extLst>
                  <a:ext uri="{FF2B5EF4-FFF2-40B4-BE49-F238E27FC236}">
                    <a16:creationId xmlns:a16="http://schemas.microsoft.com/office/drawing/2014/main" id="{91C74167-2B12-48BA-BF86-81E66600BACF}"/>
                  </a:ext>
                </a:extLst>
              </p:cNvPr>
              <p:cNvSpPr>
                <a:spLocks/>
              </p:cNvSpPr>
              <p:nvPr/>
            </p:nvSpPr>
            <p:spPr bwMode="auto">
              <a:xfrm>
                <a:off x="5265" y="1848"/>
                <a:ext cx="44" cy="44"/>
              </a:xfrm>
              <a:custGeom>
                <a:avLst/>
                <a:gdLst>
                  <a:gd name="T0" fmla="*/ 16 w 32"/>
                  <a:gd name="T1" fmla="*/ 0 h 31"/>
                  <a:gd name="T2" fmla="*/ 32 w 32"/>
                  <a:gd name="T3" fmla="*/ 15 h 31"/>
                  <a:gd name="T4" fmla="*/ 16 w 32"/>
                  <a:gd name="T5" fmla="*/ 31 h 31"/>
                  <a:gd name="T6" fmla="*/ 0 w 32"/>
                  <a:gd name="T7" fmla="*/ 15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6"/>
                      <a:pt x="32" y="15"/>
                    </a:cubicBezTo>
                    <a:cubicBezTo>
                      <a:pt x="32" y="24"/>
                      <a:pt x="25" y="31"/>
                      <a:pt x="16" y="31"/>
                    </a:cubicBezTo>
                    <a:cubicBezTo>
                      <a:pt x="8" y="31"/>
                      <a:pt x="1" y="24"/>
                      <a:pt x="0" y="15"/>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9" name="Freeform 185">
                <a:extLst>
                  <a:ext uri="{FF2B5EF4-FFF2-40B4-BE49-F238E27FC236}">
                    <a16:creationId xmlns:a16="http://schemas.microsoft.com/office/drawing/2014/main" id="{D3BEBA75-EE82-4912-B4B9-E28FB8665968}"/>
                  </a:ext>
                </a:extLst>
              </p:cNvPr>
              <p:cNvSpPr>
                <a:spLocks/>
              </p:cNvSpPr>
              <p:nvPr/>
            </p:nvSpPr>
            <p:spPr bwMode="auto">
              <a:xfrm>
                <a:off x="6227" y="567"/>
                <a:ext cx="43" cy="43"/>
              </a:xfrm>
              <a:custGeom>
                <a:avLst/>
                <a:gdLst>
                  <a:gd name="T0" fmla="*/ 31 w 31"/>
                  <a:gd name="T1" fmla="*/ 16 h 31"/>
                  <a:gd name="T2" fmla="*/ 16 w 31"/>
                  <a:gd name="T3" fmla="*/ 31 h 31"/>
                  <a:gd name="T4" fmla="*/ 0 w 31"/>
                  <a:gd name="T5" fmla="*/ 16 h 31"/>
                  <a:gd name="T6" fmla="*/ 15 w 31"/>
                  <a:gd name="T7" fmla="*/ 0 h 31"/>
                  <a:gd name="T8" fmla="*/ 31 w 31"/>
                  <a:gd name="T9" fmla="*/ 16 h 31"/>
                </a:gdLst>
                <a:ahLst/>
                <a:cxnLst>
                  <a:cxn ang="0">
                    <a:pos x="T0" y="T1"/>
                  </a:cxn>
                  <a:cxn ang="0">
                    <a:pos x="T2" y="T3"/>
                  </a:cxn>
                  <a:cxn ang="0">
                    <a:pos x="T4" y="T5"/>
                  </a:cxn>
                  <a:cxn ang="0">
                    <a:pos x="T6" y="T7"/>
                  </a:cxn>
                  <a:cxn ang="0">
                    <a:pos x="T8" y="T9"/>
                  </a:cxn>
                </a:cxnLst>
                <a:rect l="0" t="0" r="r" b="b"/>
                <a:pathLst>
                  <a:path w="31" h="31">
                    <a:moveTo>
                      <a:pt x="31" y="16"/>
                    </a:moveTo>
                    <a:cubicBezTo>
                      <a:pt x="31" y="25"/>
                      <a:pt x="24" y="31"/>
                      <a:pt x="16" y="31"/>
                    </a:cubicBezTo>
                    <a:cubicBezTo>
                      <a:pt x="7" y="31"/>
                      <a:pt x="0" y="24"/>
                      <a:pt x="0" y="16"/>
                    </a:cubicBezTo>
                    <a:cubicBezTo>
                      <a:pt x="0" y="7"/>
                      <a:pt x="7" y="1"/>
                      <a:pt x="15" y="0"/>
                    </a:cubicBezTo>
                    <a:cubicBezTo>
                      <a:pt x="24" y="0"/>
                      <a:pt x="31" y="7"/>
                      <a:pt x="3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0" name="Freeform 186">
                <a:extLst>
                  <a:ext uri="{FF2B5EF4-FFF2-40B4-BE49-F238E27FC236}">
                    <a16:creationId xmlns:a16="http://schemas.microsoft.com/office/drawing/2014/main" id="{3CBDE3A4-12E8-46C8-B6FF-A77550B0A43C}"/>
                  </a:ext>
                </a:extLst>
              </p:cNvPr>
              <p:cNvSpPr>
                <a:spLocks/>
              </p:cNvSpPr>
              <p:nvPr/>
            </p:nvSpPr>
            <p:spPr bwMode="auto">
              <a:xfrm>
                <a:off x="5693" y="1954"/>
                <a:ext cx="44" cy="44"/>
              </a:xfrm>
              <a:custGeom>
                <a:avLst/>
                <a:gdLst>
                  <a:gd name="T0" fmla="*/ 15 w 31"/>
                  <a:gd name="T1" fmla="*/ 0 h 31"/>
                  <a:gd name="T2" fmla="*/ 31 w 31"/>
                  <a:gd name="T3" fmla="*/ 16 h 31"/>
                  <a:gd name="T4" fmla="*/ 15 w 31"/>
                  <a:gd name="T5" fmla="*/ 31 h 31"/>
                  <a:gd name="T6" fmla="*/ 0 w 31"/>
                  <a:gd name="T7" fmla="*/ 16 h 31"/>
                  <a:gd name="T8" fmla="*/ 15 w 31"/>
                  <a:gd name="T9" fmla="*/ 0 h 31"/>
                </a:gdLst>
                <a:ahLst/>
                <a:cxnLst>
                  <a:cxn ang="0">
                    <a:pos x="T0" y="T1"/>
                  </a:cxn>
                  <a:cxn ang="0">
                    <a:pos x="T2" y="T3"/>
                  </a:cxn>
                  <a:cxn ang="0">
                    <a:pos x="T4" y="T5"/>
                  </a:cxn>
                  <a:cxn ang="0">
                    <a:pos x="T6" y="T7"/>
                  </a:cxn>
                  <a:cxn ang="0">
                    <a:pos x="T8" y="T9"/>
                  </a:cxn>
                </a:cxnLst>
                <a:rect l="0" t="0" r="r" b="b"/>
                <a:pathLst>
                  <a:path w="31" h="31">
                    <a:moveTo>
                      <a:pt x="15" y="0"/>
                    </a:moveTo>
                    <a:cubicBezTo>
                      <a:pt x="24" y="0"/>
                      <a:pt x="31" y="7"/>
                      <a:pt x="31" y="16"/>
                    </a:cubicBezTo>
                    <a:cubicBezTo>
                      <a:pt x="30" y="24"/>
                      <a:pt x="23" y="31"/>
                      <a:pt x="15" y="31"/>
                    </a:cubicBezTo>
                    <a:cubicBezTo>
                      <a:pt x="7" y="31"/>
                      <a:pt x="0" y="24"/>
                      <a:pt x="0" y="16"/>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1" name="Freeform 187">
                <a:extLst>
                  <a:ext uri="{FF2B5EF4-FFF2-40B4-BE49-F238E27FC236}">
                    <a16:creationId xmlns:a16="http://schemas.microsoft.com/office/drawing/2014/main" id="{A4ECBA8D-767E-4454-BBC8-59F1EA3BF43B}"/>
                  </a:ext>
                </a:extLst>
              </p:cNvPr>
              <p:cNvSpPr>
                <a:spLocks/>
              </p:cNvSpPr>
              <p:nvPr/>
            </p:nvSpPr>
            <p:spPr bwMode="auto">
              <a:xfrm>
                <a:off x="4839" y="1101"/>
                <a:ext cx="43" cy="43"/>
              </a:xfrm>
              <a:custGeom>
                <a:avLst/>
                <a:gdLst>
                  <a:gd name="T0" fmla="*/ 15 w 31"/>
                  <a:gd name="T1" fmla="*/ 31 h 31"/>
                  <a:gd name="T2" fmla="*/ 0 w 31"/>
                  <a:gd name="T3" fmla="*/ 15 h 31"/>
                  <a:gd name="T4" fmla="*/ 15 w 31"/>
                  <a:gd name="T5" fmla="*/ 0 h 31"/>
                  <a:gd name="T6" fmla="*/ 30 w 31"/>
                  <a:gd name="T7" fmla="*/ 16 h 31"/>
                  <a:gd name="T8" fmla="*/ 15 w 31"/>
                  <a:gd name="T9" fmla="*/ 31 h 31"/>
                </a:gdLst>
                <a:ahLst/>
                <a:cxnLst>
                  <a:cxn ang="0">
                    <a:pos x="T0" y="T1"/>
                  </a:cxn>
                  <a:cxn ang="0">
                    <a:pos x="T2" y="T3"/>
                  </a:cxn>
                  <a:cxn ang="0">
                    <a:pos x="T4" y="T5"/>
                  </a:cxn>
                  <a:cxn ang="0">
                    <a:pos x="T6" y="T7"/>
                  </a:cxn>
                  <a:cxn ang="0">
                    <a:pos x="T8" y="T9"/>
                  </a:cxn>
                </a:cxnLst>
                <a:rect l="0" t="0" r="r" b="b"/>
                <a:pathLst>
                  <a:path w="31" h="31">
                    <a:moveTo>
                      <a:pt x="15" y="31"/>
                    </a:moveTo>
                    <a:cubicBezTo>
                      <a:pt x="6" y="31"/>
                      <a:pt x="0" y="24"/>
                      <a:pt x="0" y="15"/>
                    </a:cubicBezTo>
                    <a:cubicBezTo>
                      <a:pt x="0" y="7"/>
                      <a:pt x="7" y="0"/>
                      <a:pt x="15" y="0"/>
                    </a:cubicBezTo>
                    <a:cubicBezTo>
                      <a:pt x="24" y="0"/>
                      <a:pt x="31"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2" name="Oval 188">
                <a:extLst>
                  <a:ext uri="{FF2B5EF4-FFF2-40B4-BE49-F238E27FC236}">
                    <a16:creationId xmlns:a16="http://schemas.microsoft.com/office/drawing/2014/main" id="{73F04E9B-18D4-403A-980A-EC893E9F9979}"/>
                  </a:ext>
                </a:extLst>
              </p:cNvPr>
              <p:cNvSpPr>
                <a:spLocks noChangeArrowheads="1"/>
              </p:cNvSpPr>
              <p:nvPr/>
            </p:nvSpPr>
            <p:spPr bwMode="auto">
              <a:xfrm>
                <a:off x="5587" y="1954"/>
                <a:ext cx="42" cy="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3" name="Freeform 189">
                <a:extLst>
                  <a:ext uri="{FF2B5EF4-FFF2-40B4-BE49-F238E27FC236}">
                    <a16:creationId xmlns:a16="http://schemas.microsoft.com/office/drawing/2014/main" id="{67576E54-7027-4C9F-9FBD-F77A75567E12}"/>
                  </a:ext>
                </a:extLst>
              </p:cNvPr>
              <p:cNvSpPr>
                <a:spLocks/>
              </p:cNvSpPr>
              <p:nvPr/>
            </p:nvSpPr>
            <p:spPr bwMode="auto">
              <a:xfrm>
                <a:off x="4839" y="1207"/>
                <a:ext cx="42" cy="43"/>
              </a:xfrm>
              <a:custGeom>
                <a:avLst/>
                <a:gdLst>
                  <a:gd name="T0" fmla="*/ 15 w 30"/>
                  <a:gd name="T1" fmla="*/ 31 h 31"/>
                  <a:gd name="T2" fmla="*/ 0 w 30"/>
                  <a:gd name="T3" fmla="*/ 16 h 31"/>
                  <a:gd name="T4" fmla="*/ 15 w 30"/>
                  <a:gd name="T5" fmla="*/ 1 h 31"/>
                  <a:gd name="T6" fmla="*/ 30 w 30"/>
                  <a:gd name="T7" fmla="*/ 16 h 31"/>
                  <a:gd name="T8" fmla="*/ 15 w 30"/>
                  <a:gd name="T9" fmla="*/ 31 h 31"/>
                </a:gdLst>
                <a:ahLst/>
                <a:cxnLst>
                  <a:cxn ang="0">
                    <a:pos x="T0" y="T1"/>
                  </a:cxn>
                  <a:cxn ang="0">
                    <a:pos x="T2" y="T3"/>
                  </a:cxn>
                  <a:cxn ang="0">
                    <a:pos x="T4" y="T5"/>
                  </a:cxn>
                  <a:cxn ang="0">
                    <a:pos x="T6" y="T7"/>
                  </a:cxn>
                  <a:cxn ang="0">
                    <a:pos x="T8" y="T9"/>
                  </a:cxn>
                </a:cxnLst>
                <a:rect l="0" t="0" r="r" b="b"/>
                <a:pathLst>
                  <a:path w="30" h="31">
                    <a:moveTo>
                      <a:pt x="15" y="31"/>
                    </a:moveTo>
                    <a:cubicBezTo>
                      <a:pt x="7" y="31"/>
                      <a:pt x="0" y="24"/>
                      <a:pt x="0" y="16"/>
                    </a:cubicBezTo>
                    <a:cubicBezTo>
                      <a:pt x="0" y="8"/>
                      <a:pt x="7" y="1"/>
                      <a:pt x="15" y="1"/>
                    </a:cubicBezTo>
                    <a:cubicBezTo>
                      <a:pt x="23" y="0"/>
                      <a:pt x="30" y="7"/>
                      <a:pt x="30" y="16"/>
                    </a:cubicBezTo>
                    <a:cubicBezTo>
                      <a:pt x="30" y="24"/>
                      <a:pt x="23" y="31"/>
                      <a:pt x="1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4" name="Freeform 190">
                <a:extLst>
                  <a:ext uri="{FF2B5EF4-FFF2-40B4-BE49-F238E27FC236}">
                    <a16:creationId xmlns:a16="http://schemas.microsoft.com/office/drawing/2014/main" id="{80D1CC00-D195-4F40-B8C4-1F8A98F3DED4}"/>
                  </a:ext>
                </a:extLst>
              </p:cNvPr>
              <p:cNvSpPr>
                <a:spLocks/>
              </p:cNvSpPr>
              <p:nvPr/>
            </p:nvSpPr>
            <p:spPr bwMode="auto">
              <a:xfrm>
                <a:off x="6121" y="461"/>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6"/>
                      <a:pt x="30" y="15"/>
                    </a:cubicBezTo>
                    <a:cubicBezTo>
                      <a:pt x="30" y="23"/>
                      <a:pt x="24" y="30"/>
                      <a:pt x="15" y="30"/>
                    </a:cubicBezTo>
                    <a:cubicBezTo>
                      <a:pt x="7" y="30"/>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5" name="Freeform 191">
                <a:extLst>
                  <a:ext uri="{FF2B5EF4-FFF2-40B4-BE49-F238E27FC236}">
                    <a16:creationId xmlns:a16="http://schemas.microsoft.com/office/drawing/2014/main" id="{AD2596A4-4FB8-4AA6-B400-5C2656D900A6}"/>
                  </a:ext>
                </a:extLst>
              </p:cNvPr>
              <p:cNvSpPr>
                <a:spLocks/>
              </p:cNvSpPr>
              <p:nvPr/>
            </p:nvSpPr>
            <p:spPr bwMode="auto">
              <a:xfrm>
                <a:off x="6336" y="675"/>
                <a:ext cx="42" cy="41"/>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29" y="24"/>
                      <a:pt x="23" y="30"/>
                      <a:pt x="15" y="30"/>
                    </a:cubicBezTo>
                    <a:cubicBezTo>
                      <a:pt x="6" y="30"/>
                      <a:pt x="0" y="23"/>
                      <a:pt x="0" y="15"/>
                    </a:cubicBezTo>
                    <a:cubicBezTo>
                      <a:pt x="0" y="7"/>
                      <a:pt x="7" y="0"/>
                      <a:pt x="15" y="0"/>
                    </a:cubicBezTo>
                    <a:cubicBezTo>
                      <a:pt x="23" y="1"/>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6" name="Freeform 192">
                <a:extLst>
                  <a:ext uri="{FF2B5EF4-FFF2-40B4-BE49-F238E27FC236}">
                    <a16:creationId xmlns:a16="http://schemas.microsoft.com/office/drawing/2014/main" id="{1B882B25-5F4C-41BD-92A2-A16D108B2D93}"/>
                  </a:ext>
                </a:extLst>
              </p:cNvPr>
              <p:cNvSpPr>
                <a:spLocks/>
              </p:cNvSpPr>
              <p:nvPr/>
            </p:nvSpPr>
            <p:spPr bwMode="auto">
              <a:xfrm>
                <a:off x="6442" y="889"/>
                <a:ext cx="42" cy="42"/>
              </a:xfrm>
              <a:custGeom>
                <a:avLst/>
                <a:gdLst>
                  <a:gd name="T0" fmla="*/ 15 w 30"/>
                  <a:gd name="T1" fmla="*/ 0 h 30"/>
                  <a:gd name="T2" fmla="*/ 30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30" y="7"/>
                      <a:pt x="30" y="15"/>
                    </a:cubicBezTo>
                    <a:cubicBezTo>
                      <a:pt x="30" y="23"/>
                      <a:pt x="23" y="30"/>
                      <a:pt x="15" y="30"/>
                    </a:cubicBezTo>
                    <a:cubicBezTo>
                      <a:pt x="7" y="29"/>
                      <a:pt x="0" y="23"/>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7" name="Freeform 193">
                <a:extLst>
                  <a:ext uri="{FF2B5EF4-FFF2-40B4-BE49-F238E27FC236}">
                    <a16:creationId xmlns:a16="http://schemas.microsoft.com/office/drawing/2014/main" id="{466304E6-6071-41BF-9501-A65F99A0C190}"/>
                  </a:ext>
                </a:extLst>
              </p:cNvPr>
              <p:cNvSpPr>
                <a:spLocks/>
              </p:cNvSpPr>
              <p:nvPr/>
            </p:nvSpPr>
            <p:spPr bwMode="auto">
              <a:xfrm>
                <a:off x="5907" y="355"/>
                <a:ext cx="42" cy="42"/>
              </a:xfrm>
              <a:custGeom>
                <a:avLst/>
                <a:gdLst>
                  <a:gd name="T0" fmla="*/ 30 w 30"/>
                  <a:gd name="T1" fmla="*/ 15 h 30"/>
                  <a:gd name="T2" fmla="*/ 14 w 30"/>
                  <a:gd name="T3" fmla="*/ 29 h 30"/>
                  <a:gd name="T4" fmla="*/ 0 w 30"/>
                  <a:gd name="T5" fmla="*/ 14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3"/>
                      <a:pt x="23" y="30"/>
                      <a:pt x="14" y="29"/>
                    </a:cubicBezTo>
                    <a:cubicBezTo>
                      <a:pt x="6" y="29"/>
                      <a:pt x="0" y="22"/>
                      <a:pt x="0" y="14"/>
                    </a:cubicBezTo>
                    <a:cubicBezTo>
                      <a:pt x="0" y="6"/>
                      <a:pt x="7" y="0"/>
                      <a:pt x="15" y="0"/>
                    </a:cubicBezTo>
                    <a:cubicBezTo>
                      <a:pt x="23" y="0"/>
                      <a:pt x="30" y="7"/>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8" name="Freeform 194">
                <a:extLst>
                  <a:ext uri="{FF2B5EF4-FFF2-40B4-BE49-F238E27FC236}">
                    <a16:creationId xmlns:a16="http://schemas.microsoft.com/office/drawing/2014/main" id="{38B90789-695B-448D-8EED-F28790D303A0}"/>
                  </a:ext>
                </a:extLst>
              </p:cNvPr>
              <p:cNvSpPr>
                <a:spLocks/>
              </p:cNvSpPr>
              <p:nvPr/>
            </p:nvSpPr>
            <p:spPr bwMode="auto">
              <a:xfrm>
                <a:off x="5801" y="1956"/>
                <a:ext cx="40" cy="42"/>
              </a:xfrm>
              <a:custGeom>
                <a:avLst/>
                <a:gdLst>
                  <a:gd name="T0" fmla="*/ 14 w 29"/>
                  <a:gd name="T1" fmla="*/ 0 h 30"/>
                  <a:gd name="T2" fmla="*/ 29 w 29"/>
                  <a:gd name="T3" fmla="*/ 15 h 30"/>
                  <a:gd name="T4" fmla="*/ 14 w 29"/>
                  <a:gd name="T5" fmla="*/ 29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3" y="0"/>
                      <a:pt x="29" y="6"/>
                      <a:pt x="29" y="15"/>
                    </a:cubicBezTo>
                    <a:cubicBezTo>
                      <a:pt x="29" y="23"/>
                      <a:pt x="22" y="30"/>
                      <a:pt x="14" y="29"/>
                    </a:cubicBezTo>
                    <a:cubicBezTo>
                      <a:pt x="6" y="29"/>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9" name="Oval 195">
                <a:extLst>
                  <a:ext uri="{FF2B5EF4-FFF2-40B4-BE49-F238E27FC236}">
                    <a16:creationId xmlns:a16="http://schemas.microsoft.com/office/drawing/2014/main" id="{EE8BFB3E-2DD2-4721-8FCB-FC5A80C2111C}"/>
                  </a:ext>
                </a:extLst>
              </p:cNvPr>
              <p:cNvSpPr>
                <a:spLocks noChangeArrowheads="1"/>
              </p:cNvSpPr>
              <p:nvPr/>
            </p:nvSpPr>
            <p:spPr bwMode="auto">
              <a:xfrm>
                <a:off x="4839" y="995"/>
                <a:ext cx="42"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0" name="Freeform 196">
                <a:extLst>
                  <a:ext uri="{FF2B5EF4-FFF2-40B4-BE49-F238E27FC236}">
                    <a16:creationId xmlns:a16="http://schemas.microsoft.com/office/drawing/2014/main" id="{D351F593-86CF-4E0B-8C77-1C30B5BB9629}"/>
                  </a:ext>
                </a:extLst>
              </p:cNvPr>
              <p:cNvSpPr>
                <a:spLocks/>
              </p:cNvSpPr>
              <p:nvPr/>
            </p:nvSpPr>
            <p:spPr bwMode="auto">
              <a:xfrm>
                <a:off x="5053" y="569"/>
                <a:ext cx="41" cy="41"/>
              </a:xfrm>
              <a:custGeom>
                <a:avLst/>
                <a:gdLst>
                  <a:gd name="T0" fmla="*/ 15 w 30"/>
                  <a:gd name="T1" fmla="*/ 0 h 30"/>
                  <a:gd name="T2" fmla="*/ 29 w 30"/>
                  <a:gd name="T3" fmla="*/ 15 h 30"/>
                  <a:gd name="T4" fmla="*/ 15 w 30"/>
                  <a:gd name="T5" fmla="*/ 30 h 30"/>
                  <a:gd name="T6" fmla="*/ 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23" y="0"/>
                      <a:pt x="29" y="7"/>
                      <a:pt x="29" y="15"/>
                    </a:cubicBezTo>
                    <a:cubicBezTo>
                      <a:pt x="30" y="23"/>
                      <a:pt x="23" y="30"/>
                      <a:pt x="15" y="30"/>
                    </a:cubicBezTo>
                    <a:cubicBezTo>
                      <a:pt x="7" y="30"/>
                      <a:pt x="0" y="23"/>
                      <a:pt x="0" y="15"/>
                    </a:cubicBezTo>
                    <a:cubicBezTo>
                      <a:pt x="0" y="7"/>
                      <a:pt x="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1" name="Freeform 197">
                <a:extLst>
                  <a:ext uri="{FF2B5EF4-FFF2-40B4-BE49-F238E27FC236}">
                    <a16:creationId xmlns:a16="http://schemas.microsoft.com/office/drawing/2014/main" id="{77257745-3FEB-4ADE-9F83-7E215763A13B}"/>
                  </a:ext>
                </a:extLst>
              </p:cNvPr>
              <p:cNvSpPr>
                <a:spLocks/>
              </p:cNvSpPr>
              <p:nvPr/>
            </p:nvSpPr>
            <p:spPr bwMode="auto">
              <a:xfrm>
                <a:off x="6228" y="1743"/>
                <a:ext cx="41" cy="41"/>
              </a:xfrm>
              <a:custGeom>
                <a:avLst/>
                <a:gdLst>
                  <a:gd name="T0" fmla="*/ 14 w 29"/>
                  <a:gd name="T1" fmla="*/ 0 h 30"/>
                  <a:gd name="T2" fmla="*/ 29 w 29"/>
                  <a:gd name="T3" fmla="*/ 14 h 30"/>
                  <a:gd name="T4" fmla="*/ 15 w 29"/>
                  <a:gd name="T5" fmla="*/ 30 h 30"/>
                  <a:gd name="T6" fmla="*/ 0 w 29"/>
                  <a:gd name="T7" fmla="*/ 15 h 30"/>
                  <a:gd name="T8" fmla="*/ 14 w 29"/>
                  <a:gd name="T9" fmla="*/ 0 h 30"/>
                </a:gdLst>
                <a:ahLst/>
                <a:cxnLst>
                  <a:cxn ang="0">
                    <a:pos x="T0" y="T1"/>
                  </a:cxn>
                  <a:cxn ang="0">
                    <a:pos x="T2" y="T3"/>
                  </a:cxn>
                  <a:cxn ang="0">
                    <a:pos x="T4" y="T5"/>
                  </a:cxn>
                  <a:cxn ang="0">
                    <a:pos x="T6" y="T7"/>
                  </a:cxn>
                  <a:cxn ang="0">
                    <a:pos x="T8" y="T9"/>
                  </a:cxn>
                </a:cxnLst>
                <a:rect l="0" t="0" r="r" b="b"/>
                <a:pathLst>
                  <a:path w="29" h="30">
                    <a:moveTo>
                      <a:pt x="14" y="0"/>
                    </a:moveTo>
                    <a:cubicBezTo>
                      <a:pt x="22" y="0"/>
                      <a:pt x="29" y="6"/>
                      <a:pt x="29" y="14"/>
                    </a:cubicBezTo>
                    <a:cubicBezTo>
                      <a:pt x="29" y="23"/>
                      <a:pt x="23" y="29"/>
                      <a:pt x="15" y="30"/>
                    </a:cubicBezTo>
                    <a:cubicBezTo>
                      <a:pt x="7" y="30"/>
                      <a:pt x="0" y="23"/>
                      <a:pt x="0" y="15"/>
                    </a:cubicBezTo>
                    <a:cubicBezTo>
                      <a:pt x="0" y="7"/>
                      <a:pt x="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2" name="Freeform 198">
                <a:extLst>
                  <a:ext uri="{FF2B5EF4-FFF2-40B4-BE49-F238E27FC236}">
                    <a16:creationId xmlns:a16="http://schemas.microsoft.com/office/drawing/2014/main" id="{17B536BD-A49F-4B75-A95F-124C5459F7EB}"/>
                  </a:ext>
                </a:extLst>
              </p:cNvPr>
              <p:cNvSpPr>
                <a:spLocks/>
              </p:cNvSpPr>
              <p:nvPr/>
            </p:nvSpPr>
            <p:spPr bwMode="auto">
              <a:xfrm>
                <a:off x="5480" y="1956"/>
                <a:ext cx="42" cy="40"/>
              </a:xfrm>
              <a:custGeom>
                <a:avLst/>
                <a:gdLst>
                  <a:gd name="T0" fmla="*/ 15 w 30"/>
                  <a:gd name="T1" fmla="*/ 29 h 29"/>
                  <a:gd name="T2" fmla="*/ 0 w 30"/>
                  <a:gd name="T3" fmla="*/ 15 h 29"/>
                  <a:gd name="T4" fmla="*/ 15 w 30"/>
                  <a:gd name="T5" fmla="*/ 0 h 29"/>
                  <a:gd name="T6" fmla="*/ 29 w 30"/>
                  <a:gd name="T7" fmla="*/ 14 h 29"/>
                  <a:gd name="T8" fmla="*/ 15 w 30"/>
                  <a:gd name="T9" fmla="*/ 29 h 29"/>
                </a:gdLst>
                <a:ahLst/>
                <a:cxnLst>
                  <a:cxn ang="0">
                    <a:pos x="T0" y="T1"/>
                  </a:cxn>
                  <a:cxn ang="0">
                    <a:pos x="T2" y="T3"/>
                  </a:cxn>
                  <a:cxn ang="0">
                    <a:pos x="T4" y="T5"/>
                  </a:cxn>
                  <a:cxn ang="0">
                    <a:pos x="T6" y="T7"/>
                  </a:cxn>
                  <a:cxn ang="0">
                    <a:pos x="T8" y="T9"/>
                  </a:cxn>
                </a:cxnLst>
                <a:rect l="0" t="0" r="r" b="b"/>
                <a:pathLst>
                  <a:path w="30" h="29">
                    <a:moveTo>
                      <a:pt x="15" y="29"/>
                    </a:moveTo>
                    <a:cubicBezTo>
                      <a:pt x="7" y="29"/>
                      <a:pt x="0" y="23"/>
                      <a:pt x="0" y="15"/>
                    </a:cubicBezTo>
                    <a:cubicBezTo>
                      <a:pt x="0" y="7"/>
                      <a:pt x="7" y="0"/>
                      <a:pt x="15" y="0"/>
                    </a:cubicBezTo>
                    <a:cubicBezTo>
                      <a:pt x="23" y="0"/>
                      <a:pt x="29" y="7"/>
                      <a:pt x="29" y="14"/>
                    </a:cubicBezTo>
                    <a:cubicBezTo>
                      <a:pt x="30" y="22"/>
                      <a:pt x="23" y="29"/>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3" name="Freeform 199">
                <a:extLst>
                  <a:ext uri="{FF2B5EF4-FFF2-40B4-BE49-F238E27FC236}">
                    <a16:creationId xmlns:a16="http://schemas.microsoft.com/office/drawing/2014/main" id="{C980F683-40E1-436B-8472-9B43EA113F93}"/>
                  </a:ext>
                </a:extLst>
              </p:cNvPr>
              <p:cNvSpPr>
                <a:spLocks/>
              </p:cNvSpPr>
              <p:nvPr/>
            </p:nvSpPr>
            <p:spPr bwMode="auto">
              <a:xfrm>
                <a:off x="6442" y="1422"/>
                <a:ext cx="42" cy="42"/>
              </a:xfrm>
              <a:custGeom>
                <a:avLst/>
                <a:gdLst>
                  <a:gd name="T0" fmla="*/ 15 w 30"/>
                  <a:gd name="T1" fmla="*/ 30 h 30"/>
                  <a:gd name="T2" fmla="*/ 0 w 30"/>
                  <a:gd name="T3" fmla="*/ 15 h 30"/>
                  <a:gd name="T4" fmla="*/ 15 w 30"/>
                  <a:gd name="T5" fmla="*/ 1 h 30"/>
                  <a:gd name="T6" fmla="*/ 30 w 30"/>
                  <a:gd name="T7" fmla="*/ 15 h 30"/>
                  <a:gd name="T8" fmla="*/ 15 w 30"/>
                  <a:gd name="T9" fmla="*/ 30 h 30"/>
                </a:gdLst>
                <a:ahLst/>
                <a:cxnLst>
                  <a:cxn ang="0">
                    <a:pos x="T0" y="T1"/>
                  </a:cxn>
                  <a:cxn ang="0">
                    <a:pos x="T2" y="T3"/>
                  </a:cxn>
                  <a:cxn ang="0">
                    <a:pos x="T4" y="T5"/>
                  </a:cxn>
                  <a:cxn ang="0">
                    <a:pos x="T6" y="T7"/>
                  </a:cxn>
                  <a:cxn ang="0">
                    <a:pos x="T8" y="T9"/>
                  </a:cxn>
                </a:cxnLst>
                <a:rect l="0" t="0" r="r" b="b"/>
                <a:pathLst>
                  <a:path w="30" h="30">
                    <a:moveTo>
                      <a:pt x="15" y="30"/>
                    </a:moveTo>
                    <a:cubicBezTo>
                      <a:pt x="7" y="29"/>
                      <a:pt x="0" y="23"/>
                      <a:pt x="0" y="15"/>
                    </a:cubicBezTo>
                    <a:cubicBezTo>
                      <a:pt x="1" y="7"/>
                      <a:pt x="7" y="0"/>
                      <a:pt x="15" y="1"/>
                    </a:cubicBezTo>
                    <a:cubicBezTo>
                      <a:pt x="23" y="1"/>
                      <a:pt x="30" y="8"/>
                      <a:pt x="30" y="15"/>
                    </a:cubicBezTo>
                    <a:cubicBezTo>
                      <a:pt x="29" y="23"/>
                      <a:pt x="23"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4" name="Freeform 200">
                <a:extLst>
                  <a:ext uri="{FF2B5EF4-FFF2-40B4-BE49-F238E27FC236}">
                    <a16:creationId xmlns:a16="http://schemas.microsoft.com/office/drawing/2014/main" id="{7AB34120-C870-43A6-90EB-9B05317FA517}"/>
                  </a:ext>
                </a:extLst>
              </p:cNvPr>
              <p:cNvSpPr>
                <a:spLocks/>
              </p:cNvSpPr>
              <p:nvPr/>
            </p:nvSpPr>
            <p:spPr bwMode="auto">
              <a:xfrm>
                <a:off x="4839" y="1316"/>
                <a:ext cx="42" cy="40"/>
              </a:xfrm>
              <a:custGeom>
                <a:avLst/>
                <a:gdLst>
                  <a:gd name="T0" fmla="*/ 15 w 30"/>
                  <a:gd name="T1" fmla="*/ 0 h 29"/>
                  <a:gd name="T2" fmla="*/ 29 w 30"/>
                  <a:gd name="T3" fmla="*/ 15 h 29"/>
                  <a:gd name="T4" fmla="*/ 15 w 30"/>
                  <a:gd name="T5" fmla="*/ 29 h 29"/>
                  <a:gd name="T6" fmla="*/ 1 w 30"/>
                  <a:gd name="T7" fmla="*/ 15 h 29"/>
                  <a:gd name="T8" fmla="*/ 15 w 30"/>
                  <a:gd name="T9" fmla="*/ 0 h 29"/>
                </a:gdLst>
                <a:ahLst/>
                <a:cxnLst>
                  <a:cxn ang="0">
                    <a:pos x="T0" y="T1"/>
                  </a:cxn>
                  <a:cxn ang="0">
                    <a:pos x="T2" y="T3"/>
                  </a:cxn>
                  <a:cxn ang="0">
                    <a:pos x="T4" y="T5"/>
                  </a:cxn>
                  <a:cxn ang="0">
                    <a:pos x="T6" y="T7"/>
                  </a:cxn>
                  <a:cxn ang="0">
                    <a:pos x="T8" y="T9"/>
                  </a:cxn>
                </a:cxnLst>
                <a:rect l="0" t="0" r="r" b="b"/>
                <a:pathLst>
                  <a:path w="30" h="29">
                    <a:moveTo>
                      <a:pt x="15" y="0"/>
                    </a:moveTo>
                    <a:cubicBezTo>
                      <a:pt x="23" y="0"/>
                      <a:pt x="30" y="7"/>
                      <a:pt x="29" y="15"/>
                    </a:cubicBezTo>
                    <a:cubicBezTo>
                      <a:pt x="29" y="23"/>
                      <a:pt x="23" y="29"/>
                      <a:pt x="15" y="29"/>
                    </a:cubicBezTo>
                    <a:cubicBezTo>
                      <a:pt x="7" y="29"/>
                      <a:pt x="0" y="23"/>
                      <a:pt x="1" y="15"/>
                    </a:cubicBezTo>
                    <a:cubicBezTo>
                      <a:pt x="1"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5" name="Freeform 201">
                <a:extLst>
                  <a:ext uri="{FF2B5EF4-FFF2-40B4-BE49-F238E27FC236}">
                    <a16:creationId xmlns:a16="http://schemas.microsoft.com/office/drawing/2014/main" id="{A8AFADE6-AB46-40E0-8423-A120E44DDD66}"/>
                  </a:ext>
                </a:extLst>
              </p:cNvPr>
              <p:cNvSpPr>
                <a:spLocks/>
              </p:cNvSpPr>
              <p:nvPr/>
            </p:nvSpPr>
            <p:spPr bwMode="auto">
              <a:xfrm>
                <a:off x="5374" y="355"/>
                <a:ext cx="40" cy="41"/>
              </a:xfrm>
              <a:custGeom>
                <a:avLst/>
                <a:gdLst>
                  <a:gd name="T0" fmla="*/ 0 w 29"/>
                  <a:gd name="T1" fmla="*/ 15 h 29"/>
                  <a:gd name="T2" fmla="*/ 14 w 29"/>
                  <a:gd name="T3" fmla="*/ 0 h 29"/>
                  <a:gd name="T4" fmla="*/ 29 w 29"/>
                  <a:gd name="T5" fmla="*/ 15 h 29"/>
                  <a:gd name="T6" fmla="*/ 15 w 29"/>
                  <a:gd name="T7" fmla="*/ 29 h 29"/>
                  <a:gd name="T8" fmla="*/ 0 w 29"/>
                  <a:gd name="T9" fmla="*/ 15 h 29"/>
                </a:gdLst>
                <a:ahLst/>
                <a:cxnLst>
                  <a:cxn ang="0">
                    <a:pos x="T0" y="T1"/>
                  </a:cxn>
                  <a:cxn ang="0">
                    <a:pos x="T2" y="T3"/>
                  </a:cxn>
                  <a:cxn ang="0">
                    <a:pos x="T4" y="T5"/>
                  </a:cxn>
                  <a:cxn ang="0">
                    <a:pos x="T6" y="T7"/>
                  </a:cxn>
                  <a:cxn ang="0">
                    <a:pos x="T8" y="T9"/>
                  </a:cxn>
                </a:cxnLst>
                <a:rect l="0" t="0" r="r" b="b"/>
                <a:pathLst>
                  <a:path w="29" h="29">
                    <a:moveTo>
                      <a:pt x="0" y="15"/>
                    </a:moveTo>
                    <a:cubicBezTo>
                      <a:pt x="0" y="7"/>
                      <a:pt x="6" y="0"/>
                      <a:pt x="14" y="0"/>
                    </a:cubicBezTo>
                    <a:cubicBezTo>
                      <a:pt x="23" y="0"/>
                      <a:pt x="29" y="6"/>
                      <a:pt x="29" y="15"/>
                    </a:cubicBezTo>
                    <a:cubicBezTo>
                      <a:pt x="29" y="23"/>
                      <a:pt x="23" y="29"/>
                      <a:pt x="15" y="29"/>
                    </a:cubicBezTo>
                    <a:cubicBezTo>
                      <a:pt x="7" y="29"/>
                      <a:pt x="0" y="23"/>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6" name="Freeform 202">
                <a:extLst>
                  <a:ext uri="{FF2B5EF4-FFF2-40B4-BE49-F238E27FC236}">
                    <a16:creationId xmlns:a16="http://schemas.microsoft.com/office/drawing/2014/main" id="{7F2DE4FD-C793-4DDF-89C3-0601A7BC327A}"/>
                  </a:ext>
                </a:extLst>
              </p:cNvPr>
              <p:cNvSpPr>
                <a:spLocks/>
              </p:cNvSpPr>
              <p:nvPr/>
            </p:nvSpPr>
            <p:spPr bwMode="auto">
              <a:xfrm>
                <a:off x="6336" y="1637"/>
                <a:ext cx="40" cy="40"/>
              </a:xfrm>
              <a:custGeom>
                <a:avLst/>
                <a:gdLst>
                  <a:gd name="T0" fmla="*/ 15 w 29"/>
                  <a:gd name="T1" fmla="*/ 0 h 29"/>
                  <a:gd name="T2" fmla="*/ 29 w 29"/>
                  <a:gd name="T3" fmla="*/ 15 h 29"/>
                  <a:gd name="T4" fmla="*/ 15 w 29"/>
                  <a:gd name="T5" fmla="*/ 29 h 29"/>
                  <a:gd name="T6" fmla="*/ 0 w 29"/>
                  <a:gd name="T7" fmla="*/ 15 h 29"/>
                  <a:gd name="T8" fmla="*/ 15 w 29"/>
                  <a:gd name="T9" fmla="*/ 0 h 29"/>
                </a:gdLst>
                <a:ahLst/>
                <a:cxnLst>
                  <a:cxn ang="0">
                    <a:pos x="T0" y="T1"/>
                  </a:cxn>
                  <a:cxn ang="0">
                    <a:pos x="T2" y="T3"/>
                  </a:cxn>
                  <a:cxn ang="0">
                    <a:pos x="T4" y="T5"/>
                  </a:cxn>
                  <a:cxn ang="0">
                    <a:pos x="T6" y="T7"/>
                  </a:cxn>
                  <a:cxn ang="0">
                    <a:pos x="T8" y="T9"/>
                  </a:cxn>
                </a:cxnLst>
                <a:rect l="0" t="0" r="r" b="b"/>
                <a:pathLst>
                  <a:path w="29" h="29">
                    <a:moveTo>
                      <a:pt x="15" y="0"/>
                    </a:moveTo>
                    <a:cubicBezTo>
                      <a:pt x="23" y="0"/>
                      <a:pt x="29" y="7"/>
                      <a:pt x="29" y="15"/>
                    </a:cubicBezTo>
                    <a:cubicBezTo>
                      <a:pt x="29" y="23"/>
                      <a:pt x="22" y="29"/>
                      <a:pt x="15" y="29"/>
                    </a:cubicBezTo>
                    <a:cubicBezTo>
                      <a:pt x="7" y="29"/>
                      <a:pt x="0" y="22"/>
                      <a:pt x="0" y="15"/>
                    </a:cubicBezTo>
                    <a:cubicBezTo>
                      <a:pt x="0" y="7"/>
                      <a:pt x="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7" name="Oval 203">
                <a:extLst>
                  <a:ext uri="{FF2B5EF4-FFF2-40B4-BE49-F238E27FC236}">
                    <a16:creationId xmlns:a16="http://schemas.microsoft.com/office/drawing/2014/main" id="{78AEDE64-2112-48F1-AD3F-28CD94716F7A}"/>
                  </a:ext>
                </a:extLst>
              </p:cNvPr>
              <p:cNvSpPr>
                <a:spLocks noChangeArrowheads="1"/>
              </p:cNvSpPr>
              <p:nvPr/>
            </p:nvSpPr>
            <p:spPr bwMode="auto">
              <a:xfrm>
                <a:off x="5160" y="463"/>
                <a:ext cx="39" cy="3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8" name="Freeform 204">
                <a:extLst>
                  <a:ext uri="{FF2B5EF4-FFF2-40B4-BE49-F238E27FC236}">
                    <a16:creationId xmlns:a16="http://schemas.microsoft.com/office/drawing/2014/main" id="{7829C87A-ECD7-4041-93B9-EB50ECB265C5}"/>
                  </a:ext>
                </a:extLst>
              </p:cNvPr>
              <p:cNvSpPr>
                <a:spLocks/>
              </p:cNvSpPr>
              <p:nvPr/>
            </p:nvSpPr>
            <p:spPr bwMode="auto">
              <a:xfrm>
                <a:off x="4946" y="676"/>
                <a:ext cx="40" cy="39"/>
              </a:xfrm>
              <a:custGeom>
                <a:avLst/>
                <a:gdLst>
                  <a:gd name="T0" fmla="*/ 28 w 28"/>
                  <a:gd name="T1" fmla="*/ 14 h 28"/>
                  <a:gd name="T2" fmla="*/ 14 w 28"/>
                  <a:gd name="T3" fmla="*/ 28 h 28"/>
                  <a:gd name="T4" fmla="*/ 0 w 28"/>
                  <a:gd name="T5" fmla="*/ 15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28" y="22"/>
                      <a:pt x="22" y="28"/>
                      <a:pt x="14" y="28"/>
                    </a:cubicBezTo>
                    <a:cubicBezTo>
                      <a:pt x="7" y="28"/>
                      <a:pt x="1" y="22"/>
                      <a:pt x="0" y="15"/>
                    </a:cubicBezTo>
                    <a:cubicBezTo>
                      <a:pt x="0" y="7"/>
                      <a:pt x="6" y="0"/>
                      <a:pt x="14" y="0"/>
                    </a:cubicBezTo>
                    <a:cubicBezTo>
                      <a:pt x="22" y="0"/>
                      <a:pt x="28" y="6"/>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344" name="Freeform 206">
              <a:extLst>
                <a:ext uri="{FF2B5EF4-FFF2-40B4-BE49-F238E27FC236}">
                  <a16:creationId xmlns:a16="http://schemas.microsoft.com/office/drawing/2014/main" id="{7DB413AF-B84B-4D2F-9B92-9DC327025D3A}"/>
                </a:ext>
              </a:extLst>
            </p:cNvPr>
            <p:cNvSpPr>
              <a:spLocks/>
            </p:cNvSpPr>
            <p:nvPr/>
          </p:nvSpPr>
          <p:spPr bwMode="auto">
            <a:xfrm>
              <a:off x="14990233" y="4364842"/>
              <a:ext cx="61913" cy="61913"/>
            </a:xfrm>
            <a:custGeom>
              <a:avLst/>
              <a:gdLst>
                <a:gd name="T0" fmla="*/ 0 w 28"/>
                <a:gd name="T1" fmla="*/ 14 h 28"/>
                <a:gd name="T2" fmla="*/ 14 w 28"/>
                <a:gd name="T3" fmla="*/ 0 h 28"/>
                <a:gd name="T4" fmla="*/ 28 w 28"/>
                <a:gd name="T5" fmla="*/ 15 h 28"/>
                <a:gd name="T6" fmla="*/ 14 w 28"/>
                <a:gd name="T7" fmla="*/ 28 h 28"/>
                <a:gd name="T8" fmla="*/ 0 w 28"/>
                <a:gd name="T9" fmla="*/ 14 h 28"/>
              </a:gdLst>
              <a:ahLst/>
              <a:cxnLst>
                <a:cxn ang="0">
                  <a:pos x="T0" y="T1"/>
                </a:cxn>
                <a:cxn ang="0">
                  <a:pos x="T2" y="T3"/>
                </a:cxn>
                <a:cxn ang="0">
                  <a:pos x="T4" y="T5"/>
                </a:cxn>
                <a:cxn ang="0">
                  <a:pos x="T6" y="T7"/>
                </a:cxn>
                <a:cxn ang="0">
                  <a:pos x="T8" y="T9"/>
                </a:cxn>
              </a:cxnLst>
              <a:rect l="0" t="0" r="r" b="b"/>
              <a:pathLst>
                <a:path w="28" h="28">
                  <a:moveTo>
                    <a:pt x="0" y="14"/>
                  </a:moveTo>
                  <a:cubicBezTo>
                    <a:pt x="0" y="6"/>
                    <a:pt x="7" y="0"/>
                    <a:pt x="14" y="0"/>
                  </a:cubicBezTo>
                  <a:cubicBezTo>
                    <a:pt x="22" y="0"/>
                    <a:pt x="28" y="7"/>
                    <a:pt x="28" y="15"/>
                  </a:cubicBezTo>
                  <a:cubicBezTo>
                    <a:pt x="28" y="22"/>
                    <a:pt x="22" y="28"/>
                    <a:pt x="14" y="28"/>
                  </a:cubicBezTo>
                  <a:cubicBezTo>
                    <a:pt x="7" y="28"/>
                    <a:pt x="0" y="22"/>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5" name="Freeform 207">
              <a:extLst>
                <a:ext uri="{FF2B5EF4-FFF2-40B4-BE49-F238E27FC236}">
                  <a16:creationId xmlns:a16="http://schemas.microsoft.com/office/drawing/2014/main" id="{635DFF74-48F8-4020-9DD3-B90BC8739C74}"/>
                </a:ext>
              </a:extLst>
            </p:cNvPr>
            <p:cNvSpPr>
              <a:spLocks/>
            </p:cNvSpPr>
            <p:nvPr/>
          </p:nvSpPr>
          <p:spPr bwMode="auto">
            <a:xfrm>
              <a:off x="13294783" y="4196567"/>
              <a:ext cx="61913" cy="61913"/>
            </a:xfrm>
            <a:custGeom>
              <a:avLst/>
              <a:gdLst>
                <a:gd name="T0" fmla="*/ 13 w 28"/>
                <a:gd name="T1" fmla="*/ 0 h 28"/>
                <a:gd name="T2" fmla="*/ 28 w 28"/>
                <a:gd name="T3" fmla="*/ 13 h 28"/>
                <a:gd name="T4" fmla="*/ 14 w 28"/>
                <a:gd name="T5" fmla="*/ 28 h 28"/>
                <a:gd name="T6" fmla="*/ 0 w 28"/>
                <a:gd name="T7" fmla="*/ 14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cubicBezTo>
                    <a:pt x="21" y="0"/>
                    <a:pt x="27" y="6"/>
                    <a:pt x="28" y="13"/>
                  </a:cubicBezTo>
                  <a:cubicBezTo>
                    <a:pt x="28" y="21"/>
                    <a:pt x="21" y="28"/>
                    <a:pt x="14" y="28"/>
                  </a:cubicBezTo>
                  <a:cubicBezTo>
                    <a:pt x="6" y="28"/>
                    <a:pt x="0" y="22"/>
                    <a:pt x="0" y="14"/>
                  </a:cubicBezTo>
                  <a:cubicBezTo>
                    <a:pt x="0" y="6"/>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6" name="Freeform 208">
              <a:extLst>
                <a:ext uri="{FF2B5EF4-FFF2-40B4-BE49-F238E27FC236}">
                  <a16:creationId xmlns:a16="http://schemas.microsoft.com/office/drawing/2014/main" id="{8D4D47D4-2A1E-4EEC-9B5F-3D7C60F62B34}"/>
                </a:ext>
              </a:extLst>
            </p:cNvPr>
            <p:cNvSpPr>
              <a:spLocks/>
            </p:cNvSpPr>
            <p:nvPr/>
          </p:nvSpPr>
          <p:spPr bwMode="auto">
            <a:xfrm>
              <a:off x="12955058" y="2842430"/>
              <a:ext cx="61913" cy="61913"/>
            </a:xfrm>
            <a:custGeom>
              <a:avLst/>
              <a:gdLst>
                <a:gd name="T0" fmla="*/ 14 w 28"/>
                <a:gd name="T1" fmla="*/ 0 h 28"/>
                <a:gd name="T2" fmla="*/ 28 w 28"/>
                <a:gd name="T3" fmla="*/ 14 h 28"/>
                <a:gd name="T4" fmla="*/ 14 w 28"/>
                <a:gd name="T5" fmla="*/ 28 h 28"/>
                <a:gd name="T6" fmla="*/ 0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cubicBezTo>
                    <a:pt x="22" y="0"/>
                    <a:pt x="28" y="6"/>
                    <a:pt x="28" y="14"/>
                  </a:cubicBezTo>
                  <a:cubicBezTo>
                    <a:pt x="28" y="21"/>
                    <a:pt x="22" y="27"/>
                    <a:pt x="14" y="28"/>
                  </a:cubicBezTo>
                  <a:cubicBezTo>
                    <a:pt x="7" y="28"/>
                    <a:pt x="0" y="21"/>
                    <a:pt x="0" y="14"/>
                  </a:cubicBezTo>
                  <a:cubicBezTo>
                    <a:pt x="0" y="6"/>
                    <a:pt x="6"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7" name="Freeform 209">
              <a:extLst>
                <a:ext uri="{FF2B5EF4-FFF2-40B4-BE49-F238E27FC236}">
                  <a16:creationId xmlns:a16="http://schemas.microsoft.com/office/drawing/2014/main" id="{1EC07F94-2A4F-442E-A8B7-B53163701D8E}"/>
                </a:ext>
              </a:extLst>
            </p:cNvPr>
            <p:cNvSpPr>
              <a:spLocks/>
            </p:cNvSpPr>
            <p:nvPr/>
          </p:nvSpPr>
          <p:spPr bwMode="auto">
            <a:xfrm>
              <a:off x="14650508" y="4534705"/>
              <a:ext cx="63500" cy="60325"/>
            </a:xfrm>
            <a:custGeom>
              <a:avLst/>
              <a:gdLst>
                <a:gd name="T0" fmla="*/ 28 w 28"/>
                <a:gd name="T1" fmla="*/ 14 h 27"/>
                <a:gd name="T2" fmla="*/ 14 w 28"/>
                <a:gd name="T3" fmla="*/ 27 h 27"/>
                <a:gd name="T4" fmla="*/ 0 w 28"/>
                <a:gd name="T5" fmla="*/ 14 h 27"/>
                <a:gd name="T6" fmla="*/ 14 w 28"/>
                <a:gd name="T7" fmla="*/ 0 h 27"/>
                <a:gd name="T8" fmla="*/ 28 w 28"/>
                <a:gd name="T9" fmla="*/ 14 h 27"/>
              </a:gdLst>
              <a:ahLst/>
              <a:cxnLst>
                <a:cxn ang="0">
                  <a:pos x="T0" y="T1"/>
                </a:cxn>
                <a:cxn ang="0">
                  <a:pos x="T2" y="T3"/>
                </a:cxn>
                <a:cxn ang="0">
                  <a:pos x="T4" y="T5"/>
                </a:cxn>
                <a:cxn ang="0">
                  <a:pos x="T6" y="T7"/>
                </a:cxn>
                <a:cxn ang="0">
                  <a:pos x="T8" y="T9"/>
                </a:cxn>
              </a:cxnLst>
              <a:rect l="0" t="0" r="r" b="b"/>
              <a:pathLst>
                <a:path w="28" h="27">
                  <a:moveTo>
                    <a:pt x="28" y="14"/>
                  </a:moveTo>
                  <a:cubicBezTo>
                    <a:pt x="28" y="21"/>
                    <a:pt x="21" y="27"/>
                    <a:pt x="14" y="27"/>
                  </a:cubicBezTo>
                  <a:cubicBezTo>
                    <a:pt x="6" y="27"/>
                    <a:pt x="0" y="21"/>
                    <a:pt x="0" y="14"/>
                  </a:cubicBezTo>
                  <a:cubicBezTo>
                    <a:pt x="0" y="6"/>
                    <a:pt x="6" y="0"/>
                    <a:pt x="14" y="0"/>
                  </a:cubicBezTo>
                  <a:cubicBezTo>
                    <a:pt x="22" y="0"/>
                    <a:pt x="28" y="6"/>
                    <a:pt x="28"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8" name="Freeform 210">
              <a:extLst>
                <a:ext uri="{FF2B5EF4-FFF2-40B4-BE49-F238E27FC236}">
                  <a16:creationId xmlns:a16="http://schemas.microsoft.com/office/drawing/2014/main" id="{5DCA0327-F001-4E57-8948-93D8484358F9}"/>
                </a:ext>
              </a:extLst>
            </p:cNvPr>
            <p:cNvSpPr>
              <a:spLocks/>
            </p:cNvSpPr>
            <p:nvPr/>
          </p:nvSpPr>
          <p:spPr bwMode="auto">
            <a:xfrm>
              <a:off x="13804371" y="4534705"/>
              <a:ext cx="60325" cy="60325"/>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1"/>
                    <a:pt x="21" y="27"/>
                    <a:pt x="14" y="27"/>
                  </a:cubicBezTo>
                  <a:cubicBezTo>
                    <a:pt x="6" y="27"/>
                    <a:pt x="0" y="21"/>
                    <a:pt x="0" y="14"/>
                  </a:cubicBezTo>
                  <a:cubicBezTo>
                    <a:pt x="0" y="6"/>
                    <a:pt x="6" y="0"/>
                    <a:pt x="13" y="0"/>
                  </a:cubicBezTo>
                  <a:cubicBezTo>
                    <a:pt x="21" y="0"/>
                    <a:pt x="27" y="6"/>
                    <a:pt x="2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49" name="Freeform 211">
              <a:extLst>
                <a:ext uri="{FF2B5EF4-FFF2-40B4-BE49-F238E27FC236}">
                  <a16:creationId xmlns:a16="http://schemas.microsoft.com/office/drawing/2014/main" id="{751005D3-3FCA-4E96-B8F4-F0D5F21C4014}"/>
                </a:ext>
              </a:extLst>
            </p:cNvPr>
            <p:cNvSpPr>
              <a:spLocks/>
            </p:cNvSpPr>
            <p:nvPr/>
          </p:nvSpPr>
          <p:spPr bwMode="auto">
            <a:xfrm>
              <a:off x="12955058" y="3686980"/>
              <a:ext cx="61913" cy="61913"/>
            </a:xfrm>
            <a:custGeom>
              <a:avLst/>
              <a:gdLst>
                <a:gd name="T0" fmla="*/ 27 w 28"/>
                <a:gd name="T1" fmla="*/ 15 h 28"/>
                <a:gd name="T2" fmla="*/ 13 w 28"/>
                <a:gd name="T3" fmla="*/ 27 h 28"/>
                <a:gd name="T4" fmla="*/ 1 w 28"/>
                <a:gd name="T5" fmla="*/ 14 h 28"/>
                <a:gd name="T6" fmla="*/ 15 w 28"/>
                <a:gd name="T7" fmla="*/ 1 h 28"/>
                <a:gd name="T8" fmla="*/ 27 w 28"/>
                <a:gd name="T9" fmla="*/ 15 h 28"/>
              </a:gdLst>
              <a:ahLst/>
              <a:cxnLst>
                <a:cxn ang="0">
                  <a:pos x="T0" y="T1"/>
                </a:cxn>
                <a:cxn ang="0">
                  <a:pos x="T2" y="T3"/>
                </a:cxn>
                <a:cxn ang="0">
                  <a:pos x="T4" y="T5"/>
                </a:cxn>
                <a:cxn ang="0">
                  <a:pos x="T6" y="T7"/>
                </a:cxn>
                <a:cxn ang="0">
                  <a:pos x="T8" y="T9"/>
                </a:cxn>
              </a:cxnLst>
              <a:rect l="0" t="0" r="r" b="b"/>
              <a:pathLst>
                <a:path w="28" h="28">
                  <a:moveTo>
                    <a:pt x="27" y="15"/>
                  </a:moveTo>
                  <a:cubicBezTo>
                    <a:pt x="27" y="22"/>
                    <a:pt x="21" y="28"/>
                    <a:pt x="13" y="27"/>
                  </a:cubicBezTo>
                  <a:cubicBezTo>
                    <a:pt x="6" y="27"/>
                    <a:pt x="0" y="21"/>
                    <a:pt x="1" y="14"/>
                  </a:cubicBezTo>
                  <a:cubicBezTo>
                    <a:pt x="1" y="6"/>
                    <a:pt x="7" y="0"/>
                    <a:pt x="15" y="1"/>
                  </a:cubicBezTo>
                  <a:cubicBezTo>
                    <a:pt x="22" y="1"/>
                    <a:pt x="28" y="7"/>
                    <a:pt x="27"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0" name="Freeform 212">
              <a:extLst>
                <a:ext uri="{FF2B5EF4-FFF2-40B4-BE49-F238E27FC236}">
                  <a16:creationId xmlns:a16="http://schemas.microsoft.com/office/drawing/2014/main" id="{360CBCFD-C22C-439F-9D5C-EDFB369E1E25}"/>
                </a:ext>
              </a:extLst>
            </p:cNvPr>
            <p:cNvSpPr>
              <a:spLocks/>
            </p:cNvSpPr>
            <p:nvPr/>
          </p:nvSpPr>
          <p:spPr bwMode="auto">
            <a:xfrm>
              <a:off x="14823546" y="1994705"/>
              <a:ext cx="58738" cy="58738"/>
            </a:xfrm>
            <a:custGeom>
              <a:avLst/>
              <a:gdLst>
                <a:gd name="T0" fmla="*/ 26 w 26"/>
                <a:gd name="T1" fmla="*/ 14 h 27"/>
                <a:gd name="T2" fmla="*/ 13 w 26"/>
                <a:gd name="T3" fmla="*/ 27 h 27"/>
                <a:gd name="T4" fmla="*/ 0 w 26"/>
                <a:gd name="T5" fmla="*/ 13 h 27"/>
                <a:gd name="T6" fmla="*/ 13 w 26"/>
                <a:gd name="T7" fmla="*/ 1 h 27"/>
                <a:gd name="T8" fmla="*/ 26 w 26"/>
                <a:gd name="T9" fmla="*/ 14 h 27"/>
              </a:gdLst>
              <a:ahLst/>
              <a:cxnLst>
                <a:cxn ang="0">
                  <a:pos x="T0" y="T1"/>
                </a:cxn>
                <a:cxn ang="0">
                  <a:pos x="T2" y="T3"/>
                </a:cxn>
                <a:cxn ang="0">
                  <a:pos x="T4" y="T5"/>
                </a:cxn>
                <a:cxn ang="0">
                  <a:pos x="T6" y="T7"/>
                </a:cxn>
                <a:cxn ang="0">
                  <a:pos x="T8" y="T9"/>
                </a:cxn>
              </a:cxnLst>
              <a:rect l="0" t="0" r="r" b="b"/>
              <a:pathLst>
                <a:path w="26" h="27">
                  <a:moveTo>
                    <a:pt x="26" y="14"/>
                  </a:moveTo>
                  <a:cubicBezTo>
                    <a:pt x="26" y="21"/>
                    <a:pt x="20" y="27"/>
                    <a:pt x="13" y="27"/>
                  </a:cubicBezTo>
                  <a:cubicBezTo>
                    <a:pt x="6" y="27"/>
                    <a:pt x="0" y="21"/>
                    <a:pt x="0" y="13"/>
                  </a:cubicBezTo>
                  <a:cubicBezTo>
                    <a:pt x="0" y="6"/>
                    <a:pt x="6" y="1"/>
                    <a:pt x="13" y="1"/>
                  </a:cubicBezTo>
                  <a:cubicBezTo>
                    <a:pt x="20" y="0"/>
                    <a:pt x="26" y="6"/>
                    <a:pt x="26"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1" name="Freeform 213">
              <a:extLst>
                <a:ext uri="{FF2B5EF4-FFF2-40B4-BE49-F238E27FC236}">
                  <a16:creationId xmlns:a16="http://schemas.microsoft.com/office/drawing/2014/main" id="{93BACA99-0DCB-41C3-9835-F5EE9D2ED505}"/>
                </a:ext>
              </a:extLst>
            </p:cNvPr>
            <p:cNvSpPr>
              <a:spLocks/>
            </p:cNvSpPr>
            <p:nvPr/>
          </p:nvSpPr>
          <p:spPr bwMode="auto">
            <a:xfrm>
              <a:off x="13126508" y="4028292"/>
              <a:ext cx="60325" cy="60325"/>
            </a:xfrm>
            <a:custGeom>
              <a:avLst/>
              <a:gdLst>
                <a:gd name="T0" fmla="*/ 0 w 27"/>
                <a:gd name="T1" fmla="*/ 13 h 27"/>
                <a:gd name="T2" fmla="*/ 14 w 27"/>
                <a:gd name="T3" fmla="*/ 0 h 27"/>
                <a:gd name="T4" fmla="*/ 27 w 27"/>
                <a:gd name="T5" fmla="*/ 14 h 27"/>
                <a:gd name="T6" fmla="*/ 13 w 27"/>
                <a:gd name="T7" fmla="*/ 27 h 27"/>
                <a:gd name="T8" fmla="*/ 0 w 27"/>
                <a:gd name="T9" fmla="*/ 13 h 27"/>
              </a:gdLst>
              <a:ahLst/>
              <a:cxnLst>
                <a:cxn ang="0">
                  <a:pos x="T0" y="T1"/>
                </a:cxn>
                <a:cxn ang="0">
                  <a:pos x="T2" y="T3"/>
                </a:cxn>
                <a:cxn ang="0">
                  <a:pos x="T4" y="T5"/>
                </a:cxn>
                <a:cxn ang="0">
                  <a:pos x="T6" y="T7"/>
                </a:cxn>
                <a:cxn ang="0">
                  <a:pos x="T8" y="T9"/>
                </a:cxn>
              </a:cxnLst>
              <a:rect l="0" t="0" r="r" b="b"/>
              <a:pathLst>
                <a:path w="27" h="27">
                  <a:moveTo>
                    <a:pt x="0" y="13"/>
                  </a:moveTo>
                  <a:cubicBezTo>
                    <a:pt x="0" y="6"/>
                    <a:pt x="6" y="0"/>
                    <a:pt x="14" y="0"/>
                  </a:cubicBezTo>
                  <a:cubicBezTo>
                    <a:pt x="21" y="1"/>
                    <a:pt x="27" y="7"/>
                    <a:pt x="27" y="14"/>
                  </a:cubicBezTo>
                  <a:cubicBezTo>
                    <a:pt x="26" y="21"/>
                    <a:pt x="20" y="27"/>
                    <a:pt x="13" y="27"/>
                  </a:cubicBezTo>
                  <a:cubicBezTo>
                    <a:pt x="6" y="27"/>
                    <a:pt x="0" y="21"/>
                    <a:pt x="0"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2" name="Freeform 214">
              <a:extLst>
                <a:ext uri="{FF2B5EF4-FFF2-40B4-BE49-F238E27FC236}">
                  <a16:creationId xmlns:a16="http://schemas.microsoft.com/office/drawing/2014/main" id="{F38354C0-5625-428E-A011-00F46E308CBF}"/>
                </a:ext>
              </a:extLst>
            </p:cNvPr>
            <p:cNvSpPr>
              <a:spLocks/>
            </p:cNvSpPr>
            <p:nvPr/>
          </p:nvSpPr>
          <p:spPr bwMode="auto">
            <a:xfrm>
              <a:off x="15502996" y="2670980"/>
              <a:ext cx="57150" cy="60325"/>
            </a:xfrm>
            <a:custGeom>
              <a:avLst/>
              <a:gdLst>
                <a:gd name="T0" fmla="*/ 13 w 26"/>
                <a:gd name="T1" fmla="*/ 27 h 27"/>
                <a:gd name="T2" fmla="*/ 0 w 26"/>
                <a:gd name="T3" fmla="*/ 14 h 27"/>
                <a:gd name="T4" fmla="*/ 13 w 26"/>
                <a:gd name="T5" fmla="*/ 0 h 27"/>
                <a:gd name="T6" fmla="*/ 26 w 26"/>
                <a:gd name="T7" fmla="*/ 14 h 27"/>
                <a:gd name="T8" fmla="*/ 13 w 26"/>
                <a:gd name="T9" fmla="*/ 27 h 27"/>
              </a:gdLst>
              <a:ahLst/>
              <a:cxnLst>
                <a:cxn ang="0">
                  <a:pos x="T0" y="T1"/>
                </a:cxn>
                <a:cxn ang="0">
                  <a:pos x="T2" y="T3"/>
                </a:cxn>
                <a:cxn ang="0">
                  <a:pos x="T4" y="T5"/>
                </a:cxn>
                <a:cxn ang="0">
                  <a:pos x="T6" y="T7"/>
                </a:cxn>
                <a:cxn ang="0">
                  <a:pos x="T8" y="T9"/>
                </a:cxn>
              </a:cxnLst>
              <a:rect l="0" t="0" r="r" b="b"/>
              <a:pathLst>
                <a:path w="26" h="27">
                  <a:moveTo>
                    <a:pt x="13" y="27"/>
                  </a:moveTo>
                  <a:cubicBezTo>
                    <a:pt x="6" y="27"/>
                    <a:pt x="0" y="21"/>
                    <a:pt x="0" y="14"/>
                  </a:cubicBezTo>
                  <a:cubicBezTo>
                    <a:pt x="0" y="6"/>
                    <a:pt x="6" y="1"/>
                    <a:pt x="13" y="0"/>
                  </a:cubicBezTo>
                  <a:cubicBezTo>
                    <a:pt x="20" y="0"/>
                    <a:pt x="26" y="7"/>
                    <a:pt x="26" y="14"/>
                  </a:cubicBezTo>
                  <a:cubicBezTo>
                    <a:pt x="26" y="21"/>
                    <a:pt x="20" y="27"/>
                    <a:pt x="13"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3" name="Freeform 215">
              <a:extLst>
                <a:ext uri="{FF2B5EF4-FFF2-40B4-BE49-F238E27FC236}">
                  <a16:creationId xmlns:a16="http://schemas.microsoft.com/office/drawing/2014/main" id="{C224652C-5C30-49B0-9A28-4726A9E7BB54}"/>
                </a:ext>
              </a:extLst>
            </p:cNvPr>
            <p:cNvSpPr>
              <a:spLocks/>
            </p:cNvSpPr>
            <p:nvPr/>
          </p:nvSpPr>
          <p:spPr bwMode="auto">
            <a:xfrm>
              <a:off x="13464646" y="4366430"/>
              <a:ext cx="58738" cy="60325"/>
            </a:xfrm>
            <a:custGeom>
              <a:avLst/>
              <a:gdLst>
                <a:gd name="T0" fmla="*/ 13 w 26"/>
                <a:gd name="T1" fmla="*/ 0 h 27"/>
                <a:gd name="T2" fmla="*/ 26 w 26"/>
                <a:gd name="T3" fmla="*/ 13 h 27"/>
                <a:gd name="T4" fmla="*/ 13 w 26"/>
                <a:gd name="T5" fmla="*/ 27 h 27"/>
                <a:gd name="T6" fmla="*/ 0 w 26"/>
                <a:gd name="T7" fmla="*/ 13 h 27"/>
                <a:gd name="T8" fmla="*/ 13 w 26"/>
                <a:gd name="T9" fmla="*/ 0 h 27"/>
              </a:gdLst>
              <a:ahLst/>
              <a:cxnLst>
                <a:cxn ang="0">
                  <a:pos x="T0" y="T1"/>
                </a:cxn>
                <a:cxn ang="0">
                  <a:pos x="T2" y="T3"/>
                </a:cxn>
                <a:cxn ang="0">
                  <a:pos x="T4" y="T5"/>
                </a:cxn>
                <a:cxn ang="0">
                  <a:pos x="T6" y="T7"/>
                </a:cxn>
                <a:cxn ang="0">
                  <a:pos x="T8" y="T9"/>
                </a:cxn>
              </a:cxnLst>
              <a:rect l="0" t="0" r="r" b="b"/>
              <a:pathLst>
                <a:path w="26" h="27">
                  <a:moveTo>
                    <a:pt x="13" y="0"/>
                  </a:moveTo>
                  <a:cubicBezTo>
                    <a:pt x="21" y="0"/>
                    <a:pt x="26" y="6"/>
                    <a:pt x="26" y="13"/>
                  </a:cubicBezTo>
                  <a:cubicBezTo>
                    <a:pt x="26" y="20"/>
                    <a:pt x="20" y="27"/>
                    <a:pt x="13" y="27"/>
                  </a:cubicBezTo>
                  <a:cubicBezTo>
                    <a:pt x="6" y="26"/>
                    <a:pt x="0" y="20"/>
                    <a:pt x="0" y="13"/>
                  </a:cubicBezTo>
                  <a:cubicBezTo>
                    <a:pt x="0" y="5"/>
                    <a:pt x="6" y="0"/>
                    <a:pt x="1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4" name="Freeform 216">
              <a:extLst>
                <a:ext uri="{FF2B5EF4-FFF2-40B4-BE49-F238E27FC236}">
                  <a16:creationId xmlns:a16="http://schemas.microsoft.com/office/drawing/2014/main" id="{1CFD6E26-2B30-4A35-9213-E976D90529CA}"/>
                </a:ext>
              </a:extLst>
            </p:cNvPr>
            <p:cNvSpPr>
              <a:spLocks/>
            </p:cNvSpPr>
            <p:nvPr/>
          </p:nvSpPr>
          <p:spPr bwMode="auto">
            <a:xfrm>
              <a:off x="13636096" y="1996292"/>
              <a:ext cx="57150" cy="55563"/>
            </a:xfrm>
            <a:custGeom>
              <a:avLst/>
              <a:gdLst>
                <a:gd name="T0" fmla="*/ 26 w 26"/>
                <a:gd name="T1" fmla="*/ 13 h 25"/>
                <a:gd name="T2" fmla="*/ 13 w 26"/>
                <a:gd name="T3" fmla="*/ 25 h 25"/>
                <a:gd name="T4" fmla="*/ 0 w 26"/>
                <a:gd name="T5" fmla="*/ 12 h 25"/>
                <a:gd name="T6" fmla="*/ 14 w 26"/>
                <a:gd name="T7" fmla="*/ 0 h 25"/>
                <a:gd name="T8" fmla="*/ 26 w 26"/>
                <a:gd name="T9" fmla="*/ 13 h 25"/>
              </a:gdLst>
              <a:ahLst/>
              <a:cxnLst>
                <a:cxn ang="0">
                  <a:pos x="T0" y="T1"/>
                </a:cxn>
                <a:cxn ang="0">
                  <a:pos x="T2" y="T3"/>
                </a:cxn>
                <a:cxn ang="0">
                  <a:pos x="T4" y="T5"/>
                </a:cxn>
                <a:cxn ang="0">
                  <a:pos x="T6" y="T7"/>
                </a:cxn>
                <a:cxn ang="0">
                  <a:pos x="T8" y="T9"/>
                </a:cxn>
              </a:cxnLst>
              <a:rect l="0" t="0" r="r" b="b"/>
              <a:pathLst>
                <a:path w="26" h="25">
                  <a:moveTo>
                    <a:pt x="26" y="13"/>
                  </a:moveTo>
                  <a:cubicBezTo>
                    <a:pt x="25" y="20"/>
                    <a:pt x="20" y="25"/>
                    <a:pt x="13" y="25"/>
                  </a:cubicBezTo>
                  <a:cubicBezTo>
                    <a:pt x="6" y="25"/>
                    <a:pt x="0" y="19"/>
                    <a:pt x="0" y="12"/>
                  </a:cubicBezTo>
                  <a:cubicBezTo>
                    <a:pt x="1" y="5"/>
                    <a:pt x="7" y="0"/>
                    <a:pt x="14" y="0"/>
                  </a:cubicBezTo>
                  <a:cubicBezTo>
                    <a:pt x="21" y="0"/>
                    <a:pt x="26" y="6"/>
                    <a:pt x="26"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5" name="Freeform 217">
              <a:extLst>
                <a:ext uri="{FF2B5EF4-FFF2-40B4-BE49-F238E27FC236}">
                  <a16:creationId xmlns:a16="http://schemas.microsoft.com/office/drawing/2014/main" id="{3CD48ADD-847D-42F4-91CB-00370F6B20FC}"/>
                </a:ext>
              </a:extLst>
            </p:cNvPr>
            <p:cNvSpPr>
              <a:spLocks/>
            </p:cNvSpPr>
            <p:nvPr/>
          </p:nvSpPr>
          <p:spPr bwMode="auto">
            <a:xfrm>
              <a:off x="15502996" y="3860017"/>
              <a:ext cx="57150" cy="55563"/>
            </a:xfrm>
            <a:custGeom>
              <a:avLst/>
              <a:gdLst>
                <a:gd name="T0" fmla="*/ 13 w 26"/>
                <a:gd name="T1" fmla="*/ 25 h 25"/>
                <a:gd name="T2" fmla="*/ 0 w 26"/>
                <a:gd name="T3" fmla="*/ 12 h 25"/>
                <a:gd name="T4" fmla="*/ 13 w 26"/>
                <a:gd name="T5" fmla="*/ 0 h 25"/>
                <a:gd name="T6" fmla="*/ 26 w 26"/>
                <a:gd name="T7" fmla="*/ 13 h 25"/>
                <a:gd name="T8" fmla="*/ 13 w 26"/>
                <a:gd name="T9" fmla="*/ 25 h 25"/>
              </a:gdLst>
              <a:ahLst/>
              <a:cxnLst>
                <a:cxn ang="0">
                  <a:pos x="T0" y="T1"/>
                </a:cxn>
                <a:cxn ang="0">
                  <a:pos x="T2" y="T3"/>
                </a:cxn>
                <a:cxn ang="0">
                  <a:pos x="T4" y="T5"/>
                </a:cxn>
                <a:cxn ang="0">
                  <a:pos x="T6" y="T7"/>
                </a:cxn>
                <a:cxn ang="0">
                  <a:pos x="T8" y="T9"/>
                </a:cxn>
              </a:cxnLst>
              <a:rect l="0" t="0" r="r" b="b"/>
              <a:pathLst>
                <a:path w="26" h="25">
                  <a:moveTo>
                    <a:pt x="13" y="25"/>
                  </a:moveTo>
                  <a:cubicBezTo>
                    <a:pt x="6" y="25"/>
                    <a:pt x="0" y="19"/>
                    <a:pt x="0" y="12"/>
                  </a:cubicBezTo>
                  <a:cubicBezTo>
                    <a:pt x="0" y="6"/>
                    <a:pt x="6" y="0"/>
                    <a:pt x="13" y="0"/>
                  </a:cubicBezTo>
                  <a:cubicBezTo>
                    <a:pt x="20" y="0"/>
                    <a:pt x="26" y="6"/>
                    <a:pt x="26" y="13"/>
                  </a:cubicBezTo>
                  <a:cubicBezTo>
                    <a:pt x="25" y="20"/>
                    <a:pt x="20" y="25"/>
                    <a:pt x="13"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6" name="Freeform 218">
              <a:extLst>
                <a:ext uri="{FF2B5EF4-FFF2-40B4-BE49-F238E27FC236}">
                  <a16:creationId xmlns:a16="http://schemas.microsoft.com/office/drawing/2014/main" id="{95B3D66F-1DB9-4952-AA70-524BE40344A8}"/>
                </a:ext>
              </a:extLst>
            </p:cNvPr>
            <p:cNvSpPr>
              <a:spLocks/>
            </p:cNvSpPr>
            <p:nvPr/>
          </p:nvSpPr>
          <p:spPr bwMode="auto">
            <a:xfrm>
              <a:off x="15334721" y="2337605"/>
              <a:ext cx="53975" cy="52388"/>
            </a:xfrm>
            <a:custGeom>
              <a:avLst/>
              <a:gdLst>
                <a:gd name="T0" fmla="*/ 1 w 25"/>
                <a:gd name="T1" fmla="*/ 12 h 24"/>
                <a:gd name="T2" fmla="*/ 12 w 25"/>
                <a:gd name="T3" fmla="*/ 0 h 24"/>
                <a:gd name="T4" fmla="*/ 25 w 25"/>
                <a:gd name="T5" fmla="*/ 12 h 24"/>
                <a:gd name="T6" fmla="*/ 12 w 25"/>
                <a:gd name="T7" fmla="*/ 24 h 24"/>
                <a:gd name="T8" fmla="*/ 1 w 25"/>
                <a:gd name="T9" fmla="*/ 12 h 24"/>
              </a:gdLst>
              <a:ahLst/>
              <a:cxnLst>
                <a:cxn ang="0">
                  <a:pos x="T0" y="T1"/>
                </a:cxn>
                <a:cxn ang="0">
                  <a:pos x="T2" y="T3"/>
                </a:cxn>
                <a:cxn ang="0">
                  <a:pos x="T4" y="T5"/>
                </a:cxn>
                <a:cxn ang="0">
                  <a:pos x="T6" y="T7"/>
                </a:cxn>
                <a:cxn ang="0">
                  <a:pos x="T8" y="T9"/>
                </a:cxn>
              </a:cxnLst>
              <a:rect l="0" t="0" r="r" b="b"/>
              <a:pathLst>
                <a:path w="25" h="24">
                  <a:moveTo>
                    <a:pt x="1" y="12"/>
                  </a:moveTo>
                  <a:cubicBezTo>
                    <a:pt x="1" y="5"/>
                    <a:pt x="6" y="0"/>
                    <a:pt x="12" y="0"/>
                  </a:cubicBezTo>
                  <a:cubicBezTo>
                    <a:pt x="19" y="0"/>
                    <a:pt x="25" y="5"/>
                    <a:pt x="25" y="12"/>
                  </a:cubicBezTo>
                  <a:cubicBezTo>
                    <a:pt x="25" y="19"/>
                    <a:pt x="19" y="24"/>
                    <a:pt x="12" y="24"/>
                  </a:cubicBezTo>
                  <a:cubicBezTo>
                    <a:pt x="6" y="24"/>
                    <a:pt x="0"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7" name="Freeform 219">
              <a:extLst>
                <a:ext uri="{FF2B5EF4-FFF2-40B4-BE49-F238E27FC236}">
                  <a16:creationId xmlns:a16="http://schemas.microsoft.com/office/drawing/2014/main" id="{1409C11D-0A50-4CDF-A7F0-02EFC56A6A1A}"/>
                </a:ext>
              </a:extLst>
            </p:cNvPr>
            <p:cNvSpPr>
              <a:spLocks/>
            </p:cNvSpPr>
            <p:nvPr/>
          </p:nvSpPr>
          <p:spPr bwMode="auto">
            <a:xfrm>
              <a:off x="15164858" y="2167742"/>
              <a:ext cx="53975" cy="52388"/>
            </a:xfrm>
            <a:custGeom>
              <a:avLst/>
              <a:gdLst>
                <a:gd name="T0" fmla="*/ 12 w 24"/>
                <a:gd name="T1" fmla="*/ 24 h 24"/>
                <a:gd name="T2" fmla="*/ 0 w 24"/>
                <a:gd name="T3" fmla="*/ 12 h 24"/>
                <a:gd name="T4" fmla="*/ 11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6"/>
                    <a:pt x="5" y="0"/>
                    <a:pt x="11" y="0"/>
                  </a:cubicBezTo>
                  <a:cubicBezTo>
                    <a:pt x="18" y="0"/>
                    <a:pt x="24" y="5"/>
                    <a:pt x="24" y="12"/>
                  </a:cubicBezTo>
                  <a:cubicBezTo>
                    <a:pt x="24" y="19"/>
                    <a:pt x="19" y="24"/>
                    <a:pt x="12"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8" name="Freeform 220">
              <a:extLst>
                <a:ext uri="{FF2B5EF4-FFF2-40B4-BE49-F238E27FC236}">
                  <a16:creationId xmlns:a16="http://schemas.microsoft.com/office/drawing/2014/main" id="{FAB2CE8D-416E-4960-B563-21ED96B3F639}"/>
                </a:ext>
              </a:extLst>
            </p:cNvPr>
            <p:cNvSpPr>
              <a:spLocks/>
            </p:cNvSpPr>
            <p:nvPr/>
          </p:nvSpPr>
          <p:spPr bwMode="auto">
            <a:xfrm>
              <a:off x="14826721" y="4537880"/>
              <a:ext cx="52388" cy="53975"/>
            </a:xfrm>
            <a:custGeom>
              <a:avLst/>
              <a:gdLst>
                <a:gd name="T0" fmla="*/ 12 w 24"/>
                <a:gd name="T1" fmla="*/ 25 h 25"/>
                <a:gd name="T2" fmla="*/ 0 w 24"/>
                <a:gd name="T3" fmla="*/ 13 h 25"/>
                <a:gd name="T4" fmla="*/ 12 w 24"/>
                <a:gd name="T5" fmla="*/ 0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4"/>
                    <a:pt x="0" y="19"/>
                    <a:pt x="0" y="13"/>
                  </a:cubicBezTo>
                  <a:cubicBezTo>
                    <a:pt x="0" y="6"/>
                    <a:pt x="6" y="0"/>
                    <a:pt x="12" y="0"/>
                  </a:cubicBezTo>
                  <a:cubicBezTo>
                    <a:pt x="19" y="1"/>
                    <a:pt x="24" y="6"/>
                    <a:pt x="24" y="13"/>
                  </a:cubicBezTo>
                  <a:cubicBezTo>
                    <a:pt x="24" y="20"/>
                    <a:pt x="18"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59" name="Freeform 221">
              <a:extLst>
                <a:ext uri="{FF2B5EF4-FFF2-40B4-BE49-F238E27FC236}">
                  <a16:creationId xmlns:a16="http://schemas.microsoft.com/office/drawing/2014/main" id="{E9C99DA7-4B61-48DF-A6F2-857850E47FEC}"/>
                </a:ext>
              </a:extLst>
            </p:cNvPr>
            <p:cNvSpPr>
              <a:spLocks/>
            </p:cNvSpPr>
            <p:nvPr/>
          </p:nvSpPr>
          <p:spPr bwMode="auto">
            <a:xfrm>
              <a:off x="12959821" y="2674155"/>
              <a:ext cx="53975" cy="55563"/>
            </a:xfrm>
            <a:custGeom>
              <a:avLst/>
              <a:gdLst>
                <a:gd name="T0" fmla="*/ 12 w 24"/>
                <a:gd name="T1" fmla="*/ 25 h 25"/>
                <a:gd name="T2" fmla="*/ 0 w 24"/>
                <a:gd name="T3" fmla="*/ 13 h 25"/>
                <a:gd name="T4" fmla="*/ 12 w 24"/>
                <a:gd name="T5" fmla="*/ 1 h 25"/>
                <a:gd name="T6" fmla="*/ 24 w 24"/>
                <a:gd name="T7" fmla="*/ 13 h 25"/>
                <a:gd name="T8" fmla="*/ 12 w 24"/>
                <a:gd name="T9" fmla="*/ 25 h 25"/>
              </a:gdLst>
              <a:ahLst/>
              <a:cxnLst>
                <a:cxn ang="0">
                  <a:pos x="T0" y="T1"/>
                </a:cxn>
                <a:cxn ang="0">
                  <a:pos x="T2" y="T3"/>
                </a:cxn>
                <a:cxn ang="0">
                  <a:pos x="T4" y="T5"/>
                </a:cxn>
                <a:cxn ang="0">
                  <a:pos x="T6" y="T7"/>
                </a:cxn>
                <a:cxn ang="0">
                  <a:pos x="T8" y="T9"/>
                </a:cxn>
              </a:cxnLst>
              <a:rect l="0" t="0" r="r" b="b"/>
              <a:pathLst>
                <a:path w="24" h="25">
                  <a:moveTo>
                    <a:pt x="12" y="25"/>
                  </a:moveTo>
                  <a:cubicBezTo>
                    <a:pt x="5" y="25"/>
                    <a:pt x="0" y="20"/>
                    <a:pt x="0" y="13"/>
                  </a:cubicBezTo>
                  <a:cubicBezTo>
                    <a:pt x="0" y="6"/>
                    <a:pt x="5" y="1"/>
                    <a:pt x="12" y="1"/>
                  </a:cubicBezTo>
                  <a:cubicBezTo>
                    <a:pt x="18" y="0"/>
                    <a:pt x="24" y="6"/>
                    <a:pt x="24" y="13"/>
                  </a:cubicBezTo>
                  <a:cubicBezTo>
                    <a:pt x="24" y="19"/>
                    <a:pt x="19" y="25"/>
                    <a:pt x="12"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0" name="Freeform 222">
              <a:extLst>
                <a:ext uri="{FF2B5EF4-FFF2-40B4-BE49-F238E27FC236}">
                  <a16:creationId xmlns:a16="http://schemas.microsoft.com/office/drawing/2014/main" id="{B39F1B12-C49F-4BF4-9D48-C59394E44857}"/>
                </a:ext>
              </a:extLst>
            </p:cNvPr>
            <p:cNvSpPr>
              <a:spLocks/>
            </p:cNvSpPr>
            <p:nvPr/>
          </p:nvSpPr>
          <p:spPr bwMode="auto">
            <a:xfrm>
              <a:off x="14148858" y="1828017"/>
              <a:ext cx="50800" cy="53975"/>
            </a:xfrm>
            <a:custGeom>
              <a:avLst/>
              <a:gdLst>
                <a:gd name="T0" fmla="*/ 23 w 23"/>
                <a:gd name="T1" fmla="*/ 12 h 24"/>
                <a:gd name="T2" fmla="*/ 12 w 23"/>
                <a:gd name="T3" fmla="*/ 24 h 24"/>
                <a:gd name="T4" fmla="*/ 0 w 23"/>
                <a:gd name="T5" fmla="*/ 12 h 24"/>
                <a:gd name="T6" fmla="*/ 12 w 23"/>
                <a:gd name="T7" fmla="*/ 1 h 24"/>
                <a:gd name="T8" fmla="*/ 23 w 23"/>
                <a:gd name="T9" fmla="*/ 12 h 24"/>
              </a:gdLst>
              <a:ahLst/>
              <a:cxnLst>
                <a:cxn ang="0">
                  <a:pos x="T0" y="T1"/>
                </a:cxn>
                <a:cxn ang="0">
                  <a:pos x="T2" y="T3"/>
                </a:cxn>
                <a:cxn ang="0">
                  <a:pos x="T4" y="T5"/>
                </a:cxn>
                <a:cxn ang="0">
                  <a:pos x="T6" y="T7"/>
                </a:cxn>
                <a:cxn ang="0">
                  <a:pos x="T8" y="T9"/>
                </a:cxn>
              </a:cxnLst>
              <a:rect l="0" t="0" r="r" b="b"/>
              <a:pathLst>
                <a:path w="23" h="24">
                  <a:moveTo>
                    <a:pt x="23" y="12"/>
                  </a:moveTo>
                  <a:cubicBezTo>
                    <a:pt x="23" y="19"/>
                    <a:pt x="18" y="24"/>
                    <a:pt x="12" y="24"/>
                  </a:cubicBezTo>
                  <a:cubicBezTo>
                    <a:pt x="5" y="24"/>
                    <a:pt x="0" y="19"/>
                    <a:pt x="0" y="12"/>
                  </a:cubicBezTo>
                  <a:cubicBezTo>
                    <a:pt x="0" y="6"/>
                    <a:pt x="5" y="1"/>
                    <a:pt x="12" y="1"/>
                  </a:cubicBezTo>
                  <a:cubicBezTo>
                    <a:pt x="18" y="0"/>
                    <a:pt x="23" y="6"/>
                    <a:pt x="23"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1" name="Freeform 223">
              <a:extLst>
                <a:ext uri="{FF2B5EF4-FFF2-40B4-BE49-F238E27FC236}">
                  <a16:creationId xmlns:a16="http://schemas.microsoft.com/office/drawing/2014/main" id="{358B23E2-CEC8-4E69-AAA9-A4BBEF7DF437}"/>
                </a:ext>
              </a:extLst>
            </p:cNvPr>
            <p:cNvSpPr>
              <a:spLocks/>
            </p:cNvSpPr>
            <p:nvPr/>
          </p:nvSpPr>
          <p:spPr bwMode="auto">
            <a:xfrm>
              <a:off x="15672858" y="3353605"/>
              <a:ext cx="53975" cy="52388"/>
            </a:xfrm>
            <a:custGeom>
              <a:avLst/>
              <a:gdLst>
                <a:gd name="T0" fmla="*/ 1 w 24"/>
                <a:gd name="T1" fmla="*/ 12 h 24"/>
                <a:gd name="T2" fmla="*/ 12 w 24"/>
                <a:gd name="T3" fmla="*/ 0 h 24"/>
                <a:gd name="T4" fmla="*/ 24 w 24"/>
                <a:gd name="T5" fmla="*/ 12 h 24"/>
                <a:gd name="T6" fmla="*/ 13 w 24"/>
                <a:gd name="T7" fmla="*/ 24 h 24"/>
                <a:gd name="T8" fmla="*/ 1 w 24"/>
                <a:gd name="T9" fmla="*/ 12 h 24"/>
              </a:gdLst>
              <a:ahLst/>
              <a:cxnLst>
                <a:cxn ang="0">
                  <a:pos x="T0" y="T1"/>
                </a:cxn>
                <a:cxn ang="0">
                  <a:pos x="T2" y="T3"/>
                </a:cxn>
                <a:cxn ang="0">
                  <a:pos x="T4" y="T5"/>
                </a:cxn>
                <a:cxn ang="0">
                  <a:pos x="T6" y="T7"/>
                </a:cxn>
                <a:cxn ang="0">
                  <a:pos x="T8" y="T9"/>
                </a:cxn>
              </a:cxnLst>
              <a:rect l="0" t="0" r="r" b="b"/>
              <a:pathLst>
                <a:path w="24" h="24">
                  <a:moveTo>
                    <a:pt x="1" y="12"/>
                  </a:moveTo>
                  <a:cubicBezTo>
                    <a:pt x="0" y="6"/>
                    <a:pt x="6" y="0"/>
                    <a:pt x="12" y="0"/>
                  </a:cubicBezTo>
                  <a:cubicBezTo>
                    <a:pt x="19" y="0"/>
                    <a:pt x="24" y="5"/>
                    <a:pt x="24" y="12"/>
                  </a:cubicBezTo>
                  <a:cubicBezTo>
                    <a:pt x="24" y="18"/>
                    <a:pt x="19" y="23"/>
                    <a:pt x="13" y="24"/>
                  </a:cubicBezTo>
                  <a:cubicBezTo>
                    <a:pt x="6" y="24"/>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2" name="Freeform 224">
              <a:extLst>
                <a:ext uri="{FF2B5EF4-FFF2-40B4-BE49-F238E27FC236}">
                  <a16:creationId xmlns:a16="http://schemas.microsoft.com/office/drawing/2014/main" id="{BEA821DF-493F-48EF-8C6E-B49ABF1BF4D1}"/>
                </a:ext>
              </a:extLst>
            </p:cNvPr>
            <p:cNvSpPr>
              <a:spLocks/>
            </p:cNvSpPr>
            <p:nvPr/>
          </p:nvSpPr>
          <p:spPr bwMode="auto">
            <a:xfrm>
              <a:off x="14317133" y="1828017"/>
              <a:ext cx="52388" cy="53975"/>
            </a:xfrm>
            <a:custGeom>
              <a:avLst/>
              <a:gdLst>
                <a:gd name="T0" fmla="*/ 24 w 24"/>
                <a:gd name="T1" fmla="*/ 13 h 24"/>
                <a:gd name="T2" fmla="*/ 12 w 24"/>
                <a:gd name="T3" fmla="*/ 24 h 24"/>
                <a:gd name="T4" fmla="*/ 0 w 24"/>
                <a:gd name="T5" fmla="*/ 12 h 24"/>
                <a:gd name="T6" fmla="*/ 12 w 24"/>
                <a:gd name="T7" fmla="*/ 1 h 24"/>
                <a:gd name="T8" fmla="*/ 24 w 24"/>
                <a:gd name="T9" fmla="*/ 13 h 24"/>
              </a:gdLst>
              <a:ahLst/>
              <a:cxnLst>
                <a:cxn ang="0">
                  <a:pos x="T0" y="T1"/>
                </a:cxn>
                <a:cxn ang="0">
                  <a:pos x="T2" y="T3"/>
                </a:cxn>
                <a:cxn ang="0">
                  <a:pos x="T4" y="T5"/>
                </a:cxn>
                <a:cxn ang="0">
                  <a:pos x="T6" y="T7"/>
                </a:cxn>
                <a:cxn ang="0">
                  <a:pos x="T8" y="T9"/>
                </a:cxn>
              </a:cxnLst>
              <a:rect l="0" t="0" r="r" b="b"/>
              <a:pathLst>
                <a:path w="24" h="24">
                  <a:moveTo>
                    <a:pt x="24" y="13"/>
                  </a:moveTo>
                  <a:cubicBezTo>
                    <a:pt x="24" y="19"/>
                    <a:pt x="18" y="24"/>
                    <a:pt x="12" y="24"/>
                  </a:cubicBezTo>
                  <a:cubicBezTo>
                    <a:pt x="5" y="24"/>
                    <a:pt x="0" y="18"/>
                    <a:pt x="0" y="12"/>
                  </a:cubicBezTo>
                  <a:cubicBezTo>
                    <a:pt x="1" y="5"/>
                    <a:pt x="6" y="0"/>
                    <a:pt x="12" y="1"/>
                  </a:cubicBezTo>
                  <a:cubicBezTo>
                    <a:pt x="19" y="1"/>
                    <a:pt x="24" y="6"/>
                    <a:pt x="24"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3" name="Freeform 225">
              <a:extLst>
                <a:ext uri="{FF2B5EF4-FFF2-40B4-BE49-F238E27FC236}">
                  <a16:creationId xmlns:a16="http://schemas.microsoft.com/office/drawing/2014/main" id="{E7A0BF47-BC20-47AF-B26D-ACC55BA7E84A}"/>
                </a:ext>
              </a:extLst>
            </p:cNvPr>
            <p:cNvSpPr>
              <a:spLocks/>
            </p:cNvSpPr>
            <p:nvPr/>
          </p:nvSpPr>
          <p:spPr bwMode="auto">
            <a:xfrm>
              <a:off x="15672858" y="3185330"/>
              <a:ext cx="53975" cy="50800"/>
            </a:xfrm>
            <a:custGeom>
              <a:avLst/>
              <a:gdLst>
                <a:gd name="T0" fmla="*/ 1 w 24"/>
                <a:gd name="T1" fmla="*/ 12 h 23"/>
                <a:gd name="T2" fmla="*/ 12 w 24"/>
                <a:gd name="T3" fmla="*/ 0 h 23"/>
                <a:gd name="T4" fmla="*/ 24 w 24"/>
                <a:gd name="T5" fmla="*/ 11 h 23"/>
                <a:gd name="T6" fmla="*/ 13 w 24"/>
                <a:gd name="T7" fmla="*/ 23 h 23"/>
                <a:gd name="T8" fmla="*/ 1 w 24"/>
                <a:gd name="T9" fmla="*/ 12 h 23"/>
              </a:gdLst>
              <a:ahLst/>
              <a:cxnLst>
                <a:cxn ang="0">
                  <a:pos x="T0" y="T1"/>
                </a:cxn>
                <a:cxn ang="0">
                  <a:pos x="T2" y="T3"/>
                </a:cxn>
                <a:cxn ang="0">
                  <a:pos x="T4" y="T5"/>
                </a:cxn>
                <a:cxn ang="0">
                  <a:pos x="T6" y="T7"/>
                </a:cxn>
                <a:cxn ang="0">
                  <a:pos x="T8" y="T9"/>
                </a:cxn>
              </a:cxnLst>
              <a:rect l="0" t="0" r="r" b="b"/>
              <a:pathLst>
                <a:path w="24" h="23">
                  <a:moveTo>
                    <a:pt x="1" y="12"/>
                  </a:moveTo>
                  <a:cubicBezTo>
                    <a:pt x="0" y="5"/>
                    <a:pt x="6" y="0"/>
                    <a:pt x="12" y="0"/>
                  </a:cubicBezTo>
                  <a:cubicBezTo>
                    <a:pt x="19" y="0"/>
                    <a:pt x="24" y="5"/>
                    <a:pt x="24" y="11"/>
                  </a:cubicBezTo>
                  <a:cubicBezTo>
                    <a:pt x="24" y="17"/>
                    <a:pt x="19" y="23"/>
                    <a:pt x="13" y="23"/>
                  </a:cubicBezTo>
                  <a:cubicBezTo>
                    <a:pt x="6" y="23"/>
                    <a:pt x="1" y="18"/>
                    <a:pt x="1"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4" name="Freeform 226">
              <a:extLst>
                <a:ext uri="{FF2B5EF4-FFF2-40B4-BE49-F238E27FC236}">
                  <a16:creationId xmlns:a16="http://schemas.microsoft.com/office/drawing/2014/main" id="{D0364A57-7E5E-4E7B-807D-9B36CE1AFAD4}"/>
                </a:ext>
              </a:extLst>
            </p:cNvPr>
            <p:cNvSpPr>
              <a:spLocks/>
            </p:cNvSpPr>
            <p:nvPr/>
          </p:nvSpPr>
          <p:spPr bwMode="auto">
            <a:xfrm>
              <a:off x="13640858" y="4539467"/>
              <a:ext cx="50800" cy="50800"/>
            </a:xfrm>
            <a:custGeom>
              <a:avLst/>
              <a:gdLst>
                <a:gd name="T0" fmla="*/ 22 w 23"/>
                <a:gd name="T1" fmla="*/ 12 h 23"/>
                <a:gd name="T2" fmla="*/ 11 w 23"/>
                <a:gd name="T3" fmla="*/ 23 h 23"/>
                <a:gd name="T4" fmla="*/ 0 w 23"/>
                <a:gd name="T5" fmla="*/ 11 h 23"/>
                <a:gd name="T6" fmla="*/ 11 w 23"/>
                <a:gd name="T7" fmla="*/ 0 h 23"/>
                <a:gd name="T8" fmla="*/ 22 w 23"/>
                <a:gd name="T9" fmla="*/ 12 h 23"/>
              </a:gdLst>
              <a:ahLst/>
              <a:cxnLst>
                <a:cxn ang="0">
                  <a:pos x="T0" y="T1"/>
                </a:cxn>
                <a:cxn ang="0">
                  <a:pos x="T2" y="T3"/>
                </a:cxn>
                <a:cxn ang="0">
                  <a:pos x="T4" y="T5"/>
                </a:cxn>
                <a:cxn ang="0">
                  <a:pos x="T6" y="T7"/>
                </a:cxn>
                <a:cxn ang="0">
                  <a:pos x="T8" y="T9"/>
                </a:cxn>
              </a:cxnLst>
              <a:rect l="0" t="0" r="r" b="b"/>
              <a:pathLst>
                <a:path w="23" h="23">
                  <a:moveTo>
                    <a:pt x="22" y="12"/>
                  </a:moveTo>
                  <a:cubicBezTo>
                    <a:pt x="22" y="18"/>
                    <a:pt x="17" y="23"/>
                    <a:pt x="11" y="23"/>
                  </a:cubicBezTo>
                  <a:cubicBezTo>
                    <a:pt x="5" y="23"/>
                    <a:pt x="0" y="18"/>
                    <a:pt x="0" y="11"/>
                  </a:cubicBezTo>
                  <a:cubicBezTo>
                    <a:pt x="0" y="5"/>
                    <a:pt x="5" y="0"/>
                    <a:pt x="11" y="0"/>
                  </a:cubicBezTo>
                  <a:cubicBezTo>
                    <a:pt x="18" y="0"/>
                    <a:pt x="23" y="6"/>
                    <a:pt x="22"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5" name="Freeform 227">
              <a:extLst>
                <a:ext uri="{FF2B5EF4-FFF2-40B4-BE49-F238E27FC236}">
                  <a16:creationId xmlns:a16="http://schemas.microsoft.com/office/drawing/2014/main" id="{B0CE5809-A05F-4E4A-90AF-6AFF2BD84CF8}"/>
                </a:ext>
              </a:extLst>
            </p:cNvPr>
            <p:cNvSpPr>
              <a:spLocks/>
            </p:cNvSpPr>
            <p:nvPr/>
          </p:nvSpPr>
          <p:spPr bwMode="auto">
            <a:xfrm>
              <a:off x="12961408" y="3861605"/>
              <a:ext cx="52388" cy="50800"/>
            </a:xfrm>
            <a:custGeom>
              <a:avLst/>
              <a:gdLst>
                <a:gd name="T0" fmla="*/ 11 w 23"/>
                <a:gd name="T1" fmla="*/ 23 h 23"/>
                <a:gd name="T2" fmla="*/ 0 w 23"/>
                <a:gd name="T3" fmla="*/ 11 h 23"/>
                <a:gd name="T4" fmla="*/ 11 w 23"/>
                <a:gd name="T5" fmla="*/ 0 h 23"/>
                <a:gd name="T6" fmla="*/ 22 w 23"/>
                <a:gd name="T7" fmla="*/ 12 h 23"/>
                <a:gd name="T8" fmla="*/ 11 w 23"/>
                <a:gd name="T9" fmla="*/ 23 h 23"/>
              </a:gdLst>
              <a:ahLst/>
              <a:cxnLst>
                <a:cxn ang="0">
                  <a:pos x="T0" y="T1"/>
                </a:cxn>
                <a:cxn ang="0">
                  <a:pos x="T2" y="T3"/>
                </a:cxn>
                <a:cxn ang="0">
                  <a:pos x="T4" y="T5"/>
                </a:cxn>
                <a:cxn ang="0">
                  <a:pos x="T6" y="T7"/>
                </a:cxn>
                <a:cxn ang="0">
                  <a:pos x="T8" y="T9"/>
                </a:cxn>
              </a:cxnLst>
              <a:rect l="0" t="0" r="r" b="b"/>
              <a:pathLst>
                <a:path w="23" h="23">
                  <a:moveTo>
                    <a:pt x="11" y="23"/>
                  </a:moveTo>
                  <a:cubicBezTo>
                    <a:pt x="4" y="23"/>
                    <a:pt x="0" y="18"/>
                    <a:pt x="0" y="11"/>
                  </a:cubicBezTo>
                  <a:cubicBezTo>
                    <a:pt x="0" y="5"/>
                    <a:pt x="5" y="0"/>
                    <a:pt x="11" y="0"/>
                  </a:cubicBezTo>
                  <a:cubicBezTo>
                    <a:pt x="17" y="0"/>
                    <a:pt x="23" y="6"/>
                    <a:pt x="22" y="12"/>
                  </a:cubicBezTo>
                  <a:cubicBezTo>
                    <a:pt x="22" y="18"/>
                    <a:pt x="17" y="23"/>
                    <a:pt x="11"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6" name="Freeform 228">
              <a:extLst>
                <a:ext uri="{FF2B5EF4-FFF2-40B4-BE49-F238E27FC236}">
                  <a16:creationId xmlns:a16="http://schemas.microsoft.com/office/drawing/2014/main" id="{5DBE652F-4849-46E7-A638-BA1CC9F0849B}"/>
                </a:ext>
              </a:extLst>
            </p:cNvPr>
            <p:cNvSpPr>
              <a:spLocks/>
            </p:cNvSpPr>
            <p:nvPr/>
          </p:nvSpPr>
          <p:spPr bwMode="auto">
            <a:xfrm>
              <a:off x="14486996" y="1831192"/>
              <a:ext cx="50800" cy="50800"/>
            </a:xfrm>
            <a:custGeom>
              <a:avLst/>
              <a:gdLst>
                <a:gd name="T0" fmla="*/ 0 w 23"/>
                <a:gd name="T1" fmla="*/ 11 h 23"/>
                <a:gd name="T2" fmla="*/ 11 w 23"/>
                <a:gd name="T3" fmla="*/ 0 h 23"/>
                <a:gd name="T4" fmla="*/ 23 w 23"/>
                <a:gd name="T5" fmla="*/ 11 h 23"/>
                <a:gd name="T6" fmla="*/ 12 w 23"/>
                <a:gd name="T7" fmla="*/ 22 h 23"/>
                <a:gd name="T8" fmla="*/ 0 w 23"/>
                <a:gd name="T9" fmla="*/ 11 h 23"/>
              </a:gdLst>
              <a:ahLst/>
              <a:cxnLst>
                <a:cxn ang="0">
                  <a:pos x="T0" y="T1"/>
                </a:cxn>
                <a:cxn ang="0">
                  <a:pos x="T2" y="T3"/>
                </a:cxn>
                <a:cxn ang="0">
                  <a:pos x="T4" y="T5"/>
                </a:cxn>
                <a:cxn ang="0">
                  <a:pos x="T6" y="T7"/>
                </a:cxn>
                <a:cxn ang="0">
                  <a:pos x="T8" y="T9"/>
                </a:cxn>
              </a:cxnLst>
              <a:rect l="0" t="0" r="r" b="b"/>
              <a:pathLst>
                <a:path w="23" h="23">
                  <a:moveTo>
                    <a:pt x="0" y="11"/>
                  </a:moveTo>
                  <a:cubicBezTo>
                    <a:pt x="0" y="5"/>
                    <a:pt x="5" y="0"/>
                    <a:pt x="11" y="0"/>
                  </a:cubicBezTo>
                  <a:cubicBezTo>
                    <a:pt x="18" y="0"/>
                    <a:pt x="23" y="5"/>
                    <a:pt x="23" y="11"/>
                  </a:cubicBezTo>
                  <a:cubicBezTo>
                    <a:pt x="23" y="17"/>
                    <a:pt x="17" y="23"/>
                    <a:pt x="12" y="22"/>
                  </a:cubicBezTo>
                  <a:cubicBezTo>
                    <a:pt x="6"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7" name="Freeform 229">
              <a:extLst>
                <a:ext uri="{FF2B5EF4-FFF2-40B4-BE49-F238E27FC236}">
                  <a16:creationId xmlns:a16="http://schemas.microsoft.com/office/drawing/2014/main" id="{0E92370E-BBFF-49D6-9142-8CDD13E3E14F}"/>
                </a:ext>
              </a:extLst>
            </p:cNvPr>
            <p:cNvSpPr>
              <a:spLocks/>
            </p:cNvSpPr>
            <p:nvPr/>
          </p:nvSpPr>
          <p:spPr bwMode="auto">
            <a:xfrm>
              <a:off x="13301133" y="2169330"/>
              <a:ext cx="49213"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4" y="22"/>
                    <a:pt x="0" y="17"/>
                    <a:pt x="0" y="11"/>
                  </a:cubicBezTo>
                  <a:cubicBezTo>
                    <a:pt x="0" y="5"/>
                    <a:pt x="5" y="0"/>
                    <a:pt x="11" y="0"/>
                  </a:cubicBezTo>
                  <a:cubicBezTo>
                    <a:pt x="17" y="0"/>
                    <a:pt x="22"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8" name="Oval 230">
              <a:extLst>
                <a:ext uri="{FF2B5EF4-FFF2-40B4-BE49-F238E27FC236}">
                  <a16:creationId xmlns:a16="http://schemas.microsoft.com/office/drawing/2014/main" id="{904065F1-9CBC-4708-A21E-01CC9EC8A0E6}"/>
                </a:ext>
              </a:extLst>
            </p:cNvPr>
            <p:cNvSpPr>
              <a:spLocks noChangeArrowheads="1"/>
            </p:cNvSpPr>
            <p:nvPr/>
          </p:nvSpPr>
          <p:spPr bwMode="auto">
            <a:xfrm>
              <a:off x="15337896" y="4202917"/>
              <a:ext cx="49213" cy="492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69" name="Freeform 231">
              <a:extLst>
                <a:ext uri="{FF2B5EF4-FFF2-40B4-BE49-F238E27FC236}">
                  <a16:creationId xmlns:a16="http://schemas.microsoft.com/office/drawing/2014/main" id="{6C5313B8-489F-4FBA-8F63-FE93A43E66E4}"/>
                </a:ext>
              </a:extLst>
            </p:cNvPr>
            <p:cNvSpPr>
              <a:spLocks/>
            </p:cNvSpPr>
            <p:nvPr/>
          </p:nvSpPr>
          <p:spPr bwMode="auto">
            <a:xfrm>
              <a:off x="15676033" y="3017055"/>
              <a:ext cx="50800" cy="49213"/>
            </a:xfrm>
            <a:custGeom>
              <a:avLst/>
              <a:gdLst>
                <a:gd name="T0" fmla="*/ 11 w 23"/>
                <a:gd name="T1" fmla="*/ 0 h 22"/>
                <a:gd name="T2" fmla="*/ 22 w 23"/>
                <a:gd name="T3" fmla="*/ 11 h 22"/>
                <a:gd name="T4" fmla="*/ 12 w 23"/>
                <a:gd name="T5" fmla="*/ 22 h 22"/>
                <a:gd name="T6" fmla="*/ 0 w 23"/>
                <a:gd name="T7" fmla="*/ 11 h 22"/>
                <a:gd name="T8" fmla="*/ 11 w 23"/>
                <a:gd name="T9" fmla="*/ 0 h 22"/>
              </a:gdLst>
              <a:ahLst/>
              <a:cxnLst>
                <a:cxn ang="0">
                  <a:pos x="T0" y="T1"/>
                </a:cxn>
                <a:cxn ang="0">
                  <a:pos x="T2" y="T3"/>
                </a:cxn>
                <a:cxn ang="0">
                  <a:pos x="T4" y="T5"/>
                </a:cxn>
                <a:cxn ang="0">
                  <a:pos x="T6" y="T7"/>
                </a:cxn>
                <a:cxn ang="0">
                  <a:pos x="T8" y="T9"/>
                </a:cxn>
              </a:cxnLst>
              <a:rect l="0" t="0" r="r" b="b"/>
              <a:pathLst>
                <a:path w="23" h="22">
                  <a:moveTo>
                    <a:pt x="11" y="0"/>
                  </a:moveTo>
                  <a:cubicBezTo>
                    <a:pt x="17" y="0"/>
                    <a:pt x="22" y="5"/>
                    <a:pt x="22" y="11"/>
                  </a:cubicBezTo>
                  <a:cubicBezTo>
                    <a:pt x="23" y="17"/>
                    <a:pt x="18" y="22"/>
                    <a:pt x="12" y="22"/>
                  </a:cubicBezTo>
                  <a:cubicBezTo>
                    <a:pt x="5" y="22"/>
                    <a:pt x="0" y="18"/>
                    <a:pt x="0" y="11"/>
                  </a:cubicBezTo>
                  <a:cubicBezTo>
                    <a:pt x="0" y="5"/>
                    <a:pt x="5" y="0"/>
                    <a:pt x="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0" name="Freeform 232">
              <a:extLst>
                <a:ext uri="{FF2B5EF4-FFF2-40B4-BE49-F238E27FC236}">
                  <a16:creationId xmlns:a16="http://schemas.microsoft.com/office/drawing/2014/main" id="{AA7B9908-219E-4AA0-88C5-5CB6D658D562}"/>
                </a:ext>
              </a:extLst>
            </p:cNvPr>
            <p:cNvSpPr>
              <a:spLocks/>
            </p:cNvSpPr>
            <p:nvPr/>
          </p:nvSpPr>
          <p:spPr bwMode="auto">
            <a:xfrm>
              <a:off x="15168033" y="4371192"/>
              <a:ext cx="49213" cy="50800"/>
            </a:xfrm>
            <a:custGeom>
              <a:avLst/>
              <a:gdLst>
                <a:gd name="T0" fmla="*/ 0 w 22"/>
                <a:gd name="T1" fmla="*/ 12 h 23"/>
                <a:gd name="T2" fmla="*/ 11 w 22"/>
                <a:gd name="T3" fmla="*/ 0 h 23"/>
                <a:gd name="T4" fmla="*/ 22 w 22"/>
                <a:gd name="T5" fmla="*/ 11 h 23"/>
                <a:gd name="T6" fmla="*/ 11 w 22"/>
                <a:gd name="T7" fmla="*/ 22 h 23"/>
                <a:gd name="T8" fmla="*/ 0 w 22"/>
                <a:gd name="T9" fmla="*/ 12 h 23"/>
              </a:gdLst>
              <a:ahLst/>
              <a:cxnLst>
                <a:cxn ang="0">
                  <a:pos x="T0" y="T1"/>
                </a:cxn>
                <a:cxn ang="0">
                  <a:pos x="T2" y="T3"/>
                </a:cxn>
                <a:cxn ang="0">
                  <a:pos x="T4" y="T5"/>
                </a:cxn>
                <a:cxn ang="0">
                  <a:pos x="T6" y="T7"/>
                </a:cxn>
                <a:cxn ang="0">
                  <a:pos x="T8" y="T9"/>
                </a:cxn>
              </a:cxnLst>
              <a:rect l="0" t="0" r="r" b="b"/>
              <a:pathLst>
                <a:path w="22" h="23">
                  <a:moveTo>
                    <a:pt x="0" y="12"/>
                  </a:moveTo>
                  <a:cubicBezTo>
                    <a:pt x="0" y="5"/>
                    <a:pt x="4" y="0"/>
                    <a:pt x="11" y="0"/>
                  </a:cubicBezTo>
                  <a:cubicBezTo>
                    <a:pt x="17" y="0"/>
                    <a:pt x="21" y="5"/>
                    <a:pt x="22" y="11"/>
                  </a:cubicBezTo>
                  <a:cubicBezTo>
                    <a:pt x="22" y="17"/>
                    <a:pt x="17" y="22"/>
                    <a:pt x="11" y="22"/>
                  </a:cubicBezTo>
                  <a:cubicBezTo>
                    <a:pt x="5" y="23"/>
                    <a:pt x="0" y="18"/>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1" name="Freeform 233">
              <a:extLst>
                <a:ext uri="{FF2B5EF4-FFF2-40B4-BE49-F238E27FC236}">
                  <a16:creationId xmlns:a16="http://schemas.microsoft.com/office/drawing/2014/main" id="{366EB8DE-7663-41E7-B3D1-4360E357EA40}"/>
                </a:ext>
              </a:extLst>
            </p:cNvPr>
            <p:cNvSpPr>
              <a:spLocks/>
            </p:cNvSpPr>
            <p:nvPr/>
          </p:nvSpPr>
          <p:spPr bwMode="auto">
            <a:xfrm>
              <a:off x="15676033" y="3525055"/>
              <a:ext cx="47625" cy="49213"/>
            </a:xfrm>
            <a:custGeom>
              <a:avLst/>
              <a:gdLst>
                <a:gd name="T0" fmla="*/ 22 w 22"/>
                <a:gd name="T1" fmla="*/ 11 h 22"/>
                <a:gd name="T2" fmla="*/ 11 w 22"/>
                <a:gd name="T3" fmla="*/ 22 h 22"/>
                <a:gd name="T4" fmla="*/ 0 w 22"/>
                <a:gd name="T5" fmla="*/ 11 h 22"/>
                <a:gd name="T6" fmla="*/ 11 w 22"/>
                <a:gd name="T7" fmla="*/ 0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17"/>
                    <a:pt x="17" y="22"/>
                    <a:pt x="11" y="22"/>
                  </a:cubicBezTo>
                  <a:cubicBezTo>
                    <a:pt x="5" y="22"/>
                    <a:pt x="0" y="17"/>
                    <a:pt x="0" y="11"/>
                  </a:cubicBezTo>
                  <a:cubicBezTo>
                    <a:pt x="1" y="5"/>
                    <a:pt x="5" y="0"/>
                    <a:pt x="11" y="0"/>
                  </a:cubicBezTo>
                  <a:cubicBezTo>
                    <a:pt x="17" y="0"/>
                    <a:pt x="22" y="4"/>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2" name="Freeform 234">
              <a:extLst>
                <a:ext uri="{FF2B5EF4-FFF2-40B4-BE49-F238E27FC236}">
                  <a16:creationId xmlns:a16="http://schemas.microsoft.com/office/drawing/2014/main" id="{06D90247-AE9B-4FAF-8A68-9DFB87C14843}"/>
                </a:ext>
              </a:extLst>
            </p:cNvPr>
            <p:cNvSpPr>
              <a:spLocks/>
            </p:cNvSpPr>
            <p:nvPr/>
          </p:nvSpPr>
          <p:spPr bwMode="auto">
            <a:xfrm>
              <a:off x="13131271" y="2339192"/>
              <a:ext cx="50800" cy="49213"/>
            </a:xfrm>
            <a:custGeom>
              <a:avLst/>
              <a:gdLst>
                <a:gd name="T0" fmla="*/ 22 w 23"/>
                <a:gd name="T1" fmla="*/ 11 h 22"/>
                <a:gd name="T2" fmla="*/ 11 w 23"/>
                <a:gd name="T3" fmla="*/ 22 h 22"/>
                <a:gd name="T4" fmla="*/ 0 w 23"/>
                <a:gd name="T5" fmla="*/ 11 h 22"/>
                <a:gd name="T6" fmla="*/ 11 w 23"/>
                <a:gd name="T7" fmla="*/ 0 h 22"/>
                <a:gd name="T8" fmla="*/ 22 w 23"/>
                <a:gd name="T9" fmla="*/ 11 h 22"/>
              </a:gdLst>
              <a:ahLst/>
              <a:cxnLst>
                <a:cxn ang="0">
                  <a:pos x="T0" y="T1"/>
                </a:cxn>
                <a:cxn ang="0">
                  <a:pos x="T2" y="T3"/>
                </a:cxn>
                <a:cxn ang="0">
                  <a:pos x="T4" y="T5"/>
                </a:cxn>
                <a:cxn ang="0">
                  <a:pos x="T6" y="T7"/>
                </a:cxn>
                <a:cxn ang="0">
                  <a:pos x="T8" y="T9"/>
                </a:cxn>
              </a:cxnLst>
              <a:rect l="0" t="0" r="r" b="b"/>
              <a:pathLst>
                <a:path w="23" h="22">
                  <a:moveTo>
                    <a:pt x="22" y="11"/>
                  </a:moveTo>
                  <a:cubicBezTo>
                    <a:pt x="22" y="17"/>
                    <a:pt x="17" y="22"/>
                    <a:pt x="11" y="22"/>
                  </a:cubicBezTo>
                  <a:cubicBezTo>
                    <a:pt x="5" y="22"/>
                    <a:pt x="0" y="17"/>
                    <a:pt x="0" y="11"/>
                  </a:cubicBezTo>
                  <a:cubicBezTo>
                    <a:pt x="0" y="5"/>
                    <a:pt x="5" y="0"/>
                    <a:pt x="11" y="0"/>
                  </a:cubicBezTo>
                  <a:cubicBezTo>
                    <a:pt x="17" y="0"/>
                    <a:pt x="23" y="5"/>
                    <a:pt x="22"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3" name="Freeform 235">
              <a:extLst>
                <a:ext uri="{FF2B5EF4-FFF2-40B4-BE49-F238E27FC236}">
                  <a16:creationId xmlns:a16="http://schemas.microsoft.com/office/drawing/2014/main" id="{BA39F7FF-61E2-462A-8461-F7D8BD7D0B7A}"/>
                </a:ext>
              </a:extLst>
            </p:cNvPr>
            <p:cNvSpPr>
              <a:spLocks/>
            </p:cNvSpPr>
            <p:nvPr/>
          </p:nvSpPr>
          <p:spPr bwMode="auto">
            <a:xfrm>
              <a:off x="13978996" y="1831192"/>
              <a:ext cx="49213" cy="47625"/>
            </a:xfrm>
            <a:custGeom>
              <a:avLst/>
              <a:gdLst>
                <a:gd name="T0" fmla="*/ 0 w 22"/>
                <a:gd name="T1" fmla="*/ 11 h 22"/>
                <a:gd name="T2" fmla="*/ 11 w 22"/>
                <a:gd name="T3" fmla="*/ 0 h 22"/>
                <a:gd name="T4" fmla="*/ 22 w 22"/>
                <a:gd name="T5" fmla="*/ 12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cubicBezTo>
                    <a:pt x="0" y="5"/>
                    <a:pt x="5" y="0"/>
                    <a:pt x="11" y="0"/>
                  </a:cubicBezTo>
                  <a:cubicBezTo>
                    <a:pt x="17" y="0"/>
                    <a:pt x="22" y="6"/>
                    <a:pt x="22" y="12"/>
                  </a:cubicBezTo>
                  <a:cubicBezTo>
                    <a:pt x="22" y="17"/>
                    <a:pt x="17" y="22"/>
                    <a:pt x="11" y="22"/>
                  </a:cubicBezTo>
                  <a:cubicBezTo>
                    <a:pt x="5" y="22"/>
                    <a:pt x="0" y="17"/>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4" name="Freeform 236">
              <a:extLst>
                <a:ext uri="{FF2B5EF4-FFF2-40B4-BE49-F238E27FC236}">
                  <a16:creationId xmlns:a16="http://schemas.microsoft.com/office/drawing/2014/main" id="{D0EAB74B-5CED-4B2F-8664-9B5291637B81}"/>
                </a:ext>
              </a:extLst>
            </p:cNvPr>
            <p:cNvSpPr>
              <a:spLocks/>
            </p:cNvSpPr>
            <p:nvPr/>
          </p:nvSpPr>
          <p:spPr bwMode="auto">
            <a:xfrm>
              <a:off x="14999758" y="2001055"/>
              <a:ext cx="46038" cy="49213"/>
            </a:xfrm>
            <a:custGeom>
              <a:avLst/>
              <a:gdLst>
                <a:gd name="T0" fmla="*/ 10 w 21"/>
                <a:gd name="T1" fmla="*/ 0 h 22"/>
                <a:gd name="T2" fmla="*/ 21 w 21"/>
                <a:gd name="T3" fmla="*/ 10 h 22"/>
                <a:gd name="T4" fmla="*/ 10 w 21"/>
                <a:gd name="T5" fmla="*/ 22 h 22"/>
                <a:gd name="T6" fmla="*/ 0 w 21"/>
                <a:gd name="T7" fmla="*/ 11 h 22"/>
                <a:gd name="T8" fmla="*/ 10 w 21"/>
                <a:gd name="T9" fmla="*/ 0 h 22"/>
              </a:gdLst>
              <a:ahLst/>
              <a:cxnLst>
                <a:cxn ang="0">
                  <a:pos x="T0" y="T1"/>
                </a:cxn>
                <a:cxn ang="0">
                  <a:pos x="T2" y="T3"/>
                </a:cxn>
                <a:cxn ang="0">
                  <a:pos x="T4" y="T5"/>
                </a:cxn>
                <a:cxn ang="0">
                  <a:pos x="T6" y="T7"/>
                </a:cxn>
                <a:cxn ang="0">
                  <a:pos x="T8" y="T9"/>
                </a:cxn>
              </a:cxnLst>
              <a:rect l="0" t="0" r="r" b="b"/>
              <a:pathLst>
                <a:path w="21" h="22">
                  <a:moveTo>
                    <a:pt x="10" y="0"/>
                  </a:moveTo>
                  <a:cubicBezTo>
                    <a:pt x="16" y="0"/>
                    <a:pt x="21" y="4"/>
                    <a:pt x="21" y="10"/>
                  </a:cubicBezTo>
                  <a:cubicBezTo>
                    <a:pt x="21" y="16"/>
                    <a:pt x="16" y="22"/>
                    <a:pt x="10" y="22"/>
                  </a:cubicBezTo>
                  <a:cubicBezTo>
                    <a:pt x="4" y="22"/>
                    <a:pt x="0" y="17"/>
                    <a:pt x="0" y="11"/>
                  </a:cubicBezTo>
                  <a:cubicBezTo>
                    <a:pt x="0" y="5"/>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5" name="Oval 237">
              <a:extLst>
                <a:ext uri="{FF2B5EF4-FFF2-40B4-BE49-F238E27FC236}">
                  <a16:creationId xmlns:a16="http://schemas.microsoft.com/office/drawing/2014/main" id="{2806AA90-E076-4E9F-966E-66D767E5E2FC}"/>
                </a:ext>
              </a:extLst>
            </p:cNvPr>
            <p:cNvSpPr>
              <a:spLocks noChangeArrowheads="1"/>
            </p:cNvSpPr>
            <p:nvPr/>
          </p:nvSpPr>
          <p:spPr bwMode="auto">
            <a:xfrm>
              <a:off x="15506171" y="2510642"/>
              <a:ext cx="49213"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6" name="Freeform 238">
              <a:extLst>
                <a:ext uri="{FF2B5EF4-FFF2-40B4-BE49-F238E27FC236}">
                  <a16:creationId xmlns:a16="http://schemas.microsoft.com/office/drawing/2014/main" id="{D2016A2C-94DE-42D9-BE50-705B02296F40}"/>
                </a:ext>
              </a:extLst>
            </p:cNvPr>
            <p:cNvSpPr>
              <a:spLocks/>
            </p:cNvSpPr>
            <p:nvPr/>
          </p:nvSpPr>
          <p:spPr bwMode="auto">
            <a:xfrm>
              <a:off x="14320308" y="4712505"/>
              <a:ext cx="47625" cy="46038"/>
            </a:xfrm>
            <a:custGeom>
              <a:avLst/>
              <a:gdLst>
                <a:gd name="T0" fmla="*/ 0 w 21"/>
                <a:gd name="T1" fmla="*/ 11 h 21"/>
                <a:gd name="T2" fmla="*/ 10 w 21"/>
                <a:gd name="T3" fmla="*/ 0 h 21"/>
                <a:gd name="T4" fmla="*/ 21 w 21"/>
                <a:gd name="T5" fmla="*/ 11 h 21"/>
                <a:gd name="T6" fmla="*/ 10 w 21"/>
                <a:gd name="T7" fmla="*/ 21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0" y="5"/>
                    <a:pt x="4" y="0"/>
                    <a:pt x="10" y="0"/>
                  </a:cubicBezTo>
                  <a:cubicBezTo>
                    <a:pt x="16" y="0"/>
                    <a:pt x="21" y="5"/>
                    <a:pt x="21" y="11"/>
                  </a:cubicBezTo>
                  <a:cubicBezTo>
                    <a:pt x="21" y="16"/>
                    <a:pt x="16" y="21"/>
                    <a:pt x="10" y="21"/>
                  </a:cubicBezTo>
                  <a:cubicBezTo>
                    <a:pt x="5" y="21"/>
                    <a:pt x="0" y="16"/>
                    <a:pt x="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7" name="Oval 239">
              <a:extLst>
                <a:ext uri="{FF2B5EF4-FFF2-40B4-BE49-F238E27FC236}">
                  <a16:creationId xmlns:a16="http://schemas.microsoft.com/office/drawing/2014/main" id="{6007FFE2-2CEF-4F50-8723-4EED2D44F280}"/>
                </a:ext>
              </a:extLst>
            </p:cNvPr>
            <p:cNvSpPr>
              <a:spLocks noChangeArrowheads="1"/>
            </p:cNvSpPr>
            <p:nvPr/>
          </p:nvSpPr>
          <p:spPr bwMode="auto">
            <a:xfrm>
              <a:off x="12793133" y="3186917"/>
              <a:ext cx="44450" cy="460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8" name="Freeform 240">
              <a:extLst>
                <a:ext uri="{FF2B5EF4-FFF2-40B4-BE49-F238E27FC236}">
                  <a16:creationId xmlns:a16="http://schemas.microsoft.com/office/drawing/2014/main" id="{D74B690F-B01F-4746-9285-AC8ACC8CD382}"/>
                </a:ext>
              </a:extLst>
            </p:cNvPr>
            <p:cNvSpPr>
              <a:spLocks/>
            </p:cNvSpPr>
            <p:nvPr/>
          </p:nvSpPr>
          <p:spPr bwMode="auto">
            <a:xfrm>
              <a:off x="14152033" y="4714092"/>
              <a:ext cx="44450" cy="44450"/>
            </a:xfrm>
            <a:custGeom>
              <a:avLst/>
              <a:gdLst>
                <a:gd name="T0" fmla="*/ 10 w 20"/>
                <a:gd name="T1" fmla="*/ 0 h 20"/>
                <a:gd name="T2" fmla="*/ 20 w 20"/>
                <a:gd name="T3" fmla="*/ 9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9"/>
                  </a:cubicBezTo>
                  <a:cubicBezTo>
                    <a:pt x="20" y="15"/>
                    <a:pt x="15" y="20"/>
                    <a:pt x="10" y="20"/>
                  </a:cubicBezTo>
                  <a:cubicBezTo>
                    <a:pt x="4" y="20"/>
                    <a:pt x="0" y="15"/>
                    <a:pt x="0" y="10"/>
                  </a:cubicBezTo>
                  <a:cubicBezTo>
                    <a:pt x="0" y="4"/>
                    <a:pt x="4"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79" name="Freeform 241">
              <a:extLst>
                <a:ext uri="{FF2B5EF4-FFF2-40B4-BE49-F238E27FC236}">
                  <a16:creationId xmlns:a16="http://schemas.microsoft.com/office/drawing/2014/main" id="{11651574-2024-4674-99A7-523533B2666B}"/>
                </a:ext>
              </a:extLst>
            </p:cNvPr>
            <p:cNvSpPr>
              <a:spLocks/>
            </p:cNvSpPr>
            <p:nvPr/>
          </p:nvSpPr>
          <p:spPr bwMode="auto">
            <a:xfrm>
              <a:off x="12793133" y="3358367"/>
              <a:ext cx="44450" cy="42863"/>
            </a:xfrm>
            <a:custGeom>
              <a:avLst/>
              <a:gdLst>
                <a:gd name="T0" fmla="*/ 20 w 20"/>
                <a:gd name="T1" fmla="*/ 10 h 20"/>
                <a:gd name="T2" fmla="*/ 10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6"/>
                    <a:pt x="15" y="20"/>
                    <a:pt x="10" y="20"/>
                  </a:cubicBezTo>
                  <a:cubicBezTo>
                    <a:pt x="4" y="20"/>
                    <a:pt x="0" y="15"/>
                    <a:pt x="0" y="10"/>
                  </a:cubicBezTo>
                  <a:cubicBezTo>
                    <a:pt x="0" y="4"/>
                    <a:pt x="4" y="0"/>
                    <a:pt x="10" y="0"/>
                  </a:cubicBezTo>
                  <a:cubicBezTo>
                    <a:pt x="15"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0" name="Freeform 242">
              <a:extLst>
                <a:ext uri="{FF2B5EF4-FFF2-40B4-BE49-F238E27FC236}">
                  <a16:creationId xmlns:a16="http://schemas.microsoft.com/office/drawing/2014/main" id="{2615B974-68A0-4A1B-85A6-7E0529404C74}"/>
                </a:ext>
              </a:extLst>
            </p:cNvPr>
            <p:cNvSpPr>
              <a:spLocks/>
            </p:cNvSpPr>
            <p:nvPr/>
          </p:nvSpPr>
          <p:spPr bwMode="auto">
            <a:xfrm>
              <a:off x="14660033" y="1832780"/>
              <a:ext cx="44450" cy="46038"/>
            </a:xfrm>
            <a:custGeom>
              <a:avLst/>
              <a:gdLst>
                <a:gd name="T0" fmla="*/ 20 w 20"/>
                <a:gd name="T1" fmla="*/ 10 h 21"/>
                <a:gd name="T2" fmla="*/ 10 w 20"/>
                <a:gd name="T3" fmla="*/ 20 h 21"/>
                <a:gd name="T4" fmla="*/ 0 w 20"/>
                <a:gd name="T5" fmla="*/ 10 h 21"/>
                <a:gd name="T6" fmla="*/ 10 w 20"/>
                <a:gd name="T7" fmla="*/ 0 h 21"/>
                <a:gd name="T8" fmla="*/ 20 w 20"/>
                <a:gd name="T9" fmla="*/ 10 h 21"/>
              </a:gdLst>
              <a:ahLst/>
              <a:cxnLst>
                <a:cxn ang="0">
                  <a:pos x="T0" y="T1"/>
                </a:cxn>
                <a:cxn ang="0">
                  <a:pos x="T2" y="T3"/>
                </a:cxn>
                <a:cxn ang="0">
                  <a:pos x="T4" y="T5"/>
                </a:cxn>
                <a:cxn ang="0">
                  <a:pos x="T6" y="T7"/>
                </a:cxn>
                <a:cxn ang="0">
                  <a:pos x="T8" y="T9"/>
                </a:cxn>
              </a:cxnLst>
              <a:rect l="0" t="0" r="r" b="b"/>
              <a:pathLst>
                <a:path w="20" h="21">
                  <a:moveTo>
                    <a:pt x="20" y="10"/>
                  </a:moveTo>
                  <a:cubicBezTo>
                    <a:pt x="20" y="16"/>
                    <a:pt x="16" y="20"/>
                    <a:pt x="10" y="20"/>
                  </a:cubicBezTo>
                  <a:cubicBezTo>
                    <a:pt x="5" y="21"/>
                    <a:pt x="0" y="16"/>
                    <a:pt x="0" y="10"/>
                  </a:cubicBezTo>
                  <a:cubicBezTo>
                    <a:pt x="0" y="4"/>
                    <a:pt x="4" y="0"/>
                    <a:pt x="10" y="0"/>
                  </a:cubicBezTo>
                  <a:cubicBezTo>
                    <a:pt x="16" y="0"/>
                    <a:pt x="20" y="5"/>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1" name="Freeform 243">
              <a:extLst>
                <a:ext uri="{FF2B5EF4-FFF2-40B4-BE49-F238E27FC236}">
                  <a16:creationId xmlns:a16="http://schemas.microsoft.com/office/drawing/2014/main" id="{8F2234E1-9B70-4B33-9F25-F16FF31F0666}"/>
                </a:ext>
              </a:extLst>
            </p:cNvPr>
            <p:cNvSpPr>
              <a:spLocks/>
            </p:cNvSpPr>
            <p:nvPr/>
          </p:nvSpPr>
          <p:spPr bwMode="auto">
            <a:xfrm>
              <a:off x="15677621" y="2848780"/>
              <a:ext cx="44450" cy="46038"/>
            </a:xfrm>
            <a:custGeom>
              <a:avLst/>
              <a:gdLst>
                <a:gd name="T0" fmla="*/ 20 w 20"/>
                <a:gd name="T1" fmla="*/ 11 h 21"/>
                <a:gd name="T2" fmla="*/ 11 w 20"/>
                <a:gd name="T3" fmla="*/ 21 h 21"/>
                <a:gd name="T4" fmla="*/ 0 w 20"/>
                <a:gd name="T5" fmla="*/ 11 h 21"/>
                <a:gd name="T6" fmla="*/ 11 w 20"/>
                <a:gd name="T7" fmla="*/ 1 h 21"/>
                <a:gd name="T8" fmla="*/ 20 w 20"/>
                <a:gd name="T9" fmla="*/ 11 h 21"/>
              </a:gdLst>
              <a:ahLst/>
              <a:cxnLst>
                <a:cxn ang="0">
                  <a:pos x="T0" y="T1"/>
                </a:cxn>
                <a:cxn ang="0">
                  <a:pos x="T2" y="T3"/>
                </a:cxn>
                <a:cxn ang="0">
                  <a:pos x="T4" y="T5"/>
                </a:cxn>
                <a:cxn ang="0">
                  <a:pos x="T6" y="T7"/>
                </a:cxn>
                <a:cxn ang="0">
                  <a:pos x="T8" y="T9"/>
                </a:cxn>
              </a:cxnLst>
              <a:rect l="0" t="0" r="r" b="b"/>
              <a:pathLst>
                <a:path w="20" h="21">
                  <a:moveTo>
                    <a:pt x="20" y="11"/>
                  </a:moveTo>
                  <a:cubicBezTo>
                    <a:pt x="20" y="16"/>
                    <a:pt x="16" y="21"/>
                    <a:pt x="11" y="21"/>
                  </a:cubicBezTo>
                  <a:cubicBezTo>
                    <a:pt x="5" y="21"/>
                    <a:pt x="0" y="16"/>
                    <a:pt x="0" y="11"/>
                  </a:cubicBezTo>
                  <a:cubicBezTo>
                    <a:pt x="0" y="5"/>
                    <a:pt x="5" y="0"/>
                    <a:pt x="11" y="1"/>
                  </a:cubicBezTo>
                  <a:cubicBezTo>
                    <a:pt x="16" y="1"/>
                    <a:pt x="20" y="5"/>
                    <a:pt x="2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2" name="Freeform 244">
              <a:extLst>
                <a:ext uri="{FF2B5EF4-FFF2-40B4-BE49-F238E27FC236}">
                  <a16:creationId xmlns:a16="http://schemas.microsoft.com/office/drawing/2014/main" id="{3152E093-7FDF-4D1B-86B5-DAE86840F111}"/>
                </a:ext>
              </a:extLst>
            </p:cNvPr>
            <p:cNvSpPr>
              <a:spLocks/>
            </p:cNvSpPr>
            <p:nvPr/>
          </p:nvSpPr>
          <p:spPr bwMode="auto">
            <a:xfrm>
              <a:off x="15509346" y="4034642"/>
              <a:ext cx="44450" cy="46038"/>
            </a:xfrm>
            <a:custGeom>
              <a:avLst/>
              <a:gdLst>
                <a:gd name="T0" fmla="*/ 0 w 20"/>
                <a:gd name="T1" fmla="*/ 10 h 21"/>
                <a:gd name="T2" fmla="*/ 10 w 20"/>
                <a:gd name="T3" fmla="*/ 1 h 21"/>
                <a:gd name="T4" fmla="*/ 20 w 20"/>
                <a:gd name="T5" fmla="*/ 11 h 21"/>
                <a:gd name="T6" fmla="*/ 10 w 20"/>
                <a:gd name="T7" fmla="*/ 20 h 21"/>
                <a:gd name="T8" fmla="*/ 0 w 20"/>
                <a:gd name="T9" fmla="*/ 10 h 21"/>
              </a:gdLst>
              <a:ahLst/>
              <a:cxnLst>
                <a:cxn ang="0">
                  <a:pos x="T0" y="T1"/>
                </a:cxn>
                <a:cxn ang="0">
                  <a:pos x="T2" y="T3"/>
                </a:cxn>
                <a:cxn ang="0">
                  <a:pos x="T4" y="T5"/>
                </a:cxn>
                <a:cxn ang="0">
                  <a:pos x="T6" y="T7"/>
                </a:cxn>
                <a:cxn ang="0">
                  <a:pos x="T8" y="T9"/>
                </a:cxn>
              </a:cxnLst>
              <a:rect l="0" t="0" r="r" b="b"/>
              <a:pathLst>
                <a:path w="20" h="21">
                  <a:moveTo>
                    <a:pt x="0" y="10"/>
                  </a:moveTo>
                  <a:cubicBezTo>
                    <a:pt x="0" y="5"/>
                    <a:pt x="5" y="0"/>
                    <a:pt x="10" y="1"/>
                  </a:cubicBezTo>
                  <a:cubicBezTo>
                    <a:pt x="16" y="1"/>
                    <a:pt x="20" y="6"/>
                    <a:pt x="20" y="11"/>
                  </a:cubicBezTo>
                  <a:cubicBezTo>
                    <a:pt x="20" y="16"/>
                    <a:pt x="15" y="21"/>
                    <a:pt x="10" y="20"/>
                  </a:cubicBezTo>
                  <a:cubicBezTo>
                    <a:pt x="4" y="20"/>
                    <a:pt x="0" y="16"/>
                    <a:pt x="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3" name="Freeform 245">
              <a:extLst>
                <a:ext uri="{FF2B5EF4-FFF2-40B4-BE49-F238E27FC236}">
                  <a16:creationId xmlns:a16="http://schemas.microsoft.com/office/drawing/2014/main" id="{FA583DAF-4888-471C-ABC6-499B157C9A57}"/>
                </a:ext>
              </a:extLst>
            </p:cNvPr>
            <p:cNvSpPr>
              <a:spLocks/>
            </p:cNvSpPr>
            <p:nvPr/>
          </p:nvSpPr>
          <p:spPr bwMode="auto">
            <a:xfrm>
              <a:off x="13132858" y="4204505"/>
              <a:ext cx="44450" cy="44450"/>
            </a:xfrm>
            <a:custGeom>
              <a:avLst/>
              <a:gdLst>
                <a:gd name="T0" fmla="*/ 20 w 20"/>
                <a:gd name="T1" fmla="*/ 10 h 20"/>
                <a:gd name="T2" fmla="*/ 11 w 20"/>
                <a:gd name="T3" fmla="*/ 20 h 20"/>
                <a:gd name="T4" fmla="*/ 0 w 20"/>
                <a:gd name="T5" fmla="*/ 10 h 20"/>
                <a:gd name="T6" fmla="*/ 10 w 20"/>
                <a:gd name="T7" fmla="*/ 0 h 20"/>
                <a:gd name="T8" fmla="*/ 20 w 20"/>
                <a:gd name="T9" fmla="*/ 10 h 20"/>
              </a:gdLst>
              <a:ahLst/>
              <a:cxnLst>
                <a:cxn ang="0">
                  <a:pos x="T0" y="T1"/>
                </a:cxn>
                <a:cxn ang="0">
                  <a:pos x="T2" y="T3"/>
                </a:cxn>
                <a:cxn ang="0">
                  <a:pos x="T4" y="T5"/>
                </a:cxn>
                <a:cxn ang="0">
                  <a:pos x="T6" y="T7"/>
                </a:cxn>
                <a:cxn ang="0">
                  <a:pos x="T8" y="T9"/>
                </a:cxn>
              </a:cxnLst>
              <a:rect l="0" t="0" r="r" b="b"/>
              <a:pathLst>
                <a:path w="20" h="20">
                  <a:moveTo>
                    <a:pt x="20" y="10"/>
                  </a:moveTo>
                  <a:cubicBezTo>
                    <a:pt x="20" y="15"/>
                    <a:pt x="16" y="20"/>
                    <a:pt x="11" y="20"/>
                  </a:cubicBezTo>
                  <a:cubicBezTo>
                    <a:pt x="5" y="20"/>
                    <a:pt x="0" y="15"/>
                    <a:pt x="0" y="10"/>
                  </a:cubicBezTo>
                  <a:cubicBezTo>
                    <a:pt x="0" y="4"/>
                    <a:pt x="5" y="0"/>
                    <a:pt x="10" y="0"/>
                  </a:cubicBezTo>
                  <a:cubicBezTo>
                    <a:pt x="16" y="0"/>
                    <a:pt x="20" y="4"/>
                    <a:pt x="2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4" name="Oval 246">
              <a:extLst>
                <a:ext uri="{FF2B5EF4-FFF2-40B4-BE49-F238E27FC236}">
                  <a16:creationId xmlns:a16="http://schemas.microsoft.com/office/drawing/2014/main" id="{92D55252-B9BF-4382-B168-38140311740C}"/>
                </a:ext>
              </a:extLst>
            </p:cNvPr>
            <p:cNvSpPr>
              <a:spLocks noChangeArrowheads="1"/>
            </p:cNvSpPr>
            <p:nvPr/>
          </p:nvSpPr>
          <p:spPr bwMode="auto">
            <a:xfrm>
              <a:off x="13304308" y="4372780"/>
              <a:ext cx="42863" cy="444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5" name="Freeform 247">
              <a:extLst>
                <a:ext uri="{FF2B5EF4-FFF2-40B4-BE49-F238E27FC236}">
                  <a16:creationId xmlns:a16="http://schemas.microsoft.com/office/drawing/2014/main" id="{D110D261-AB78-494C-AB88-377A3112FA96}"/>
                </a:ext>
              </a:extLst>
            </p:cNvPr>
            <p:cNvSpPr>
              <a:spLocks/>
            </p:cNvSpPr>
            <p:nvPr/>
          </p:nvSpPr>
          <p:spPr bwMode="auto">
            <a:xfrm>
              <a:off x="13472583" y="2002642"/>
              <a:ext cx="44450" cy="44450"/>
            </a:xfrm>
            <a:custGeom>
              <a:avLst/>
              <a:gdLst>
                <a:gd name="T0" fmla="*/ 10 w 20"/>
                <a:gd name="T1" fmla="*/ 0 h 20"/>
                <a:gd name="T2" fmla="*/ 20 w 20"/>
                <a:gd name="T3" fmla="*/ 10 h 20"/>
                <a:gd name="T4" fmla="*/ 10 w 20"/>
                <a:gd name="T5" fmla="*/ 19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5" y="0"/>
                    <a:pt x="20" y="4"/>
                    <a:pt x="20" y="10"/>
                  </a:cubicBezTo>
                  <a:cubicBezTo>
                    <a:pt x="20" y="15"/>
                    <a:pt x="15" y="20"/>
                    <a:pt x="10" y="19"/>
                  </a:cubicBezTo>
                  <a:cubicBezTo>
                    <a:pt x="5" y="19"/>
                    <a:pt x="0" y="15"/>
                    <a:pt x="0" y="10"/>
                  </a:cubicBezTo>
                  <a:cubicBezTo>
                    <a:pt x="0" y="4"/>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6" name="Freeform 248">
              <a:extLst>
                <a:ext uri="{FF2B5EF4-FFF2-40B4-BE49-F238E27FC236}">
                  <a16:creationId xmlns:a16="http://schemas.microsoft.com/office/drawing/2014/main" id="{C8F75CDE-5588-48EB-BD0F-B194EBEB57CD}"/>
                </a:ext>
              </a:extLst>
            </p:cNvPr>
            <p:cNvSpPr>
              <a:spLocks/>
            </p:cNvSpPr>
            <p:nvPr/>
          </p:nvSpPr>
          <p:spPr bwMode="auto">
            <a:xfrm>
              <a:off x="12793133" y="3018642"/>
              <a:ext cx="44450" cy="444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cubicBezTo>
                    <a:pt x="16" y="1"/>
                    <a:pt x="20" y="5"/>
                    <a:pt x="20" y="10"/>
                  </a:cubicBezTo>
                  <a:cubicBezTo>
                    <a:pt x="20" y="16"/>
                    <a:pt x="15" y="20"/>
                    <a:pt x="10" y="20"/>
                  </a:cubicBezTo>
                  <a:cubicBezTo>
                    <a:pt x="5" y="20"/>
                    <a:pt x="0" y="15"/>
                    <a:pt x="0" y="10"/>
                  </a:cubicBezTo>
                  <a:cubicBezTo>
                    <a:pt x="0" y="5"/>
                    <a:pt x="5"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7" name="Freeform 249">
              <a:extLst>
                <a:ext uri="{FF2B5EF4-FFF2-40B4-BE49-F238E27FC236}">
                  <a16:creationId xmlns:a16="http://schemas.microsoft.com/office/drawing/2014/main" id="{FBA1AC5C-AAF8-4A2A-9D44-7BC9A0A3A6FC}"/>
                </a:ext>
              </a:extLst>
            </p:cNvPr>
            <p:cNvSpPr>
              <a:spLocks/>
            </p:cNvSpPr>
            <p:nvPr/>
          </p:nvSpPr>
          <p:spPr bwMode="auto">
            <a:xfrm>
              <a:off x="14491758" y="4714092"/>
              <a:ext cx="41275" cy="42863"/>
            </a:xfrm>
            <a:custGeom>
              <a:avLst/>
              <a:gdLst>
                <a:gd name="T0" fmla="*/ 9 w 19"/>
                <a:gd name="T1" fmla="*/ 0 h 19"/>
                <a:gd name="T2" fmla="*/ 19 w 19"/>
                <a:gd name="T3" fmla="*/ 10 h 19"/>
                <a:gd name="T4" fmla="*/ 10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4"/>
                    <a:pt x="19" y="10"/>
                  </a:cubicBezTo>
                  <a:cubicBezTo>
                    <a:pt x="19" y="15"/>
                    <a:pt x="15" y="19"/>
                    <a:pt x="10" y="19"/>
                  </a:cubicBezTo>
                  <a:cubicBezTo>
                    <a:pt x="4" y="19"/>
                    <a:pt x="0" y="15"/>
                    <a:pt x="0" y="10"/>
                  </a:cubicBezTo>
                  <a:cubicBezTo>
                    <a:pt x="0" y="5"/>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8" name="Freeform 250">
              <a:extLst>
                <a:ext uri="{FF2B5EF4-FFF2-40B4-BE49-F238E27FC236}">
                  <a16:creationId xmlns:a16="http://schemas.microsoft.com/office/drawing/2014/main" id="{C7ECDC3E-86CA-4B48-B9FE-D665765DD177}"/>
                </a:ext>
              </a:extLst>
            </p:cNvPr>
            <p:cNvSpPr>
              <a:spLocks/>
            </p:cNvSpPr>
            <p:nvPr/>
          </p:nvSpPr>
          <p:spPr bwMode="auto">
            <a:xfrm>
              <a:off x="12796308" y="3528230"/>
              <a:ext cx="41275" cy="41275"/>
            </a:xfrm>
            <a:custGeom>
              <a:avLst/>
              <a:gdLst>
                <a:gd name="T0" fmla="*/ 9 w 19"/>
                <a:gd name="T1" fmla="*/ 0 h 19"/>
                <a:gd name="T2" fmla="*/ 18 w 19"/>
                <a:gd name="T3" fmla="*/ 10 h 19"/>
                <a:gd name="T4" fmla="*/ 9 w 19"/>
                <a:gd name="T5" fmla="*/ 19 h 19"/>
                <a:gd name="T6" fmla="*/ 0 w 19"/>
                <a:gd name="T7" fmla="*/ 10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5"/>
                    <a:pt x="18" y="10"/>
                  </a:cubicBezTo>
                  <a:cubicBezTo>
                    <a:pt x="18" y="15"/>
                    <a:pt x="14" y="19"/>
                    <a:pt x="9" y="19"/>
                  </a:cubicBezTo>
                  <a:cubicBezTo>
                    <a:pt x="4" y="19"/>
                    <a:pt x="0" y="15"/>
                    <a:pt x="0" y="10"/>
                  </a:cubicBezTo>
                  <a:cubicBezTo>
                    <a:pt x="0" y="5"/>
                    <a:pt x="4" y="1"/>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89" name="Oval 251">
              <a:extLst>
                <a:ext uri="{FF2B5EF4-FFF2-40B4-BE49-F238E27FC236}">
                  <a16:creationId xmlns:a16="http://schemas.microsoft.com/office/drawing/2014/main" id="{2747017D-6EA5-4729-89CF-27E89B2C6A11}"/>
                </a:ext>
              </a:extLst>
            </p:cNvPr>
            <p:cNvSpPr>
              <a:spLocks noChangeArrowheads="1"/>
            </p:cNvSpPr>
            <p:nvPr/>
          </p:nvSpPr>
          <p:spPr bwMode="auto">
            <a:xfrm>
              <a:off x="12966171" y="2512230"/>
              <a:ext cx="39688" cy="412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0" name="Freeform 252">
              <a:extLst>
                <a:ext uri="{FF2B5EF4-FFF2-40B4-BE49-F238E27FC236}">
                  <a16:creationId xmlns:a16="http://schemas.microsoft.com/office/drawing/2014/main" id="{2995493B-B978-4EEC-ADE7-D48425A4ABF2}"/>
                </a:ext>
              </a:extLst>
            </p:cNvPr>
            <p:cNvSpPr>
              <a:spLocks/>
            </p:cNvSpPr>
            <p:nvPr/>
          </p:nvSpPr>
          <p:spPr bwMode="auto">
            <a:xfrm>
              <a:off x="15679208" y="3698092"/>
              <a:ext cx="42863" cy="42863"/>
            </a:xfrm>
            <a:custGeom>
              <a:avLst/>
              <a:gdLst>
                <a:gd name="T0" fmla="*/ 9 w 19"/>
                <a:gd name="T1" fmla="*/ 0 h 19"/>
                <a:gd name="T2" fmla="*/ 19 w 19"/>
                <a:gd name="T3" fmla="*/ 9 h 19"/>
                <a:gd name="T4" fmla="*/ 9 w 19"/>
                <a:gd name="T5" fmla="*/ 18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4" y="0"/>
                    <a:pt x="19" y="4"/>
                    <a:pt x="19" y="9"/>
                  </a:cubicBezTo>
                  <a:cubicBezTo>
                    <a:pt x="19" y="14"/>
                    <a:pt x="14" y="19"/>
                    <a:pt x="9" y="18"/>
                  </a:cubicBezTo>
                  <a:cubicBezTo>
                    <a:pt x="4" y="18"/>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1" name="Freeform 253">
              <a:extLst>
                <a:ext uri="{FF2B5EF4-FFF2-40B4-BE49-F238E27FC236}">
                  <a16:creationId xmlns:a16="http://schemas.microsoft.com/office/drawing/2014/main" id="{9D801422-EB5F-4B6C-8705-ABE8DD08638E}"/>
                </a:ext>
              </a:extLst>
            </p:cNvPr>
            <p:cNvSpPr>
              <a:spLocks/>
            </p:cNvSpPr>
            <p:nvPr/>
          </p:nvSpPr>
          <p:spPr bwMode="auto">
            <a:xfrm>
              <a:off x="13813896" y="1834367"/>
              <a:ext cx="41275" cy="42863"/>
            </a:xfrm>
            <a:custGeom>
              <a:avLst/>
              <a:gdLst>
                <a:gd name="T0" fmla="*/ 0 w 19"/>
                <a:gd name="T1" fmla="*/ 9 h 19"/>
                <a:gd name="T2" fmla="*/ 9 w 19"/>
                <a:gd name="T3" fmla="*/ 0 h 19"/>
                <a:gd name="T4" fmla="*/ 19 w 19"/>
                <a:gd name="T5" fmla="*/ 9 h 19"/>
                <a:gd name="T6" fmla="*/ 9 w 19"/>
                <a:gd name="T7" fmla="*/ 19 h 19"/>
                <a:gd name="T8" fmla="*/ 0 w 19"/>
                <a:gd name="T9" fmla="*/ 9 h 19"/>
              </a:gdLst>
              <a:ahLst/>
              <a:cxnLst>
                <a:cxn ang="0">
                  <a:pos x="T0" y="T1"/>
                </a:cxn>
                <a:cxn ang="0">
                  <a:pos x="T2" y="T3"/>
                </a:cxn>
                <a:cxn ang="0">
                  <a:pos x="T4" y="T5"/>
                </a:cxn>
                <a:cxn ang="0">
                  <a:pos x="T6" y="T7"/>
                </a:cxn>
                <a:cxn ang="0">
                  <a:pos x="T8" y="T9"/>
                </a:cxn>
              </a:cxnLst>
              <a:rect l="0" t="0" r="r" b="b"/>
              <a:pathLst>
                <a:path w="19" h="19">
                  <a:moveTo>
                    <a:pt x="0" y="9"/>
                  </a:moveTo>
                  <a:cubicBezTo>
                    <a:pt x="0" y="4"/>
                    <a:pt x="4" y="0"/>
                    <a:pt x="9" y="0"/>
                  </a:cubicBezTo>
                  <a:cubicBezTo>
                    <a:pt x="14" y="0"/>
                    <a:pt x="19" y="4"/>
                    <a:pt x="19" y="9"/>
                  </a:cubicBezTo>
                  <a:cubicBezTo>
                    <a:pt x="19" y="15"/>
                    <a:pt x="14" y="19"/>
                    <a:pt x="9" y="19"/>
                  </a:cubicBezTo>
                  <a:cubicBezTo>
                    <a:pt x="4" y="18"/>
                    <a:pt x="0" y="14"/>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2" name="Freeform 254">
              <a:extLst>
                <a:ext uri="{FF2B5EF4-FFF2-40B4-BE49-F238E27FC236}">
                  <a16:creationId xmlns:a16="http://schemas.microsoft.com/office/drawing/2014/main" id="{702AAE82-D637-420E-8507-174CCDE41FB5}"/>
                </a:ext>
              </a:extLst>
            </p:cNvPr>
            <p:cNvSpPr>
              <a:spLocks/>
            </p:cNvSpPr>
            <p:nvPr/>
          </p:nvSpPr>
          <p:spPr bwMode="auto">
            <a:xfrm>
              <a:off x="15001346" y="4544230"/>
              <a:ext cx="42863" cy="41275"/>
            </a:xfrm>
            <a:custGeom>
              <a:avLst/>
              <a:gdLst>
                <a:gd name="T0" fmla="*/ 9 w 19"/>
                <a:gd name="T1" fmla="*/ 0 h 19"/>
                <a:gd name="T2" fmla="*/ 18 w 19"/>
                <a:gd name="T3" fmla="*/ 10 h 19"/>
                <a:gd name="T4" fmla="*/ 9 w 19"/>
                <a:gd name="T5" fmla="*/ 19 h 19"/>
                <a:gd name="T6" fmla="*/ 0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15" y="0"/>
                    <a:pt x="19" y="5"/>
                    <a:pt x="18" y="10"/>
                  </a:cubicBezTo>
                  <a:cubicBezTo>
                    <a:pt x="18" y="15"/>
                    <a:pt x="14" y="19"/>
                    <a:pt x="9" y="19"/>
                  </a:cubicBezTo>
                  <a:cubicBezTo>
                    <a:pt x="4" y="19"/>
                    <a:pt x="0" y="14"/>
                    <a:pt x="0" y="9"/>
                  </a:cubicBezTo>
                  <a:cubicBezTo>
                    <a:pt x="0"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3" name="Freeform 255">
              <a:extLst>
                <a:ext uri="{FF2B5EF4-FFF2-40B4-BE49-F238E27FC236}">
                  <a16:creationId xmlns:a16="http://schemas.microsoft.com/office/drawing/2014/main" id="{0F3706B1-BF3A-4EC0-B1ED-12D187E8B20D}"/>
                </a:ext>
              </a:extLst>
            </p:cNvPr>
            <p:cNvSpPr>
              <a:spLocks/>
            </p:cNvSpPr>
            <p:nvPr/>
          </p:nvSpPr>
          <p:spPr bwMode="auto">
            <a:xfrm>
              <a:off x="13982171" y="4714092"/>
              <a:ext cx="41275" cy="42863"/>
            </a:xfrm>
            <a:custGeom>
              <a:avLst/>
              <a:gdLst>
                <a:gd name="T0" fmla="*/ 19 w 19"/>
                <a:gd name="T1" fmla="*/ 10 h 19"/>
                <a:gd name="T2" fmla="*/ 10 w 19"/>
                <a:gd name="T3" fmla="*/ 19 h 19"/>
                <a:gd name="T4" fmla="*/ 1 w 19"/>
                <a:gd name="T5" fmla="*/ 9 h 19"/>
                <a:gd name="T6" fmla="*/ 10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9" y="15"/>
                    <a:pt x="15" y="19"/>
                    <a:pt x="10" y="19"/>
                  </a:cubicBezTo>
                  <a:cubicBezTo>
                    <a:pt x="5" y="19"/>
                    <a:pt x="0" y="15"/>
                    <a:pt x="1" y="9"/>
                  </a:cubicBezTo>
                  <a:cubicBezTo>
                    <a:pt x="1" y="4"/>
                    <a:pt x="5" y="0"/>
                    <a:pt x="10" y="0"/>
                  </a:cubicBezTo>
                  <a:cubicBezTo>
                    <a:pt x="15" y="0"/>
                    <a:pt x="19" y="4"/>
                    <a:pt x="1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4" name="Freeform 256">
              <a:extLst>
                <a:ext uri="{FF2B5EF4-FFF2-40B4-BE49-F238E27FC236}">
                  <a16:creationId xmlns:a16="http://schemas.microsoft.com/office/drawing/2014/main" id="{762C1C7A-6738-4F46-9F56-5408802466C9}"/>
                </a:ext>
              </a:extLst>
            </p:cNvPr>
            <p:cNvSpPr>
              <a:spLocks/>
            </p:cNvSpPr>
            <p:nvPr/>
          </p:nvSpPr>
          <p:spPr bwMode="auto">
            <a:xfrm>
              <a:off x="13474171" y="4545817"/>
              <a:ext cx="39688" cy="38100"/>
            </a:xfrm>
            <a:custGeom>
              <a:avLst/>
              <a:gdLst>
                <a:gd name="T0" fmla="*/ 9 w 18"/>
                <a:gd name="T1" fmla="*/ 0 h 17"/>
                <a:gd name="T2" fmla="*/ 18 w 18"/>
                <a:gd name="T3" fmla="*/ 9 h 17"/>
                <a:gd name="T4" fmla="*/ 9 w 18"/>
                <a:gd name="T5" fmla="*/ 17 h 17"/>
                <a:gd name="T6" fmla="*/ 1 w 18"/>
                <a:gd name="T7" fmla="*/ 8 h 17"/>
                <a:gd name="T8" fmla="*/ 9 w 18"/>
                <a:gd name="T9" fmla="*/ 0 h 17"/>
              </a:gdLst>
              <a:ahLst/>
              <a:cxnLst>
                <a:cxn ang="0">
                  <a:pos x="T0" y="T1"/>
                </a:cxn>
                <a:cxn ang="0">
                  <a:pos x="T2" y="T3"/>
                </a:cxn>
                <a:cxn ang="0">
                  <a:pos x="T4" y="T5"/>
                </a:cxn>
                <a:cxn ang="0">
                  <a:pos x="T6" y="T7"/>
                </a:cxn>
                <a:cxn ang="0">
                  <a:pos x="T8" y="T9"/>
                </a:cxn>
              </a:cxnLst>
              <a:rect l="0" t="0" r="r" b="b"/>
              <a:pathLst>
                <a:path w="18" h="17">
                  <a:moveTo>
                    <a:pt x="9" y="0"/>
                  </a:moveTo>
                  <a:cubicBezTo>
                    <a:pt x="14" y="0"/>
                    <a:pt x="18" y="4"/>
                    <a:pt x="18" y="9"/>
                  </a:cubicBezTo>
                  <a:cubicBezTo>
                    <a:pt x="18" y="13"/>
                    <a:pt x="14" y="17"/>
                    <a:pt x="9" y="17"/>
                  </a:cubicBezTo>
                  <a:cubicBezTo>
                    <a:pt x="4" y="17"/>
                    <a:pt x="0" y="13"/>
                    <a:pt x="1" y="8"/>
                  </a:cubicBezTo>
                  <a:cubicBezTo>
                    <a:pt x="1" y="4"/>
                    <a:pt x="5"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5" name="Freeform 257">
              <a:extLst>
                <a:ext uri="{FF2B5EF4-FFF2-40B4-BE49-F238E27FC236}">
                  <a16:creationId xmlns:a16="http://schemas.microsoft.com/office/drawing/2014/main" id="{6D29ED13-9684-4B3F-8D03-D8BDA6782471}"/>
                </a:ext>
              </a:extLst>
            </p:cNvPr>
            <p:cNvSpPr>
              <a:spLocks/>
            </p:cNvSpPr>
            <p:nvPr/>
          </p:nvSpPr>
          <p:spPr bwMode="auto">
            <a:xfrm>
              <a:off x="12966171" y="4039405"/>
              <a:ext cx="38100" cy="38100"/>
            </a:xfrm>
            <a:custGeom>
              <a:avLst/>
              <a:gdLst>
                <a:gd name="T0" fmla="*/ 17 w 17"/>
                <a:gd name="T1" fmla="*/ 8 h 17"/>
                <a:gd name="T2" fmla="*/ 9 w 17"/>
                <a:gd name="T3" fmla="*/ 17 h 17"/>
                <a:gd name="T4" fmla="*/ 1 w 17"/>
                <a:gd name="T5" fmla="*/ 8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9" y="17"/>
                  </a:cubicBezTo>
                  <a:cubicBezTo>
                    <a:pt x="4" y="17"/>
                    <a:pt x="0" y="13"/>
                    <a:pt x="1" y="8"/>
                  </a:cubicBezTo>
                  <a:cubicBezTo>
                    <a:pt x="1" y="4"/>
                    <a:pt x="4" y="0"/>
                    <a:pt x="9" y="0"/>
                  </a:cubicBezTo>
                  <a:cubicBezTo>
                    <a:pt x="14" y="0"/>
                    <a:pt x="17" y="4"/>
                    <a:pt x="17"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6" name="Freeform 258">
              <a:extLst>
                <a:ext uri="{FF2B5EF4-FFF2-40B4-BE49-F238E27FC236}">
                  <a16:creationId xmlns:a16="http://schemas.microsoft.com/office/drawing/2014/main" id="{417C6F8F-B3A7-494A-95D2-92221C509590}"/>
                </a:ext>
              </a:extLst>
            </p:cNvPr>
            <p:cNvSpPr>
              <a:spLocks/>
            </p:cNvSpPr>
            <p:nvPr/>
          </p:nvSpPr>
          <p:spPr bwMode="auto">
            <a:xfrm>
              <a:off x="14664796" y="4717267"/>
              <a:ext cx="34925" cy="36513"/>
            </a:xfrm>
            <a:custGeom>
              <a:avLst/>
              <a:gdLst>
                <a:gd name="T0" fmla="*/ 0 w 16"/>
                <a:gd name="T1" fmla="*/ 9 h 17"/>
                <a:gd name="T2" fmla="*/ 8 w 16"/>
                <a:gd name="T3" fmla="*/ 0 h 17"/>
                <a:gd name="T4" fmla="*/ 16 w 16"/>
                <a:gd name="T5" fmla="*/ 9 h 17"/>
                <a:gd name="T6" fmla="*/ 8 w 16"/>
                <a:gd name="T7" fmla="*/ 17 h 17"/>
                <a:gd name="T8" fmla="*/ 0 w 16"/>
                <a:gd name="T9" fmla="*/ 9 h 17"/>
              </a:gdLst>
              <a:ahLst/>
              <a:cxnLst>
                <a:cxn ang="0">
                  <a:pos x="T0" y="T1"/>
                </a:cxn>
                <a:cxn ang="0">
                  <a:pos x="T2" y="T3"/>
                </a:cxn>
                <a:cxn ang="0">
                  <a:pos x="T4" y="T5"/>
                </a:cxn>
                <a:cxn ang="0">
                  <a:pos x="T6" y="T7"/>
                </a:cxn>
                <a:cxn ang="0">
                  <a:pos x="T8" y="T9"/>
                </a:cxn>
              </a:cxnLst>
              <a:rect l="0" t="0" r="r" b="b"/>
              <a:pathLst>
                <a:path w="16" h="17">
                  <a:moveTo>
                    <a:pt x="0" y="9"/>
                  </a:moveTo>
                  <a:cubicBezTo>
                    <a:pt x="0" y="4"/>
                    <a:pt x="3" y="1"/>
                    <a:pt x="8" y="0"/>
                  </a:cubicBezTo>
                  <a:cubicBezTo>
                    <a:pt x="12" y="0"/>
                    <a:pt x="16" y="4"/>
                    <a:pt x="16" y="9"/>
                  </a:cubicBezTo>
                  <a:cubicBezTo>
                    <a:pt x="16" y="13"/>
                    <a:pt x="13" y="17"/>
                    <a:pt x="8" y="17"/>
                  </a:cubicBezTo>
                  <a:cubicBezTo>
                    <a:pt x="4" y="17"/>
                    <a:pt x="0" y="13"/>
                    <a:pt x="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7" name="Freeform 259">
              <a:extLst>
                <a:ext uri="{FF2B5EF4-FFF2-40B4-BE49-F238E27FC236}">
                  <a16:creationId xmlns:a16="http://schemas.microsoft.com/office/drawing/2014/main" id="{67DA076B-6EFB-4F77-980D-C9B339257C67}"/>
                </a:ext>
              </a:extLst>
            </p:cNvPr>
            <p:cNvSpPr>
              <a:spLocks/>
            </p:cNvSpPr>
            <p:nvPr/>
          </p:nvSpPr>
          <p:spPr bwMode="auto">
            <a:xfrm>
              <a:off x="15342658" y="2175680"/>
              <a:ext cx="38100" cy="34925"/>
            </a:xfrm>
            <a:custGeom>
              <a:avLst/>
              <a:gdLst>
                <a:gd name="T0" fmla="*/ 9 w 17"/>
                <a:gd name="T1" fmla="*/ 0 h 16"/>
                <a:gd name="T2" fmla="*/ 17 w 17"/>
                <a:gd name="T3" fmla="*/ 8 h 16"/>
                <a:gd name="T4" fmla="*/ 8 w 17"/>
                <a:gd name="T5" fmla="*/ 16 h 16"/>
                <a:gd name="T6" fmla="*/ 0 w 17"/>
                <a:gd name="T7" fmla="*/ 8 h 16"/>
                <a:gd name="T8" fmla="*/ 9 w 17"/>
                <a:gd name="T9" fmla="*/ 0 h 16"/>
              </a:gdLst>
              <a:ahLst/>
              <a:cxnLst>
                <a:cxn ang="0">
                  <a:pos x="T0" y="T1"/>
                </a:cxn>
                <a:cxn ang="0">
                  <a:pos x="T2" y="T3"/>
                </a:cxn>
                <a:cxn ang="0">
                  <a:pos x="T4" y="T5"/>
                </a:cxn>
                <a:cxn ang="0">
                  <a:pos x="T6" y="T7"/>
                </a:cxn>
                <a:cxn ang="0">
                  <a:pos x="T8" y="T9"/>
                </a:cxn>
              </a:cxnLst>
              <a:rect l="0" t="0" r="r" b="b"/>
              <a:pathLst>
                <a:path w="17" h="16">
                  <a:moveTo>
                    <a:pt x="9" y="0"/>
                  </a:moveTo>
                  <a:cubicBezTo>
                    <a:pt x="13" y="0"/>
                    <a:pt x="17" y="4"/>
                    <a:pt x="17" y="8"/>
                  </a:cubicBezTo>
                  <a:cubicBezTo>
                    <a:pt x="17" y="12"/>
                    <a:pt x="13" y="16"/>
                    <a:pt x="8" y="16"/>
                  </a:cubicBezTo>
                  <a:cubicBezTo>
                    <a:pt x="4" y="16"/>
                    <a:pt x="0" y="12"/>
                    <a:pt x="0" y="8"/>
                  </a:cubicBezTo>
                  <a:cubicBezTo>
                    <a:pt x="1" y="4"/>
                    <a:pt x="4" y="0"/>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8" name="Freeform 260">
              <a:extLst>
                <a:ext uri="{FF2B5EF4-FFF2-40B4-BE49-F238E27FC236}">
                  <a16:creationId xmlns:a16="http://schemas.microsoft.com/office/drawing/2014/main" id="{8CC9D4FE-90A5-4239-A14F-A83D849073BB}"/>
                </a:ext>
              </a:extLst>
            </p:cNvPr>
            <p:cNvSpPr>
              <a:spLocks/>
            </p:cNvSpPr>
            <p:nvPr/>
          </p:nvSpPr>
          <p:spPr bwMode="auto">
            <a:xfrm>
              <a:off x="12797896" y="2855130"/>
              <a:ext cx="36513" cy="34925"/>
            </a:xfrm>
            <a:custGeom>
              <a:avLst/>
              <a:gdLst>
                <a:gd name="T0" fmla="*/ 0 w 16"/>
                <a:gd name="T1" fmla="*/ 8 h 16"/>
                <a:gd name="T2" fmla="*/ 8 w 16"/>
                <a:gd name="T3" fmla="*/ 0 h 16"/>
                <a:gd name="T4" fmla="*/ 16 w 16"/>
                <a:gd name="T5" fmla="*/ 7 h 16"/>
                <a:gd name="T6" fmla="*/ 8 w 16"/>
                <a:gd name="T7" fmla="*/ 16 h 16"/>
                <a:gd name="T8" fmla="*/ 0 w 16"/>
                <a:gd name="T9" fmla="*/ 8 h 16"/>
              </a:gdLst>
              <a:ahLst/>
              <a:cxnLst>
                <a:cxn ang="0">
                  <a:pos x="T0" y="T1"/>
                </a:cxn>
                <a:cxn ang="0">
                  <a:pos x="T2" y="T3"/>
                </a:cxn>
                <a:cxn ang="0">
                  <a:pos x="T4" y="T5"/>
                </a:cxn>
                <a:cxn ang="0">
                  <a:pos x="T6" y="T7"/>
                </a:cxn>
                <a:cxn ang="0">
                  <a:pos x="T8" y="T9"/>
                </a:cxn>
              </a:cxnLst>
              <a:rect l="0" t="0" r="r" b="b"/>
              <a:pathLst>
                <a:path w="16" h="16">
                  <a:moveTo>
                    <a:pt x="0" y="8"/>
                  </a:moveTo>
                  <a:cubicBezTo>
                    <a:pt x="0" y="3"/>
                    <a:pt x="4" y="0"/>
                    <a:pt x="8" y="0"/>
                  </a:cubicBezTo>
                  <a:cubicBezTo>
                    <a:pt x="12" y="0"/>
                    <a:pt x="16" y="3"/>
                    <a:pt x="16" y="7"/>
                  </a:cubicBezTo>
                  <a:cubicBezTo>
                    <a:pt x="16" y="12"/>
                    <a:pt x="12" y="16"/>
                    <a:pt x="8" y="16"/>
                  </a:cubicBezTo>
                  <a:cubicBezTo>
                    <a:pt x="4" y="16"/>
                    <a:pt x="0" y="12"/>
                    <a:pt x="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399" name="Freeform 261">
              <a:extLst>
                <a:ext uri="{FF2B5EF4-FFF2-40B4-BE49-F238E27FC236}">
                  <a16:creationId xmlns:a16="http://schemas.microsoft.com/office/drawing/2014/main" id="{7212075E-79B0-4099-B898-53834522513D}"/>
                </a:ext>
              </a:extLst>
            </p:cNvPr>
            <p:cNvSpPr>
              <a:spLocks/>
            </p:cNvSpPr>
            <p:nvPr/>
          </p:nvSpPr>
          <p:spPr bwMode="auto">
            <a:xfrm>
              <a:off x="14834658" y="1839130"/>
              <a:ext cx="36513" cy="33338"/>
            </a:xfrm>
            <a:custGeom>
              <a:avLst/>
              <a:gdLst>
                <a:gd name="T0" fmla="*/ 8 w 16"/>
                <a:gd name="T1" fmla="*/ 0 h 15"/>
                <a:gd name="T2" fmla="*/ 15 w 16"/>
                <a:gd name="T3" fmla="*/ 8 h 15"/>
                <a:gd name="T4" fmla="*/ 8 w 16"/>
                <a:gd name="T5" fmla="*/ 15 h 15"/>
                <a:gd name="T6" fmla="*/ 0 w 16"/>
                <a:gd name="T7" fmla="*/ 7 h 15"/>
                <a:gd name="T8" fmla="*/ 8 w 16"/>
                <a:gd name="T9" fmla="*/ 0 h 15"/>
              </a:gdLst>
              <a:ahLst/>
              <a:cxnLst>
                <a:cxn ang="0">
                  <a:pos x="T0" y="T1"/>
                </a:cxn>
                <a:cxn ang="0">
                  <a:pos x="T2" y="T3"/>
                </a:cxn>
                <a:cxn ang="0">
                  <a:pos x="T4" y="T5"/>
                </a:cxn>
                <a:cxn ang="0">
                  <a:pos x="T6" y="T7"/>
                </a:cxn>
                <a:cxn ang="0">
                  <a:pos x="T8" y="T9"/>
                </a:cxn>
              </a:cxnLst>
              <a:rect l="0" t="0" r="r" b="b"/>
              <a:pathLst>
                <a:path w="16" h="15">
                  <a:moveTo>
                    <a:pt x="8" y="0"/>
                  </a:moveTo>
                  <a:cubicBezTo>
                    <a:pt x="12" y="0"/>
                    <a:pt x="16" y="3"/>
                    <a:pt x="15" y="8"/>
                  </a:cubicBezTo>
                  <a:cubicBezTo>
                    <a:pt x="15" y="12"/>
                    <a:pt x="12" y="15"/>
                    <a:pt x="8" y="15"/>
                  </a:cubicBezTo>
                  <a:cubicBezTo>
                    <a:pt x="3" y="15"/>
                    <a:pt x="0" y="11"/>
                    <a:pt x="0" y="7"/>
                  </a:cubicBezTo>
                  <a:cubicBezTo>
                    <a:pt x="0" y="3"/>
                    <a:pt x="4"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0" name="Oval 262">
              <a:extLst>
                <a:ext uri="{FF2B5EF4-FFF2-40B4-BE49-F238E27FC236}">
                  <a16:creationId xmlns:a16="http://schemas.microsoft.com/office/drawing/2014/main" id="{D97A5407-0DAE-4997-B19F-BCA0A2DBF806}"/>
                </a:ext>
              </a:extLst>
            </p:cNvPr>
            <p:cNvSpPr>
              <a:spLocks noChangeArrowheads="1"/>
            </p:cNvSpPr>
            <p:nvPr/>
          </p:nvSpPr>
          <p:spPr bwMode="auto">
            <a:xfrm>
              <a:off x="15683971" y="2685267"/>
              <a:ext cx="33338" cy="333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1" name="Freeform 263">
              <a:extLst>
                <a:ext uri="{FF2B5EF4-FFF2-40B4-BE49-F238E27FC236}">
                  <a16:creationId xmlns:a16="http://schemas.microsoft.com/office/drawing/2014/main" id="{862BD5DC-0F7F-41FC-9D3E-87148A832EF6}"/>
                </a:ext>
              </a:extLst>
            </p:cNvPr>
            <p:cNvSpPr>
              <a:spLocks/>
            </p:cNvSpPr>
            <p:nvPr/>
          </p:nvSpPr>
          <p:spPr bwMode="auto">
            <a:xfrm>
              <a:off x="13817071" y="4718855"/>
              <a:ext cx="33338" cy="33338"/>
            </a:xfrm>
            <a:custGeom>
              <a:avLst/>
              <a:gdLst>
                <a:gd name="T0" fmla="*/ 8 w 15"/>
                <a:gd name="T1" fmla="*/ 0 h 15"/>
                <a:gd name="T2" fmla="*/ 15 w 15"/>
                <a:gd name="T3" fmla="*/ 8 h 15"/>
                <a:gd name="T4" fmla="*/ 7 w 15"/>
                <a:gd name="T5" fmla="*/ 15 h 15"/>
                <a:gd name="T6" fmla="*/ 0 w 15"/>
                <a:gd name="T7" fmla="*/ 7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cubicBezTo>
                    <a:pt x="12" y="0"/>
                    <a:pt x="15" y="4"/>
                    <a:pt x="15" y="8"/>
                  </a:cubicBezTo>
                  <a:cubicBezTo>
                    <a:pt x="15" y="12"/>
                    <a:pt x="11" y="15"/>
                    <a:pt x="7" y="15"/>
                  </a:cubicBezTo>
                  <a:cubicBezTo>
                    <a:pt x="3" y="15"/>
                    <a:pt x="0" y="12"/>
                    <a:pt x="0" y="7"/>
                  </a:cubicBezTo>
                  <a:cubicBezTo>
                    <a:pt x="0" y="3"/>
                    <a:pt x="3" y="0"/>
                    <a:pt x="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2" name="Freeform 264">
              <a:extLst>
                <a:ext uri="{FF2B5EF4-FFF2-40B4-BE49-F238E27FC236}">
                  <a16:creationId xmlns:a16="http://schemas.microsoft.com/office/drawing/2014/main" id="{8092006F-CE58-4B6F-A72A-FA63A8875866}"/>
                </a:ext>
              </a:extLst>
            </p:cNvPr>
            <p:cNvSpPr>
              <a:spLocks/>
            </p:cNvSpPr>
            <p:nvPr/>
          </p:nvSpPr>
          <p:spPr bwMode="auto">
            <a:xfrm>
              <a:off x="12797896" y="3702855"/>
              <a:ext cx="36513" cy="33338"/>
            </a:xfrm>
            <a:custGeom>
              <a:avLst/>
              <a:gdLst>
                <a:gd name="T0" fmla="*/ 16 w 16"/>
                <a:gd name="T1" fmla="*/ 7 h 15"/>
                <a:gd name="T2" fmla="*/ 8 w 16"/>
                <a:gd name="T3" fmla="*/ 15 h 15"/>
                <a:gd name="T4" fmla="*/ 1 w 16"/>
                <a:gd name="T5" fmla="*/ 7 h 15"/>
                <a:gd name="T6" fmla="*/ 8 w 16"/>
                <a:gd name="T7" fmla="*/ 0 h 15"/>
                <a:gd name="T8" fmla="*/ 16 w 16"/>
                <a:gd name="T9" fmla="*/ 7 h 15"/>
              </a:gdLst>
              <a:ahLst/>
              <a:cxnLst>
                <a:cxn ang="0">
                  <a:pos x="T0" y="T1"/>
                </a:cxn>
                <a:cxn ang="0">
                  <a:pos x="T2" y="T3"/>
                </a:cxn>
                <a:cxn ang="0">
                  <a:pos x="T4" y="T5"/>
                </a:cxn>
                <a:cxn ang="0">
                  <a:pos x="T6" y="T7"/>
                </a:cxn>
                <a:cxn ang="0">
                  <a:pos x="T8" y="T9"/>
                </a:cxn>
              </a:cxnLst>
              <a:rect l="0" t="0" r="r" b="b"/>
              <a:pathLst>
                <a:path w="16" h="15">
                  <a:moveTo>
                    <a:pt x="16" y="7"/>
                  </a:moveTo>
                  <a:cubicBezTo>
                    <a:pt x="16" y="11"/>
                    <a:pt x="12" y="15"/>
                    <a:pt x="8" y="15"/>
                  </a:cubicBezTo>
                  <a:cubicBezTo>
                    <a:pt x="4" y="15"/>
                    <a:pt x="1" y="12"/>
                    <a:pt x="1" y="7"/>
                  </a:cubicBezTo>
                  <a:cubicBezTo>
                    <a:pt x="0" y="3"/>
                    <a:pt x="4" y="0"/>
                    <a:pt x="8" y="0"/>
                  </a:cubicBezTo>
                  <a:cubicBezTo>
                    <a:pt x="12" y="0"/>
                    <a:pt x="15" y="3"/>
                    <a:pt x="16"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3" name="Freeform 265">
              <a:extLst>
                <a:ext uri="{FF2B5EF4-FFF2-40B4-BE49-F238E27FC236}">
                  <a16:creationId xmlns:a16="http://schemas.microsoft.com/office/drawing/2014/main" id="{2D873987-767C-4158-88E4-F02943B9772F}"/>
                </a:ext>
              </a:extLst>
            </p:cNvPr>
            <p:cNvSpPr>
              <a:spLocks/>
            </p:cNvSpPr>
            <p:nvPr/>
          </p:nvSpPr>
          <p:spPr bwMode="auto">
            <a:xfrm>
              <a:off x="15683971" y="3871130"/>
              <a:ext cx="33338" cy="33338"/>
            </a:xfrm>
            <a:custGeom>
              <a:avLst/>
              <a:gdLst>
                <a:gd name="T0" fmla="*/ 8 w 15"/>
                <a:gd name="T1" fmla="*/ 1 h 15"/>
                <a:gd name="T2" fmla="*/ 14 w 15"/>
                <a:gd name="T3" fmla="*/ 8 h 15"/>
                <a:gd name="T4" fmla="*/ 7 w 15"/>
                <a:gd name="T5" fmla="*/ 15 h 15"/>
                <a:gd name="T6" fmla="*/ 0 w 15"/>
                <a:gd name="T7" fmla="*/ 8 h 15"/>
                <a:gd name="T8" fmla="*/ 8 w 15"/>
                <a:gd name="T9" fmla="*/ 1 h 15"/>
              </a:gdLst>
              <a:ahLst/>
              <a:cxnLst>
                <a:cxn ang="0">
                  <a:pos x="T0" y="T1"/>
                </a:cxn>
                <a:cxn ang="0">
                  <a:pos x="T2" y="T3"/>
                </a:cxn>
                <a:cxn ang="0">
                  <a:pos x="T4" y="T5"/>
                </a:cxn>
                <a:cxn ang="0">
                  <a:pos x="T6" y="T7"/>
                </a:cxn>
                <a:cxn ang="0">
                  <a:pos x="T8" y="T9"/>
                </a:cxn>
              </a:cxnLst>
              <a:rect l="0" t="0" r="r" b="b"/>
              <a:pathLst>
                <a:path w="15" h="15">
                  <a:moveTo>
                    <a:pt x="8" y="1"/>
                  </a:moveTo>
                  <a:cubicBezTo>
                    <a:pt x="12" y="1"/>
                    <a:pt x="15" y="4"/>
                    <a:pt x="14" y="8"/>
                  </a:cubicBezTo>
                  <a:cubicBezTo>
                    <a:pt x="14" y="11"/>
                    <a:pt x="11" y="15"/>
                    <a:pt x="7" y="15"/>
                  </a:cubicBezTo>
                  <a:cubicBezTo>
                    <a:pt x="4" y="15"/>
                    <a:pt x="0" y="11"/>
                    <a:pt x="0" y="8"/>
                  </a:cubicBezTo>
                  <a:cubicBezTo>
                    <a:pt x="0" y="4"/>
                    <a:pt x="4" y="0"/>
                    <a:pt x="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4" name="Freeform 266">
              <a:extLst>
                <a:ext uri="{FF2B5EF4-FFF2-40B4-BE49-F238E27FC236}">
                  <a16:creationId xmlns:a16="http://schemas.microsoft.com/office/drawing/2014/main" id="{2D828DA7-1CF7-46FF-8F82-57B7A64F966E}"/>
                </a:ext>
              </a:extLst>
            </p:cNvPr>
            <p:cNvSpPr>
              <a:spLocks/>
            </p:cNvSpPr>
            <p:nvPr/>
          </p:nvSpPr>
          <p:spPr bwMode="auto">
            <a:xfrm>
              <a:off x="15174383" y="2010580"/>
              <a:ext cx="33338" cy="30163"/>
            </a:xfrm>
            <a:custGeom>
              <a:avLst/>
              <a:gdLst>
                <a:gd name="T0" fmla="*/ 15 w 15"/>
                <a:gd name="T1" fmla="*/ 7 h 14"/>
                <a:gd name="T2" fmla="*/ 7 w 15"/>
                <a:gd name="T3" fmla="*/ 14 h 14"/>
                <a:gd name="T4" fmla="*/ 1 w 15"/>
                <a:gd name="T5" fmla="*/ 6 h 14"/>
                <a:gd name="T6" fmla="*/ 8 w 15"/>
                <a:gd name="T7" fmla="*/ 0 h 14"/>
                <a:gd name="T8" fmla="*/ 15 w 15"/>
                <a:gd name="T9" fmla="*/ 7 h 14"/>
              </a:gdLst>
              <a:ahLst/>
              <a:cxnLst>
                <a:cxn ang="0">
                  <a:pos x="T0" y="T1"/>
                </a:cxn>
                <a:cxn ang="0">
                  <a:pos x="T2" y="T3"/>
                </a:cxn>
                <a:cxn ang="0">
                  <a:pos x="T4" y="T5"/>
                </a:cxn>
                <a:cxn ang="0">
                  <a:pos x="T6" y="T7"/>
                </a:cxn>
                <a:cxn ang="0">
                  <a:pos x="T8" y="T9"/>
                </a:cxn>
              </a:cxnLst>
              <a:rect l="0" t="0" r="r" b="b"/>
              <a:pathLst>
                <a:path w="15" h="14">
                  <a:moveTo>
                    <a:pt x="15" y="7"/>
                  </a:moveTo>
                  <a:cubicBezTo>
                    <a:pt x="15" y="11"/>
                    <a:pt x="11" y="14"/>
                    <a:pt x="7" y="14"/>
                  </a:cubicBezTo>
                  <a:cubicBezTo>
                    <a:pt x="4" y="14"/>
                    <a:pt x="0" y="10"/>
                    <a:pt x="1" y="6"/>
                  </a:cubicBezTo>
                  <a:cubicBezTo>
                    <a:pt x="1" y="3"/>
                    <a:pt x="4" y="0"/>
                    <a:pt x="8" y="0"/>
                  </a:cubicBezTo>
                  <a:cubicBezTo>
                    <a:pt x="12" y="0"/>
                    <a:pt x="15" y="3"/>
                    <a:pt x="1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5" name="Oval 267">
              <a:extLst>
                <a:ext uri="{FF2B5EF4-FFF2-40B4-BE49-F238E27FC236}">
                  <a16:creationId xmlns:a16="http://schemas.microsoft.com/office/drawing/2014/main" id="{CADE31C8-D534-44E5-88B4-AC5168364602}"/>
                </a:ext>
              </a:extLst>
            </p:cNvPr>
            <p:cNvSpPr>
              <a:spLocks noChangeArrowheads="1"/>
            </p:cNvSpPr>
            <p:nvPr/>
          </p:nvSpPr>
          <p:spPr bwMode="auto">
            <a:xfrm>
              <a:off x="15515696" y="2348717"/>
              <a:ext cx="31750" cy="301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6" name="Oval 268">
              <a:extLst>
                <a:ext uri="{FF2B5EF4-FFF2-40B4-BE49-F238E27FC236}">
                  <a16:creationId xmlns:a16="http://schemas.microsoft.com/office/drawing/2014/main" id="{779D3281-1D2B-4B74-8626-406AEF956160}"/>
                </a:ext>
              </a:extLst>
            </p:cNvPr>
            <p:cNvSpPr>
              <a:spLocks noChangeArrowheads="1"/>
            </p:cNvSpPr>
            <p:nvPr/>
          </p:nvSpPr>
          <p:spPr bwMode="auto">
            <a:xfrm>
              <a:off x="13648796" y="1839130"/>
              <a:ext cx="31750" cy="31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7" name="Freeform 269">
              <a:extLst>
                <a:ext uri="{FF2B5EF4-FFF2-40B4-BE49-F238E27FC236}">
                  <a16:creationId xmlns:a16="http://schemas.microsoft.com/office/drawing/2014/main" id="{1E23DCE1-C3D7-4D18-953D-467DFB115DFB}"/>
                </a:ext>
              </a:extLst>
            </p:cNvPr>
            <p:cNvSpPr>
              <a:spLocks/>
            </p:cNvSpPr>
            <p:nvPr/>
          </p:nvSpPr>
          <p:spPr bwMode="auto">
            <a:xfrm>
              <a:off x="13142383" y="2177267"/>
              <a:ext cx="28575" cy="31750"/>
            </a:xfrm>
            <a:custGeom>
              <a:avLst/>
              <a:gdLst>
                <a:gd name="T0" fmla="*/ 7 w 13"/>
                <a:gd name="T1" fmla="*/ 1 h 14"/>
                <a:gd name="T2" fmla="*/ 13 w 13"/>
                <a:gd name="T3" fmla="*/ 7 h 14"/>
                <a:gd name="T4" fmla="*/ 6 w 13"/>
                <a:gd name="T5" fmla="*/ 14 h 14"/>
                <a:gd name="T6" fmla="*/ 0 w 13"/>
                <a:gd name="T7" fmla="*/ 7 h 14"/>
                <a:gd name="T8" fmla="*/ 7 w 13"/>
                <a:gd name="T9" fmla="*/ 1 h 14"/>
              </a:gdLst>
              <a:ahLst/>
              <a:cxnLst>
                <a:cxn ang="0">
                  <a:pos x="T0" y="T1"/>
                </a:cxn>
                <a:cxn ang="0">
                  <a:pos x="T2" y="T3"/>
                </a:cxn>
                <a:cxn ang="0">
                  <a:pos x="T4" y="T5"/>
                </a:cxn>
                <a:cxn ang="0">
                  <a:pos x="T6" y="T7"/>
                </a:cxn>
                <a:cxn ang="0">
                  <a:pos x="T8" y="T9"/>
                </a:cxn>
              </a:cxnLst>
              <a:rect l="0" t="0" r="r" b="b"/>
              <a:pathLst>
                <a:path w="13" h="14">
                  <a:moveTo>
                    <a:pt x="7" y="1"/>
                  </a:moveTo>
                  <a:cubicBezTo>
                    <a:pt x="10" y="1"/>
                    <a:pt x="13" y="4"/>
                    <a:pt x="13" y="7"/>
                  </a:cubicBezTo>
                  <a:cubicBezTo>
                    <a:pt x="13" y="11"/>
                    <a:pt x="10" y="14"/>
                    <a:pt x="6" y="14"/>
                  </a:cubicBezTo>
                  <a:cubicBezTo>
                    <a:pt x="3" y="14"/>
                    <a:pt x="0" y="10"/>
                    <a:pt x="0" y="7"/>
                  </a:cubicBezTo>
                  <a:cubicBezTo>
                    <a:pt x="0" y="3"/>
                    <a:pt x="3" y="0"/>
                    <a:pt x="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8" name="Freeform 270">
              <a:extLst>
                <a:ext uri="{FF2B5EF4-FFF2-40B4-BE49-F238E27FC236}">
                  <a16:creationId xmlns:a16="http://schemas.microsoft.com/office/drawing/2014/main" id="{82FE8169-E1BD-4BD1-8848-1EA0927C7125}"/>
                </a:ext>
              </a:extLst>
            </p:cNvPr>
            <p:cNvSpPr>
              <a:spLocks/>
            </p:cNvSpPr>
            <p:nvPr/>
          </p:nvSpPr>
          <p:spPr bwMode="auto">
            <a:xfrm>
              <a:off x="15347421" y="4382305"/>
              <a:ext cx="28575" cy="28575"/>
            </a:xfrm>
            <a:custGeom>
              <a:avLst/>
              <a:gdLst>
                <a:gd name="T0" fmla="*/ 7 w 13"/>
                <a:gd name="T1" fmla="*/ 13 h 13"/>
                <a:gd name="T2" fmla="*/ 0 w 13"/>
                <a:gd name="T3" fmla="*/ 7 h 13"/>
                <a:gd name="T4" fmla="*/ 7 w 13"/>
                <a:gd name="T5" fmla="*/ 0 h 13"/>
                <a:gd name="T6" fmla="*/ 13 w 13"/>
                <a:gd name="T7" fmla="*/ 6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3" y="13"/>
                    <a:pt x="0" y="10"/>
                    <a:pt x="0" y="7"/>
                  </a:cubicBezTo>
                  <a:cubicBezTo>
                    <a:pt x="0" y="3"/>
                    <a:pt x="3" y="0"/>
                    <a:pt x="7" y="0"/>
                  </a:cubicBezTo>
                  <a:cubicBezTo>
                    <a:pt x="10" y="0"/>
                    <a:pt x="13" y="3"/>
                    <a:pt x="13" y="6"/>
                  </a:cubicBezTo>
                  <a:cubicBezTo>
                    <a:pt x="13" y="10"/>
                    <a:pt x="10" y="13"/>
                    <a:pt x="7"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09" name="Freeform 271">
              <a:extLst>
                <a:ext uri="{FF2B5EF4-FFF2-40B4-BE49-F238E27FC236}">
                  <a16:creationId xmlns:a16="http://schemas.microsoft.com/office/drawing/2014/main" id="{374A4E24-1636-4C85-80B6-7BDEB1F9A3A3}"/>
                </a:ext>
              </a:extLst>
            </p:cNvPr>
            <p:cNvSpPr>
              <a:spLocks/>
            </p:cNvSpPr>
            <p:nvPr/>
          </p:nvSpPr>
          <p:spPr bwMode="auto">
            <a:xfrm>
              <a:off x="15179146" y="4552167"/>
              <a:ext cx="26988" cy="26988"/>
            </a:xfrm>
            <a:custGeom>
              <a:avLst/>
              <a:gdLst>
                <a:gd name="T0" fmla="*/ 0 w 12"/>
                <a:gd name="T1" fmla="*/ 6 h 12"/>
                <a:gd name="T2" fmla="*/ 6 w 12"/>
                <a:gd name="T3" fmla="*/ 0 h 12"/>
                <a:gd name="T4" fmla="*/ 12 w 12"/>
                <a:gd name="T5" fmla="*/ 6 h 12"/>
                <a:gd name="T6" fmla="*/ 6 w 12"/>
                <a:gd name="T7" fmla="*/ 11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2"/>
                    <a:pt x="2" y="0"/>
                    <a:pt x="6" y="0"/>
                  </a:cubicBezTo>
                  <a:cubicBezTo>
                    <a:pt x="9" y="0"/>
                    <a:pt x="12" y="3"/>
                    <a:pt x="12" y="6"/>
                  </a:cubicBezTo>
                  <a:cubicBezTo>
                    <a:pt x="12" y="9"/>
                    <a:pt x="9" y="11"/>
                    <a:pt x="6" y="11"/>
                  </a:cubicBezTo>
                  <a:cubicBezTo>
                    <a:pt x="2" y="12"/>
                    <a:pt x="0" y="9"/>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0" name="Oval 272">
              <a:extLst>
                <a:ext uri="{FF2B5EF4-FFF2-40B4-BE49-F238E27FC236}">
                  <a16:creationId xmlns:a16="http://schemas.microsoft.com/office/drawing/2014/main" id="{09E580B4-62D5-482F-BF35-6DD06DAA4EC7}"/>
                </a:ext>
              </a:extLst>
            </p:cNvPr>
            <p:cNvSpPr>
              <a:spLocks noChangeArrowheads="1"/>
            </p:cNvSpPr>
            <p:nvPr/>
          </p:nvSpPr>
          <p:spPr bwMode="auto">
            <a:xfrm>
              <a:off x="12972521" y="2350305"/>
              <a:ext cx="26988" cy="269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1" name="Freeform 273">
              <a:extLst>
                <a:ext uri="{FF2B5EF4-FFF2-40B4-BE49-F238E27FC236}">
                  <a16:creationId xmlns:a16="http://schemas.microsoft.com/office/drawing/2014/main" id="{CD7DF7AE-19B1-4497-B95F-237190B6A268}"/>
                </a:ext>
              </a:extLst>
            </p:cNvPr>
            <p:cNvSpPr>
              <a:spLocks/>
            </p:cNvSpPr>
            <p:nvPr/>
          </p:nvSpPr>
          <p:spPr bwMode="auto">
            <a:xfrm>
              <a:off x="13312246" y="2012167"/>
              <a:ext cx="26988" cy="26988"/>
            </a:xfrm>
            <a:custGeom>
              <a:avLst/>
              <a:gdLst>
                <a:gd name="T0" fmla="*/ 12 w 12"/>
                <a:gd name="T1" fmla="*/ 6 h 12"/>
                <a:gd name="T2" fmla="*/ 5 w 12"/>
                <a:gd name="T3" fmla="*/ 12 h 12"/>
                <a:gd name="T4" fmla="*/ 0 w 12"/>
                <a:gd name="T5" fmla="*/ 5 h 12"/>
                <a:gd name="T6" fmla="*/ 6 w 12"/>
                <a:gd name="T7" fmla="*/ 0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9"/>
                    <a:pt x="9" y="12"/>
                    <a:pt x="5" y="12"/>
                  </a:cubicBezTo>
                  <a:cubicBezTo>
                    <a:pt x="2" y="12"/>
                    <a:pt x="0" y="8"/>
                    <a:pt x="0" y="5"/>
                  </a:cubicBezTo>
                  <a:cubicBezTo>
                    <a:pt x="0" y="2"/>
                    <a:pt x="3" y="0"/>
                    <a:pt x="6" y="0"/>
                  </a:cubicBezTo>
                  <a:cubicBezTo>
                    <a:pt x="9" y="0"/>
                    <a:pt x="12" y="2"/>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2" name="Freeform 274">
              <a:extLst>
                <a:ext uri="{FF2B5EF4-FFF2-40B4-BE49-F238E27FC236}">
                  <a16:creationId xmlns:a16="http://schemas.microsoft.com/office/drawing/2014/main" id="{D3F25523-2388-48CC-8AB3-DC7ABCC34C81}"/>
                </a:ext>
              </a:extLst>
            </p:cNvPr>
            <p:cNvSpPr>
              <a:spLocks/>
            </p:cNvSpPr>
            <p:nvPr/>
          </p:nvSpPr>
          <p:spPr bwMode="auto">
            <a:xfrm>
              <a:off x="12802658" y="2686855"/>
              <a:ext cx="26988" cy="28575"/>
            </a:xfrm>
            <a:custGeom>
              <a:avLst/>
              <a:gdLst>
                <a:gd name="T0" fmla="*/ 0 w 12"/>
                <a:gd name="T1" fmla="*/ 7 h 13"/>
                <a:gd name="T2" fmla="*/ 6 w 12"/>
                <a:gd name="T3" fmla="*/ 1 h 13"/>
                <a:gd name="T4" fmla="*/ 12 w 12"/>
                <a:gd name="T5" fmla="*/ 7 h 13"/>
                <a:gd name="T6" fmla="*/ 6 w 12"/>
                <a:gd name="T7" fmla="*/ 13 h 13"/>
                <a:gd name="T8" fmla="*/ 0 w 12"/>
                <a:gd name="T9" fmla="*/ 7 h 13"/>
              </a:gdLst>
              <a:ahLst/>
              <a:cxnLst>
                <a:cxn ang="0">
                  <a:pos x="T0" y="T1"/>
                </a:cxn>
                <a:cxn ang="0">
                  <a:pos x="T2" y="T3"/>
                </a:cxn>
                <a:cxn ang="0">
                  <a:pos x="T4" y="T5"/>
                </a:cxn>
                <a:cxn ang="0">
                  <a:pos x="T6" y="T7"/>
                </a:cxn>
                <a:cxn ang="0">
                  <a:pos x="T8" y="T9"/>
                </a:cxn>
              </a:cxnLst>
              <a:rect l="0" t="0" r="r" b="b"/>
              <a:pathLst>
                <a:path w="12" h="13">
                  <a:moveTo>
                    <a:pt x="0" y="7"/>
                  </a:moveTo>
                  <a:cubicBezTo>
                    <a:pt x="0" y="3"/>
                    <a:pt x="3" y="0"/>
                    <a:pt x="6" y="1"/>
                  </a:cubicBezTo>
                  <a:cubicBezTo>
                    <a:pt x="10" y="1"/>
                    <a:pt x="12" y="4"/>
                    <a:pt x="12" y="7"/>
                  </a:cubicBezTo>
                  <a:cubicBezTo>
                    <a:pt x="12" y="10"/>
                    <a:pt x="9" y="13"/>
                    <a:pt x="6" y="13"/>
                  </a:cubicBezTo>
                  <a:cubicBezTo>
                    <a:pt x="3" y="13"/>
                    <a:pt x="0" y="10"/>
                    <a:pt x="0"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3" name="Freeform 275">
              <a:extLst>
                <a:ext uri="{FF2B5EF4-FFF2-40B4-BE49-F238E27FC236}">
                  <a16:creationId xmlns:a16="http://schemas.microsoft.com/office/drawing/2014/main" id="{D2A69BEB-1598-4214-AB6D-AF9929CCCA14}"/>
                </a:ext>
              </a:extLst>
            </p:cNvPr>
            <p:cNvSpPr>
              <a:spLocks/>
            </p:cNvSpPr>
            <p:nvPr/>
          </p:nvSpPr>
          <p:spPr bwMode="auto">
            <a:xfrm>
              <a:off x="14839421" y="4720442"/>
              <a:ext cx="26988" cy="28575"/>
            </a:xfrm>
            <a:custGeom>
              <a:avLst/>
              <a:gdLst>
                <a:gd name="T0" fmla="*/ 6 w 12"/>
                <a:gd name="T1" fmla="*/ 1 h 13"/>
                <a:gd name="T2" fmla="*/ 12 w 12"/>
                <a:gd name="T3" fmla="*/ 7 h 13"/>
                <a:gd name="T4" fmla="*/ 5 w 12"/>
                <a:gd name="T5" fmla="*/ 12 h 13"/>
                <a:gd name="T6" fmla="*/ 0 w 12"/>
                <a:gd name="T7" fmla="*/ 6 h 13"/>
                <a:gd name="T8" fmla="*/ 6 w 12"/>
                <a:gd name="T9" fmla="*/ 1 h 13"/>
              </a:gdLst>
              <a:ahLst/>
              <a:cxnLst>
                <a:cxn ang="0">
                  <a:pos x="T0" y="T1"/>
                </a:cxn>
                <a:cxn ang="0">
                  <a:pos x="T2" y="T3"/>
                </a:cxn>
                <a:cxn ang="0">
                  <a:pos x="T4" y="T5"/>
                </a:cxn>
                <a:cxn ang="0">
                  <a:pos x="T6" y="T7"/>
                </a:cxn>
                <a:cxn ang="0">
                  <a:pos x="T8" y="T9"/>
                </a:cxn>
              </a:cxnLst>
              <a:rect l="0" t="0" r="r" b="b"/>
              <a:pathLst>
                <a:path w="12" h="13">
                  <a:moveTo>
                    <a:pt x="6" y="1"/>
                  </a:moveTo>
                  <a:cubicBezTo>
                    <a:pt x="9" y="1"/>
                    <a:pt x="12" y="4"/>
                    <a:pt x="12" y="7"/>
                  </a:cubicBezTo>
                  <a:cubicBezTo>
                    <a:pt x="12" y="10"/>
                    <a:pt x="9" y="13"/>
                    <a:pt x="5" y="12"/>
                  </a:cubicBezTo>
                  <a:cubicBezTo>
                    <a:pt x="2" y="12"/>
                    <a:pt x="0" y="10"/>
                    <a:pt x="0" y="6"/>
                  </a:cubicBezTo>
                  <a:cubicBezTo>
                    <a:pt x="0"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4" name="Freeform 276">
              <a:extLst>
                <a:ext uri="{FF2B5EF4-FFF2-40B4-BE49-F238E27FC236}">
                  <a16:creationId xmlns:a16="http://schemas.microsoft.com/office/drawing/2014/main" id="{815E1E42-B40B-4AB7-96A4-0387A2BD496E}"/>
                </a:ext>
              </a:extLst>
            </p:cNvPr>
            <p:cNvSpPr>
              <a:spLocks/>
            </p:cNvSpPr>
            <p:nvPr/>
          </p:nvSpPr>
          <p:spPr bwMode="auto">
            <a:xfrm>
              <a:off x="15517283" y="4214030"/>
              <a:ext cx="26988" cy="26988"/>
            </a:xfrm>
            <a:custGeom>
              <a:avLst/>
              <a:gdLst>
                <a:gd name="T0" fmla="*/ 0 w 12"/>
                <a:gd name="T1" fmla="*/ 6 h 12"/>
                <a:gd name="T2" fmla="*/ 6 w 12"/>
                <a:gd name="T3" fmla="*/ 0 h 12"/>
                <a:gd name="T4" fmla="*/ 12 w 12"/>
                <a:gd name="T5" fmla="*/ 6 h 12"/>
                <a:gd name="T6" fmla="*/ 6 w 12"/>
                <a:gd name="T7" fmla="*/ 12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3"/>
                    <a:pt x="3" y="0"/>
                    <a:pt x="6" y="0"/>
                  </a:cubicBezTo>
                  <a:cubicBezTo>
                    <a:pt x="9" y="0"/>
                    <a:pt x="12" y="3"/>
                    <a:pt x="12" y="6"/>
                  </a:cubicBezTo>
                  <a:cubicBezTo>
                    <a:pt x="12" y="9"/>
                    <a:pt x="10" y="11"/>
                    <a:pt x="6" y="12"/>
                  </a:cubicBezTo>
                  <a:cubicBezTo>
                    <a:pt x="3" y="12"/>
                    <a:pt x="0" y="10"/>
                    <a:pt x="0"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5" name="Freeform 277">
              <a:extLst>
                <a:ext uri="{FF2B5EF4-FFF2-40B4-BE49-F238E27FC236}">
                  <a16:creationId xmlns:a16="http://schemas.microsoft.com/office/drawing/2014/main" id="{0F33484C-A35B-4033-B0A4-8D3B2967DB77}"/>
                </a:ext>
              </a:extLst>
            </p:cNvPr>
            <p:cNvSpPr>
              <a:spLocks/>
            </p:cNvSpPr>
            <p:nvPr/>
          </p:nvSpPr>
          <p:spPr bwMode="auto">
            <a:xfrm>
              <a:off x="14056783" y="1674029"/>
              <a:ext cx="25400" cy="23813"/>
            </a:xfrm>
            <a:custGeom>
              <a:avLst/>
              <a:gdLst>
                <a:gd name="T0" fmla="*/ 6 w 11"/>
                <a:gd name="T1" fmla="*/ 1 h 11"/>
                <a:gd name="T2" fmla="*/ 11 w 11"/>
                <a:gd name="T3" fmla="*/ 6 h 11"/>
                <a:gd name="T4" fmla="*/ 6 w 11"/>
                <a:gd name="T5" fmla="*/ 11 h 11"/>
                <a:gd name="T6" fmla="*/ 0 w 11"/>
                <a:gd name="T7" fmla="*/ 6 h 11"/>
                <a:gd name="T8" fmla="*/ 6 w 11"/>
                <a:gd name="T9" fmla="*/ 1 h 11"/>
              </a:gdLst>
              <a:ahLst/>
              <a:cxnLst>
                <a:cxn ang="0">
                  <a:pos x="T0" y="T1"/>
                </a:cxn>
                <a:cxn ang="0">
                  <a:pos x="T2" y="T3"/>
                </a:cxn>
                <a:cxn ang="0">
                  <a:pos x="T4" y="T5"/>
                </a:cxn>
                <a:cxn ang="0">
                  <a:pos x="T6" y="T7"/>
                </a:cxn>
                <a:cxn ang="0">
                  <a:pos x="T8" y="T9"/>
                </a:cxn>
              </a:cxnLst>
              <a:rect l="0" t="0" r="r" b="b"/>
              <a:pathLst>
                <a:path w="11" h="11">
                  <a:moveTo>
                    <a:pt x="6" y="1"/>
                  </a:moveTo>
                  <a:cubicBezTo>
                    <a:pt x="9" y="1"/>
                    <a:pt x="11" y="3"/>
                    <a:pt x="11" y="6"/>
                  </a:cubicBezTo>
                  <a:cubicBezTo>
                    <a:pt x="11" y="9"/>
                    <a:pt x="9" y="11"/>
                    <a:pt x="6" y="11"/>
                  </a:cubicBezTo>
                  <a:cubicBezTo>
                    <a:pt x="3" y="11"/>
                    <a:pt x="0" y="9"/>
                    <a:pt x="0" y="6"/>
                  </a:cubicBezTo>
                  <a:cubicBezTo>
                    <a:pt x="1" y="3"/>
                    <a:pt x="3" y="0"/>
                    <a:pt x="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6" name="Freeform 278">
              <a:extLst>
                <a:ext uri="{FF2B5EF4-FFF2-40B4-BE49-F238E27FC236}">
                  <a16:creationId xmlns:a16="http://schemas.microsoft.com/office/drawing/2014/main" id="{99BF8691-FAD8-44DA-9838-785841075563}"/>
                </a:ext>
              </a:extLst>
            </p:cNvPr>
            <p:cNvSpPr>
              <a:spLocks/>
            </p:cNvSpPr>
            <p:nvPr/>
          </p:nvSpPr>
          <p:spPr bwMode="auto">
            <a:xfrm>
              <a:off x="15857008" y="3198030"/>
              <a:ext cx="23813" cy="25400"/>
            </a:xfrm>
            <a:custGeom>
              <a:avLst/>
              <a:gdLst>
                <a:gd name="T0" fmla="*/ 5 w 11"/>
                <a:gd name="T1" fmla="*/ 0 h 11"/>
                <a:gd name="T2" fmla="*/ 11 w 11"/>
                <a:gd name="T3" fmla="*/ 5 h 11"/>
                <a:gd name="T4" fmla="*/ 6 w 11"/>
                <a:gd name="T5" fmla="*/ 11 h 11"/>
                <a:gd name="T6" fmla="*/ 0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9" y="11"/>
                    <a:pt x="6" y="11"/>
                  </a:cubicBezTo>
                  <a:cubicBezTo>
                    <a:pt x="3" y="11"/>
                    <a:pt x="1" y="8"/>
                    <a:pt x="0" y="6"/>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7" name="Freeform 279">
              <a:extLst>
                <a:ext uri="{FF2B5EF4-FFF2-40B4-BE49-F238E27FC236}">
                  <a16:creationId xmlns:a16="http://schemas.microsoft.com/office/drawing/2014/main" id="{C4E1A205-5273-405E-B696-07F2F6A90D1E}"/>
                </a:ext>
              </a:extLst>
            </p:cNvPr>
            <p:cNvSpPr>
              <a:spLocks/>
            </p:cNvSpPr>
            <p:nvPr/>
          </p:nvSpPr>
          <p:spPr bwMode="auto">
            <a:xfrm>
              <a:off x="13653558" y="4723617"/>
              <a:ext cx="22225" cy="23813"/>
            </a:xfrm>
            <a:custGeom>
              <a:avLst/>
              <a:gdLst>
                <a:gd name="T0" fmla="*/ 5 w 10"/>
                <a:gd name="T1" fmla="*/ 0 h 11"/>
                <a:gd name="T2" fmla="*/ 10 w 10"/>
                <a:gd name="T3" fmla="*/ 5 h 11"/>
                <a:gd name="T4" fmla="*/ 5 w 10"/>
                <a:gd name="T5" fmla="*/ 11 h 11"/>
                <a:gd name="T6" fmla="*/ 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8" y="0"/>
                    <a:pt x="10" y="3"/>
                    <a:pt x="10" y="5"/>
                  </a:cubicBezTo>
                  <a:cubicBezTo>
                    <a:pt x="10" y="8"/>
                    <a:pt x="8" y="11"/>
                    <a:pt x="5" y="11"/>
                  </a:cubicBezTo>
                  <a:cubicBezTo>
                    <a:pt x="3" y="11"/>
                    <a:pt x="0" y="8"/>
                    <a:pt x="0" y="6"/>
                  </a:cubicBezTo>
                  <a:cubicBezTo>
                    <a:pt x="0" y="3"/>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8" name="Freeform 280">
              <a:extLst>
                <a:ext uri="{FF2B5EF4-FFF2-40B4-BE49-F238E27FC236}">
                  <a16:creationId xmlns:a16="http://schemas.microsoft.com/office/drawing/2014/main" id="{C6A466E0-21FB-46E9-A2B5-3726A0D4E8F3}"/>
                </a:ext>
              </a:extLst>
            </p:cNvPr>
            <p:cNvSpPr>
              <a:spLocks/>
            </p:cNvSpPr>
            <p:nvPr/>
          </p:nvSpPr>
          <p:spPr bwMode="auto">
            <a:xfrm>
              <a:off x="15010871" y="1843892"/>
              <a:ext cx="23813" cy="23813"/>
            </a:xfrm>
            <a:custGeom>
              <a:avLst/>
              <a:gdLst>
                <a:gd name="T0" fmla="*/ 5 w 11"/>
                <a:gd name="T1" fmla="*/ 0 h 11"/>
                <a:gd name="T2" fmla="*/ 11 w 11"/>
                <a:gd name="T3" fmla="*/ 5 h 11"/>
                <a:gd name="T4" fmla="*/ 5 w 11"/>
                <a:gd name="T5" fmla="*/ 11 h 11"/>
                <a:gd name="T6" fmla="*/ 0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1" y="2"/>
                    <a:pt x="11" y="5"/>
                  </a:cubicBezTo>
                  <a:cubicBezTo>
                    <a:pt x="11" y="8"/>
                    <a:pt x="8" y="11"/>
                    <a:pt x="5" y="11"/>
                  </a:cubicBezTo>
                  <a:cubicBezTo>
                    <a:pt x="3" y="11"/>
                    <a:pt x="0" y="8"/>
                    <a:pt x="0" y="5"/>
                  </a:cubicBezTo>
                  <a:cubicBezTo>
                    <a:pt x="0" y="2"/>
                    <a:pt x="2"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19" name="Oval 281">
              <a:extLst>
                <a:ext uri="{FF2B5EF4-FFF2-40B4-BE49-F238E27FC236}">
                  <a16:creationId xmlns:a16="http://schemas.microsoft.com/office/drawing/2014/main" id="{1F104E4F-90B4-469C-BD4E-9859B419A8E2}"/>
                </a:ext>
              </a:extLst>
            </p:cNvPr>
            <p:cNvSpPr>
              <a:spLocks noChangeArrowheads="1"/>
            </p:cNvSpPr>
            <p:nvPr/>
          </p:nvSpPr>
          <p:spPr bwMode="auto">
            <a:xfrm>
              <a:off x="15857008" y="3366305"/>
              <a:ext cx="23813" cy="238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0" name="Freeform 282">
              <a:extLst>
                <a:ext uri="{FF2B5EF4-FFF2-40B4-BE49-F238E27FC236}">
                  <a16:creationId xmlns:a16="http://schemas.microsoft.com/office/drawing/2014/main" id="{81AB4069-5546-4B79-80B2-23B375830CD2}"/>
                </a:ext>
              </a:extLst>
            </p:cNvPr>
            <p:cNvSpPr>
              <a:spLocks/>
            </p:cNvSpPr>
            <p:nvPr/>
          </p:nvSpPr>
          <p:spPr bwMode="auto">
            <a:xfrm>
              <a:off x="13143971" y="4383892"/>
              <a:ext cx="23813" cy="25400"/>
            </a:xfrm>
            <a:custGeom>
              <a:avLst/>
              <a:gdLst>
                <a:gd name="T0" fmla="*/ 6 w 11"/>
                <a:gd name="T1" fmla="*/ 0 h 11"/>
                <a:gd name="T2" fmla="*/ 11 w 11"/>
                <a:gd name="T3" fmla="*/ 5 h 11"/>
                <a:gd name="T4" fmla="*/ 5 w 11"/>
                <a:gd name="T5" fmla="*/ 10 h 11"/>
                <a:gd name="T6" fmla="*/ 0 w 11"/>
                <a:gd name="T7" fmla="*/ 5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8" y="0"/>
                    <a:pt x="11" y="3"/>
                    <a:pt x="11" y="5"/>
                  </a:cubicBezTo>
                  <a:cubicBezTo>
                    <a:pt x="11" y="8"/>
                    <a:pt x="8" y="11"/>
                    <a:pt x="5" y="10"/>
                  </a:cubicBezTo>
                  <a:cubicBezTo>
                    <a:pt x="2" y="10"/>
                    <a:pt x="0" y="8"/>
                    <a:pt x="0" y="5"/>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1" name="Freeform 283">
              <a:extLst>
                <a:ext uri="{FF2B5EF4-FFF2-40B4-BE49-F238E27FC236}">
                  <a16:creationId xmlns:a16="http://schemas.microsoft.com/office/drawing/2014/main" id="{FB8F7DF4-E5C4-466F-8A8F-FEF14A5C9446}"/>
                </a:ext>
              </a:extLst>
            </p:cNvPr>
            <p:cNvSpPr>
              <a:spLocks/>
            </p:cNvSpPr>
            <p:nvPr/>
          </p:nvSpPr>
          <p:spPr bwMode="auto">
            <a:xfrm>
              <a:off x="14331421" y="1674029"/>
              <a:ext cx="22225" cy="23813"/>
            </a:xfrm>
            <a:custGeom>
              <a:avLst/>
              <a:gdLst>
                <a:gd name="T0" fmla="*/ 5 w 10"/>
                <a:gd name="T1" fmla="*/ 1 h 11"/>
                <a:gd name="T2" fmla="*/ 10 w 10"/>
                <a:gd name="T3" fmla="*/ 6 h 11"/>
                <a:gd name="T4" fmla="*/ 5 w 10"/>
                <a:gd name="T5" fmla="*/ 11 h 11"/>
                <a:gd name="T6" fmla="*/ 0 w 10"/>
                <a:gd name="T7" fmla="*/ 6 h 11"/>
                <a:gd name="T8" fmla="*/ 5 w 10"/>
                <a:gd name="T9" fmla="*/ 1 h 11"/>
              </a:gdLst>
              <a:ahLst/>
              <a:cxnLst>
                <a:cxn ang="0">
                  <a:pos x="T0" y="T1"/>
                </a:cxn>
                <a:cxn ang="0">
                  <a:pos x="T2" y="T3"/>
                </a:cxn>
                <a:cxn ang="0">
                  <a:pos x="T4" y="T5"/>
                </a:cxn>
                <a:cxn ang="0">
                  <a:pos x="T6" y="T7"/>
                </a:cxn>
                <a:cxn ang="0">
                  <a:pos x="T8" y="T9"/>
                </a:cxn>
              </a:cxnLst>
              <a:rect l="0" t="0" r="r" b="b"/>
              <a:pathLst>
                <a:path w="10" h="11">
                  <a:moveTo>
                    <a:pt x="5" y="1"/>
                  </a:moveTo>
                  <a:cubicBezTo>
                    <a:pt x="8" y="1"/>
                    <a:pt x="10" y="3"/>
                    <a:pt x="10" y="6"/>
                  </a:cubicBezTo>
                  <a:cubicBezTo>
                    <a:pt x="10" y="9"/>
                    <a:pt x="8" y="11"/>
                    <a:pt x="5" y="11"/>
                  </a:cubicBezTo>
                  <a:cubicBezTo>
                    <a:pt x="2" y="11"/>
                    <a:pt x="0" y="9"/>
                    <a:pt x="0" y="6"/>
                  </a:cubicBezTo>
                  <a:cubicBezTo>
                    <a:pt x="0" y="3"/>
                    <a:pt x="2" y="0"/>
                    <a:pt x="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2" name="Freeform 284">
              <a:extLst>
                <a:ext uri="{FF2B5EF4-FFF2-40B4-BE49-F238E27FC236}">
                  <a16:creationId xmlns:a16="http://schemas.microsoft.com/office/drawing/2014/main" id="{DFE25D1E-0B9E-4114-9A7C-B0418B464ADC}"/>
                </a:ext>
              </a:extLst>
            </p:cNvPr>
            <p:cNvSpPr>
              <a:spLocks/>
            </p:cNvSpPr>
            <p:nvPr/>
          </p:nvSpPr>
          <p:spPr bwMode="auto">
            <a:xfrm>
              <a:off x="15688733" y="2521755"/>
              <a:ext cx="23813" cy="23813"/>
            </a:xfrm>
            <a:custGeom>
              <a:avLst/>
              <a:gdLst>
                <a:gd name="T0" fmla="*/ 0 w 11"/>
                <a:gd name="T1" fmla="*/ 5 h 11"/>
                <a:gd name="T2" fmla="*/ 5 w 11"/>
                <a:gd name="T3" fmla="*/ 0 h 11"/>
                <a:gd name="T4" fmla="*/ 11 w 11"/>
                <a:gd name="T5" fmla="*/ 5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0" y="2"/>
                    <a:pt x="3" y="0"/>
                    <a:pt x="5" y="0"/>
                  </a:cubicBezTo>
                  <a:cubicBezTo>
                    <a:pt x="8" y="0"/>
                    <a:pt x="11" y="3"/>
                    <a:pt x="11" y="5"/>
                  </a:cubicBezTo>
                  <a:cubicBezTo>
                    <a:pt x="11" y="8"/>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3" name="Freeform 285">
              <a:extLst>
                <a:ext uri="{FF2B5EF4-FFF2-40B4-BE49-F238E27FC236}">
                  <a16:creationId xmlns:a16="http://schemas.microsoft.com/office/drawing/2014/main" id="{E8A2C8C9-6A9B-4D28-B7B1-D0B865504FE9}"/>
                </a:ext>
              </a:extLst>
            </p:cNvPr>
            <p:cNvSpPr>
              <a:spLocks/>
            </p:cNvSpPr>
            <p:nvPr/>
          </p:nvSpPr>
          <p:spPr bwMode="auto">
            <a:xfrm>
              <a:off x="12804246" y="3875892"/>
              <a:ext cx="22225" cy="23813"/>
            </a:xfrm>
            <a:custGeom>
              <a:avLst/>
              <a:gdLst>
                <a:gd name="T0" fmla="*/ 0 w 10"/>
                <a:gd name="T1" fmla="*/ 5 h 11"/>
                <a:gd name="T2" fmla="*/ 5 w 10"/>
                <a:gd name="T3" fmla="*/ 0 h 11"/>
                <a:gd name="T4" fmla="*/ 10 w 10"/>
                <a:gd name="T5" fmla="*/ 6 h 11"/>
                <a:gd name="T6" fmla="*/ 5 w 10"/>
                <a:gd name="T7" fmla="*/ 11 h 11"/>
                <a:gd name="T8" fmla="*/ 0 w 10"/>
                <a:gd name="T9" fmla="*/ 5 h 11"/>
              </a:gdLst>
              <a:ahLst/>
              <a:cxnLst>
                <a:cxn ang="0">
                  <a:pos x="T0" y="T1"/>
                </a:cxn>
                <a:cxn ang="0">
                  <a:pos x="T2" y="T3"/>
                </a:cxn>
                <a:cxn ang="0">
                  <a:pos x="T4" y="T5"/>
                </a:cxn>
                <a:cxn ang="0">
                  <a:pos x="T6" y="T7"/>
                </a:cxn>
                <a:cxn ang="0">
                  <a:pos x="T8" y="T9"/>
                </a:cxn>
              </a:cxnLst>
              <a:rect l="0" t="0" r="r" b="b"/>
              <a:pathLst>
                <a:path w="10" h="11">
                  <a:moveTo>
                    <a:pt x="0" y="5"/>
                  </a:moveTo>
                  <a:cubicBezTo>
                    <a:pt x="0" y="2"/>
                    <a:pt x="2" y="0"/>
                    <a:pt x="5" y="0"/>
                  </a:cubicBezTo>
                  <a:cubicBezTo>
                    <a:pt x="8" y="0"/>
                    <a:pt x="10" y="3"/>
                    <a:pt x="10" y="6"/>
                  </a:cubicBezTo>
                  <a:cubicBezTo>
                    <a:pt x="10" y="9"/>
                    <a:pt x="8" y="11"/>
                    <a:pt x="5" y="11"/>
                  </a:cubicBezTo>
                  <a:cubicBezTo>
                    <a:pt x="2" y="11"/>
                    <a:pt x="0" y="8"/>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4" name="Freeform 286">
              <a:extLst>
                <a:ext uri="{FF2B5EF4-FFF2-40B4-BE49-F238E27FC236}">
                  <a16:creationId xmlns:a16="http://schemas.microsoft.com/office/drawing/2014/main" id="{C965DF01-5E5D-4F34-AED0-33725B07F520}"/>
                </a:ext>
              </a:extLst>
            </p:cNvPr>
            <p:cNvSpPr>
              <a:spLocks/>
            </p:cNvSpPr>
            <p:nvPr/>
          </p:nvSpPr>
          <p:spPr bwMode="auto">
            <a:xfrm>
              <a:off x="15690321" y="4048930"/>
              <a:ext cx="20638" cy="19050"/>
            </a:xfrm>
            <a:custGeom>
              <a:avLst/>
              <a:gdLst>
                <a:gd name="T0" fmla="*/ 9 w 9"/>
                <a:gd name="T1" fmla="*/ 4 h 9"/>
                <a:gd name="T2" fmla="*/ 4 w 9"/>
                <a:gd name="T3" fmla="*/ 9 h 9"/>
                <a:gd name="T4" fmla="*/ 0 w 9"/>
                <a:gd name="T5" fmla="*/ 5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2" y="9"/>
                    <a:pt x="0" y="7"/>
                    <a:pt x="0" y="5"/>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5" name="Freeform 287">
              <a:extLst>
                <a:ext uri="{FF2B5EF4-FFF2-40B4-BE49-F238E27FC236}">
                  <a16:creationId xmlns:a16="http://schemas.microsoft.com/office/drawing/2014/main" id="{A81F7288-B452-417A-A002-50A8EC8C351F}"/>
                </a:ext>
              </a:extLst>
            </p:cNvPr>
            <p:cNvSpPr>
              <a:spLocks/>
            </p:cNvSpPr>
            <p:nvPr/>
          </p:nvSpPr>
          <p:spPr bwMode="auto">
            <a:xfrm>
              <a:off x="12975696" y="4215617"/>
              <a:ext cx="22225" cy="20638"/>
            </a:xfrm>
            <a:custGeom>
              <a:avLst/>
              <a:gdLst>
                <a:gd name="T0" fmla="*/ 5 w 10"/>
                <a:gd name="T1" fmla="*/ 0 h 9"/>
                <a:gd name="T2" fmla="*/ 10 w 10"/>
                <a:gd name="T3" fmla="*/ 5 h 9"/>
                <a:gd name="T4" fmla="*/ 5 w 10"/>
                <a:gd name="T5" fmla="*/ 9 h 9"/>
                <a:gd name="T6" fmla="*/ 0 w 10"/>
                <a:gd name="T7" fmla="*/ 5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2"/>
                    <a:pt x="10" y="5"/>
                  </a:cubicBezTo>
                  <a:cubicBezTo>
                    <a:pt x="10" y="7"/>
                    <a:pt x="8" y="9"/>
                    <a:pt x="5" y="9"/>
                  </a:cubicBezTo>
                  <a:cubicBezTo>
                    <a:pt x="3" y="9"/>
                    <a:pt x="0" y="7"/>
                    <a:pt x="0" y="5"/>
                  </a:cubicBezTo>
                  <a:cubicBezTo>
                    <a:pt x="0" y="3"/>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6" name="Freeform 288">
              <a:extLst>
                <a:ext uri="{FF2B5EF4-FFF2-40B4-BE49-F238E27FC236}">
                  <a16:creationId xmlns:a16="http://schemas.microsoft.com/office/drawing/2014/main" id="{9BA3B83E-389B-487B-8B10-6650AEA5AC6E}"/>
                </a:ext>
              </a:extLst>
            </p:cNvPr>
            <p:cNvSpPr>
              <a:spLocks/>
            </p:cNvSpPr>
            <p:nvPr/>
          </p:nvSpPr>
          <p:spPr bwMode="auto">
            <a:xfrm>
              <a:off x="13315421" y="4555342"/>
              <a:ext cx="20638" cy="19050"/>
            </a:xfrm>
            <a:custGeom>
              <a:avLst/>
              <a:gdLst>
                <a:gd name="T0" fmla="*/ 5 w 10"/>
                <a:gd name="T1" fmla="*/ 0 h 9"/>
                <a:gd name="T2" fmla="*/ 9 w 10"/>
                <a:gd name="T3" fmla="*/ 5 h 9"/>
                <a:gd name="T4" fmla="*/ 4 w 10"/>
                <a:gd name="T5" fmla="*/ 9 h 9"/>
                <a:gd name="T6" fmla="*/ 0 w 10"/>
                <a:gd name="T7" fmla="*/ 4 h 9"/>
                <a:gd name="T8" fmla="*/ 5 w 10"/>
                <a:gd name="T9" fmla="*/ 0 h 9"/>
              </a:gdLst>
              <a:ahLst/>
              <a:cxnLst>
                <a:cxn ang="0">
                  <a:pos x="T0" y="T1"/>
                </a:cxn>
                <a:cxn ang="0">
                  <a:pos x="T2" y="T3"/>
                </a:cxn>
                <a:cxn ang="0">
                  <a:pos x="T4" y="T5"/>
                </a:cxn>
                <a:cxn ang="0">
                  <a:pos x="T6" y="T7"/>
                </a:cxn>
                <a:cxn ang="0">
                  <a:pos x="T8" y="T9"/>
                </a:cxn>
              </a:cxnLst>
              <a:rect l="0" t="0" r="r" b="b"/>
              <a:pathLst>
                <a:path w="10" h="9">
                  <a:moveTo>
                    <a:pt x="5" y="0"/>
                  </a:moveTo>
                  <a:cubicBezTo>
                    <a:pt x="7" y="0"/>
                    <a:pt x="10" y="3"/>
                    <a:pt x="9" y="5"/>
                  </a:cubicBezTo>
                  <a:cubicBezTo>
                    <a:pt x="9" y="7"/>
                    <a:pt x="7" y="9"/>
                    <a:pt x="4" y="9"/>
                  </a:cubicBezTo>
                  <a:cubicBezTo>
                    <a:pt x="2" y="9"/>
                    <a:pt x="0" y="7"/>
                    <a:pt x="0" y="4"/>
                  </a:cubicBezTo>
                  <a:cubicBezTo>
                    <a:pt x="0" y="2"/>
                    <a:pt x="3" y="0"/>
                    <a:pt x="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7" name="Freeform 289">
              <a:extLst>
                <a:ext uri="{FF2B5EF4-FFF2-40B4-BE49-F238E27FC236}">
                  <a16:creationId xmlns:a16="http://schemas.microsoft.com/office/drawing/2014/main" id="{56CC23A6-6D9D-40ED-B78F-41CB7BCA5B49}"/>
                </a:ext>
              </a:extLst>
            </p:cNvPr>
            <p:cNvSpPr>
              <a:spLocks/>
            </p:cNvSpPr>
            <p:nvPr/>
          </p:nvSpPr>
          <p:spPr bwMode="auto">
            <a:xfrm>
              <a:off x="14502871" y="1675617"/>
              <a:ext cx="19050" cy="22225"/>
            </a:xfrm>
            <a:custGeom>
              <a:avLst/>
              <a:gdLst>
                <a:gd name="T0" fmla="*/ 4 w 9"/>
                <a:gd name="T1" fmla="*/ 0 h 10"/>
                <a:gd name="T2" fmla="*/ 9 w 9"/>
                <a:gd name="T3" fmla="*/ 5 h 10"/>
                <a:gd name="T4" fmla="*/ 5 w 9"/>
                <a:gd name="T5" fmla="*/ 9 h 10"/>
                <a:gd name="T6" fmla="*/ 0 w 9"/>
                <a:gd name="T7" fmla="*/ 5 h 10"/>
                <a:gd name="T8" fmla="*/ 4 w 9"/>
                <a:gd name="T9" fmla="*/ 0 h 10"/>
              </a:gdLst>
              <a:ahLst/>
              <a:cxnLst>
                <a:cxn ang="0">
                  <a:pos x="T0" y="T1"/>
                </a:cxn>
                <a:cxn ang="0">
                  <a:pos x="T2" y="T3"/>
                </a:cxn>
                <a:cxn ang="0">
                  <a:pos x="T4" y="T5"/>
                </a:cxn>
                <a:cxn ang="0">
                  <a:pos x="T6" y="T7"/>
                </a:cxn>
                <a:cxn ang="0">
                  <a:pos x="T8" y="T9"/>
                </a:cxn>
              </a:cxnLst>
              <a:rect l="0" t="0" r="r" b="b"/>
              <a:pathLst>
                <a:path w="9" h="10">
                  <a:moveTo>
                    <a:pt x="4" y="0"/>
                  </a:moveTo>
                  <a:cubicBezTo>
                    <a:pt x="7" y="0"/>
                    <a:pt x="9" y="2"/>
                    <a:pt x="9" y="5"/>
                  </a:cubicBezTo>
                  <a:cubicBezTo>
                    <a:pt x="9" y="7"/>
                    <a:pt x="7" y="9"/>
                    <a:pt x="5" y="9"/>
                  </a:cubicBezTo>
                  <a:cubicBezTo>
                    <a:pt x="2" y="10"/>
                    <a:pt x="0" y="8"/>
                    <a:pt x="0" y="5"/>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8" name="Freeform 290">
              <a:extLst>
                <a:ext uri="{FF2B5EF4-FFF2-40B4-BE49-F238E27FC236}">
                  <a16:creationId xmlns:a16="http://schemas.microsoft.com/office/drawing/2014/main" id="{F2B30293-40E4-41EF-9AEB-926AB57564DB}"/>
                </a:ext>
              </a:extLst>
            </p:cNvPr>
            <p:cNvSpPr>
              <a:spLocks/>
            </p:cNvSpPr>
            <p:nvPr/>
          </p:nvSpPr>
          <p:spPr bwMode="auto">
            <a:xfrm>
              <a:off x="15858596" y="3539342"/>
              <a:ext cx="20638" cy="22225"/>
            </a:xfrm>
            <a:custGeom>
              <a:avLst/>
              <a:gdLst>
                <a:gd name="T0" fmla="*/ 5 w 9"/>
                <a:gd name="T1" fmla="*/ 9 h 10"/>
                <a:gd name="T2" fmla="*/ 0 w 9"/>
                <a:gd name="T3" fmla="*/ 5 h 10"/>
                <a:gd name="T4" fmla="*/ 5 w 9"/>
                <a:gd name="T5" fmla="*/ 0 h 10"/>
                <a:gd name="T6" fmla="*/ 9 w 9"/>
                <a:gd name="T7" fmla="*/ 5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2" y="9"/>
                    <a:pt x="0" y="7"/>
                    <a:pt x="0" y="5"/>
                  </a:cubicBezTo>
                  <a:cubicBezTo>
                    <a:pt x="0" y="2"/>
                    <a:pt x="2" y="0"/>
                    <a:pt x="5" y="0"/>
                  </a:cubicBezTo>
                  <a:cubicBezTo>
                    <a:pt x="8" y="0"/>
                    <a:pt x="9" y="2"/>
                    <a:pt x="9" y="5"/>
                  </a:cubicBezTo>
                  <a:cubicBezTo>
                    <a:pt x="9" y="8"/>
                    <a:pt x="7" y="10"/>
                    <a:pt x="5"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29" name="Freeform 291">
              <a:extLst>
                <a:ext uri="{FF2B5EF4-FFF2-40B4-BE49-F238E27FC236}">
                  <a16:creationId xmlns:a16="http://schemas.microsoft.com/office/drawing/2014/main" id="{4D0DB110-013D-4768-A5EA-131CC7972255}"/>
                </a:ext>
              </a:extLst>
            </p:cNvPr>
            <p:cNvSpPr>
              <a:spLocks/>
            </p:cNvSpPr>
            <p:nvPr/>
          </p:nvSpPr>
          <p:spPr bwMode="auto">
            <a:xfrm>
              <a:off x="13485283" y="1845480"/>
              <a:ext cx="20638" cy="20638"/>
            </a:xfrm>
            <a:custGeom>
              <a:avLst/>
              <a:gdLst>
                <a:gd name="T0" fmla="*/ 9 w 9"/>
                <a:gd name="T1" fmla="*/ 4 h 9"/>
                <a:gd name="T2" fmla="*/ 4 w 9"/>
                <a:gd name="T3" fmla="*/ 9 h 9"/>
                <a:gd name="T4" fmla="*/ 0 w 9"/>
                <a:gd name="T5" fmla="*/ 4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9"/>
                  </a:cubicBezTo>
                  <a:cubicBezTo>
                    <a:pt x="1" y="9"/>
                    <a:pt x="0" y="7"/>
                    <a:pt x="0" y="4"/>
                  </a:cubicBezTo>
                  <a:cubicBezTo>
                    <a:pt x="0" y="2"/>
                    <a:pt x="2" y="0"/>
                    <a:pt x="4" y="0"/>
                  </a:cubicBezTo>
                  <a:cubicBezTo>
                    <a:pt x="7" y="0"/>
                    <a:pt x="9" y="2"/>
                    <a:pt x="9"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0" name="Freeform 292">
              <a:extLst>
                <a:ext uri="{FF2B5EF4-FFF2-40B4-BE49-F238E27FC236}">
                  <a16:creationId xmlns:a16="http://schemas.microsoft.com/office/drawing/2014/main" id="{E2FE9375-0D6D-4AB8-9E3C-6BDFBFA19416}"/>
                </a:ext>
              </a:extLst>
            </p:cNvPr>
            <p:cNvSpPr>
              <a:spLocks/>
            </p:cNvSpPr>
            <p:nvPr/>
          </p:nvSpPr>
          <p:spPr bwMode="auto">
            <a:xfrm>
              <a:off x="13993283" y="1675617"/>
              <a:ext cx="19050" cy="22225"/>
            </a:xfrm>
            <a:custGeom>
              <a:avLst/>
              <a:gdLst>
                <a:gd name="T0" fmla="*/ 9 w 9"/>
                <a:gd name="T1" fmla="*/ 5 h 10"/>
                <a:gd name="T2" fmla="*/ 5 w 9"/>
                <a:gd name="T3" fmla="*/ 10 h 10"/>
                <a:gd name="T4" fmla="*/ 0 w 9"/>
                <a:gd name="T5" fmla="*/ 5 h 10"/>
                <a:gd name="T6" fmla="*/ 5 w 9"/>
                <a:gd name="T7" fmla="*/ 0 h 10"/>
                <a:gd name="T8" fmla="*/ 9 w 9"/>
                <a:gd name="T9" fmla="*/ 5 h 10"/>
              </a:gdLst>
              <a:ahLst/>
              <a:cxnLst>
                <a:cxn ang="0">
                  <a:pos x="T0" y="T1"/>
                </a:cxn>
                <a:cxn ang="0">
                  <a:pos x="T2" y="T3"/>
                </a:cxn>
                <a:cxn ang="0">
                  <a:pos x="T4" y="T5"/>
                </a:cxn>
                <a:cxn ang="0">
                  <a:pos x="T6" y="T7"/>
                </a:cxn>
                <a:cxn ang="0">
                  <a:pos x="T8" y="T9"/>
                </a:cxn>
              </a:cxnLst>
              <a:rect l="0" t="0" r="r" b="b"/>
              <a:pathLst>
                <a:path w="9" h="10">
                  <a:moveTo>
                    <a:pt x="9" y="5"/>
                  </a:moveTo>
                  <a:cubicBezTo>
                    <a:pt x="9" y="7"/>
                    <a:pt x="7" y="9"/>
                    <a:pt x="5" y="10"/>
                  </a:cubicBezTo>
                  <a:cubicBezTo>
                    <a:pt x="3" y="10"/>
                    <a:pt x="0" y="8"/>
                    <a:pt x="0" y="5"/>
                  </a:cubicBezTo>
                  <a:cubicBezTo>
                    <a:pt x="0" y="2"/>
                    <a:pt x="2" y="0"/>
                    <a:pt x="5" y="0"/>
                  </a:cubicBezTo>
                  <a:cubicBezTo>
                    <a:pt x="7" y="0"/>
                    <a:pt x="9" y="2"/>
                    <a:pt x="9"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1" name="Oval 293">
              <a:extLst>
                <a:ext uri="{FF2B5EF4-FFF2-40B4-BE49-F238E27FC236}">
                  <a16:creationId xmlns:a16="http://schemas.microsoft.com/office/drawing/2014/main" id="{7A057DE2-3472-4C01-A963-FD6A1514D295}"/>
                </a:ext>
              </a:extLst>
            </p:cNvPr>
            <p:cNvSpPr>
              <a:spLocks noChangeArrowheads="1"/>
            </p:cNvSpPr>
            <p:nvPr/>
          </p:nvSpPr>
          <p:spPr bwMode="auto">
            <a:xfrm>
              <a:off x="15858596" y="3032930"/>
              <a:ext cx="20638" cy="190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2" name="Freeform 294">
              <a:extLst>
                <a:ext uri="{FF2B5EF4-FFF2-40B4-BE49-F238E27FC236}">
                  <a16:creationId xmlns:a16="http://schemas.microsoft.com/office/drawing/2014/main" id="{4FF8A8C2-F661-4BCE-B731-358FF4848B05}"/>
                </a:ext>
              </a:extLst>
            </p:cNvPr>
            <p:cNvSpPr>
              <a:spLocks/>
            </p:cNvSpPr>
            <p:nvPr/>
          </p:nvSpPr>
          <p:spPr bwMode="auto">
            <a:xfrm>
              <a:off x="14336183" y="4895067"/>
              <a:ext cx="15875" cy="19050"/>
            </a:xfrm>
            <a:custGeom>
              <a:avLst/>
              <a:gdLst>
                <a:gd name="T0" fmla="*/ 3 w 7"/>
                <a:gd name="T1" fmla="*/ 0 h 8"/>
                <a:gd name="T2" fmla="*/ 7 w 7"/>
                <a:gd name="T3" fmla="*/ 4 h 8"/>
                <a:gd name="T4" fmla="*/ 3 w 7"/>
                <a:gd name="T5" fmla="*/ 8 h 8"/>
                <a:gd name="T6" fmla="*/ 0 w 7"/>
                <a:gd name="T7" fmla="*/ 4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6" y="0"/>
                    <a:pt x="7" y="2"/>
                    <a:pt x="7" y="4"/>
                  </a:cubicBezTo>
                  <a:cubicBezTo>
                    <a:pt x="7" y="6"/>
                    <a:pt x="5" y="7"/>
                    <a:pt x="3" y="8"/>
                  </a:cubicBezTo>
                  <a:cubicBezTo>
                    <a:pt x="1" y="8"/>
                    <a:pt x="0" y="6"/>
                    <a:pt x="0" y="4"/>
                  </a:cubicBezTo>
                  <a:cubicBezTo>
                    <a:pt x="0" y="2"/>
                    <a:pt x="1" y="0"/>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3" name="Freeform 295">
              <a:extLst>
                <a:ext uri="{FF2B5EF4-FFF2-40B4-BE49-F238E27FC236}">
                  <a16:creationId xmlns:a16="http://schemas.microsoft.com/office/drawing/2014/main" id="{7E8A6007-9BF1-43F2-834A-60C19CD2DEEB}"/>
                </a:ext>
              </a:extLst>
            </p:cNvPr>
            <p:cNvSpPr>
              <a:spLocks/>
            </p:cNvSpPr>
            <p:nvPr/>
          </p:nvSpPr>
          <p:spPr bwMode="auto">
            <a:xfrm>
              <a:off x="12635971" y="3371067"/>
              <a:ext cx="20638" cy="17463"/>
            </a:xfrm>
            <a:custGeom>
              <a:avLst/>
              <a:gdLst>
                <a:gd name="T0" fmla="*/ 6 w 9"/>
                <a:gd name="T1" fmla="*/ 0 h 8"/>
                <a:gd name="T2" fmla="*/ 8 w 9"/>
                <a:gd name="T3" fmla="*/ 4 h 8"/>
                <a:gd name="T4" fmla="*/ 4 w 9"/>
                <a:gd name="T5" fmla="*/ 7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2"/>
                    <a:pt x="8" y="4"/>
                  </a:cubicBezTo>
                  <a:cubicBezTo>
                    <a:pt x="9" y="6"/>
                    <a:pt x="6" y="8"/>
                    <a:pt x="4" y="7"/>
                  </a:cubicBezTo>
                  <a:cubicBezTo>
                    <a:pt x="3" y="7"/>
                    <a:pt x="2" y="5"/>
                    <a:pt x="1" y="4"/>
                  </a:cubicBezTo>
                  <a:cubicBezTo>
                    <a:pt x="0" y="2"/>
                    <a:pt x="3"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4" name="Freeform 296">
              <a:extLst>
                <a:ext uri="{FF2B5EF4-FFF2-40B4-BE49-F238E27FC236}">
                  <a16:creationId xmlns:a16="http://schemas.microsoft.com/office/drawing/2014/main" id="{A9507705-DDC7-4B6C-A20A-2300A14253AB}"/>
                </a:ext>
              </a:extLst>
            </p:cNvPr>
            <p:cNvSpPr>
              <a:spLocks/>
            </p:cNvSpPr>
            <p:nvPr/>
          </p:nvSpPr>
          <p:spPr bwMode="auto">
            <a:xfrm>
              <a:off x="15012458" y="4723617"/>
              <a:ext cx="17463" cy="19050"/>
            </a:xfrm>
            <a:custGeom>
              <a:avLst/>
              <a:gdLst>
                <a:gd name="T0" fmla="*/ 4 w 8"/>
                <a:gd name="T1" fmla="*/ 0 h 9"/>
                <a:gd name="T2" fmla="*/ 8 w 8"/>
                <a:gd name="T3" fmla="*/ 6 h 9"/>
                <a:gd name="T4" fmla="*/ 4 w 8"/>
                <a:gd name="T5" fmla="*/ 9 h 9"/>
                <a:gd name="T6" fmla="*/ 1 w 8"/>
                <a:gd name="T7" fmla="*/ 6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3"/>
                    <a:pt x="7" y="4"/>
                    <a:pt x="8" y="6"/>
                  </a:cubicBezTo>
                  <a:cubicBezTo>
                    <a:pt x="8" y="8"/>
                    <a:pt x="6" y="9"/>
                    <a:pt x="4" y="9"/>
                  </a:cubicBezTo>
                  <a:cubicBezTo>
                    <a:pt x="2" y="9"/>
                    <a:pt x="0" y="8"/>
                    <a:pt x="1" y="6"/>
                  </a:cubicBezTo>
                  <a:cubicBezTo>
                    <a:pt x="1" y="4"/>
                    <a:pt x="3" y="3"/>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5" name="Freeform 297">
              <a:extLst>
                <a:ext uri="{FF2B5EF4-FFF2-40B4-BE49-F238E27FC236}">
                  <a16:creationId xmlns:a16="http://schemas.microsoft.com/office/drawing/2014/main" id="{84E8979B-970D-4128-BDD1-D601A166F190}"/>
                </a:ext>
              </a:extLst>
            </p:cNvPr>
            <p:cNvSpPr>
              <a:spLocks/>
            </p:cNvSpPr>
            <p:nvPr/>
          </p:nvSpPr>
          <p:spPr bwMode="auto">
            <a:xfrm>
              <a:off x="14672733" y="1677205"/>
              <a:ext cx="19050" cy="19050"/>
            </a:xfrm>
            <a:custGeom>
              <a:avLst/>
              <a:gdLst>
                <a:gd name="T0" fmla="*/ 8 w 8"/>
                <a:gd name="T1" fmla="*/ 5 h 8"/>
                <a:gd name="T2" fmla="*/ 4 w 8"/>
                <a:gd name="T3" fmla="*/ 7 h 8"/>
                <a:gd name="T4" fmla="*/ 0 w 8"/>
                <a:gd name="T5" fmla="*/ 4 h 8"/>
                <a:gd name="T6" fmla="*/ 4 w 8"/>
                <a:gd name="T7" fmla="*/ 0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7" y="6"/>
                    <a:pt x="5" y="7"/>
                    <a:pt x="4" y="7"/>
                  </a:cubicBezTo>
                  <a:cubicBezTo>
                    <a:pt x="2" y="8"/>
                    <a:pt x="0" y="6"/>
                    <a:pt x="0" y="4"/>
                  </a:cubicBezTo>
                  <a:cubicBezTo>
                    <a:pt x="0" y="2"/>
                    <a:pt x="2" y="1"/>
                    <a:pt x="4" y="0"/>
                  </a:cubicBezTo>
                  <a:cubicBezTo>
                    <a:pt x="6" y="0"/>
                    <a:pt x="7" y="2"/>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6" name="Freeform 298">
              <a:extLst>
                <a:ext uri="{FF2B5EF4-FFF2-40B4-BE49-F238E27FC236}">
                  <a16:creationId xmlns:a16="http://schemas.microsoft.com/office/drawing/2014/main" id="{3382CBAF-15F5-4CDD-8D04-08D955598A81}"/>
                </a:ext>
              </a:extLst>
            </p:cNvPr>
            <p:cNvSpPr>
              <a:spLocks/>
            </p:cNvSpPr>
            <p:nvPr/>
          </p:nvSpPr>
          <p:spPr bwMode="auto">
            <a:xfrm>
              <a:off x="14502871" y="4895067"/>
              <a:ext cx="19050" cy="19050"/>
            </a:xfrm>
            <a:custGeom>
              <a:avLst/>
              <a:gdLst>
                <a:gd name="T0" fmla="*/ 6 w 9"/>
                <a:gd name="T1" fmla="*/ 0 h 8"/>
                <a:gd name="T2" fmla="*/ 8 w 9"/>
                <a:gd name="T3" fmla="*/ 4 h 8"/>
                <a:gd name="T4" fmla="*/ 4 w 9"/>
                <a:gd name="T5" fmla="*/ 8 h 8"/>
                <a:gd name="T6" fmla="*/ 1 w 9"/>
                <a:gd name="T7" fmla="*/ 4 h 8"/>
                <a:gd name="T8" fmla="*/ 6 w 9"/>
                <a:gd name="T9" fmla="*/ 0 h 8"/>
              </a:gdLst>
              <a:ahLst/>
              <a:cxnLst>
                <a:cxn ang="0">
                  <a:pos x="T0" y="T1"/>
                </a:cxn>
                <a:cxn ang="0">
                  <a:pos x="T2" y="T3"/>
                </a:cxn>
                <a:cxn ang="0">
                  <a:pos x="T4" y="T5"/>
                </a:cxn>
                <a:cxn ang="0">
                  <a:pos x="T6" y="T7"/>
                </a:cxn>
                <a:cxn ang="0">
                  <a:pos x="T8" y="T9"/>
                </a:cxn>
              </a:cxnLst>
              <a:rect l="0" t="0" r="r" b="b"/>
              <a:pathLst>
                <a:path w="9" h="8">
                  <a:moveTo>
                    <a:pt x="6" y="0"/>
                  </a:moveTo>
                  <a:cubicBezTo>
                    <a:pt x="6" y="1"/>
                    <a:pt x="8" y="3"/>
                    <a:pt x="8" y="4"/>
                  </a:cubicBezTo>
                  <a:cubicBezTo>
                    <a:pt x="9" y="6"/>
                    <a:pt x="6" y="8"/>
                    <a:pt x="4" y="8"/>
                  </a:cubicBezTo>
                  <a:cubicBezTo>
                    <a:pt x="3" y="7"/>
                    <a:pt x="1" y="5"/>
                    <a:pt x="1" y="4"/>
                  </a:cubicBezTo>
                  <a:cubicBezTo>
                    <a:pt x="0" y="2"/>
                    <a:pt x="2" y="0"/>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7" name="Freeform 299">
              <a:extLst>
                <a:ext uri="{FF2B5EF4-FFF2-40B4-BE49-F238E27FC236}">
                  <a16:creationId xmlns:a16="http://schemas.microsoft.com/office/drawing/2014/main" id="{2EFC0AA0-4C91-4464-AC85-9E942A8ABC6D}"/>
                </a:ext>
              </a:extLst>
            </p:cNvPr>
            <p:cNvSpPr>
              <a:spLocks/>
            </p:cNvSpPr>
            <p:nvPr/>
          </p:nvSpPr>
          <p:spPr bwMode="auto">
            <a:xfrm>
              <a:off x="15522046" y="2182030"/>
              <a:ext cx="17463" cy="20638"/>
            </a:xfrm>
            <a:custGeom>
              <a:avLst/>
              <a:gdLst>
                <a:gd name="T0" fmla="*/ 4 w 8"/>
                <a:gd name="T1" fmla="*/ 0 h 9"/>
                <a:gd name="T2" fmla="*/ 8 w 8"/>
                <a:gd name="T3" fmla="*/ 5 h 9"/>
                <a:gd name="T4" fmla="*/ 4 w 8"/>
                <a:gd name="T5" fmla="*/ 9 h 9"/>
                <a:gd name="T6" fmla="*/ 0 w 8"/>
                <a:gd name="T7" fmla="*/ 5 h 9"/>
                <a:gd name="T8" fmla="*/ 4 w 8"/>
                <a:gd name="T9" fmla="*/ 0 h 9"/>
              </a:gdLst>
              <a:ahLst/>
              <a:cxnLst>
                <a:cxn ang="0">
                  <a:pos x="T0" y="T1"/>
                </a:cxn>
                <a:cxn ang="0">
                  <a:pos x="T2" y="T3"/>
                </a:cxn>
                <a:cxn ang="0">
                  <a:pos x="T4" y="T5"/>
                </a:cxn>
                <a:cxn ang="0">
                  <a:pos x="T6" y="T7"/>
                </a:cxn>
                <a:cxn ang="0">
                  <a:pos x="T8" y="T9"/>
                </a:cxn>
              </a:cxnLst>
              <a:rect l="0" t="0" r="r" b="b"/>
              <a:pathLst>
                <a:path w="8" h="9">
                  <a:moveTo>
                    <a:pt x="4" y="0"/>
                  </a:moveTo>
                  <a:cubicBezTo>
                    <a:pt x="6" y="2"/>
                    <a:pt x="7" y="4"/>
                    <a:pt x="8" y="5"/>
                  </a:cubicBezTo>
                  <a:cubicBezTo>
                    <a:pt x="8" y="7"/>
                    <a:pt x="6" y="9"/>
                    <a:pt x="4" y="9"/>
                  </a:cubicBezTo>
                  <a:cubicBezTo>
                    <a:pt x="1" y="8"/>
                    <a:pt x="0" y="7"/>
                    <a:pt x="0" y="5"/>
                  </a:cubicBezTo>
                  <a:cubicBezTo>
                    <a:pt x="1" y="4"/>
                    <a:pt x="2" y="2"/>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8" name="Freeform 300">
              <a:extLst>
                <a:ext uri="{FF2B5EF4-FFF2-40B4-BE49-F238E27FC236}">
                  <a16:creationId xmlns:a16="http://schemas.microsoft.com/office/drawing/2014/main" id="{32182287-89AA-45B5-85BA-D8A1DA814A43}"/>
                </a:ext>
              </a:extLst>
            </p:cNvPr>
            <p:cNvSpPr>
              <a:spLocks/>
            </p:cNvSpPr>
            <p:nvPr/>
          </p:nvSpPr>
          <p:spPr bwMode="auto">
            <a:xfrm>
              <a:off x="13826596" y="1677205"/>
              <a:ext cx="15875" cy="19050"/>
            </a:xfrm>
            <a:custGeom>
              <a:avLst/>
              <a:gdLst>
                <a:gd name="T0" fmla="*/ 7 w 7"/>
                <a:gd name="T1" fmla="*/ 5 h 8"/>
                <a:gd name="T2" fmla="*/ 3 w 7"/>
                <a:gd name="T3" fmla="*/ 7 h 8"/>
                <a:gd name="T4" fmla="*/ 0 w 7"/>
                <a:gd name="T5" fmla="*/ 4 h 8"/>
                <a:gd name="T6" fmla="*/ 3 w 7"/>
                <a:gd name="T7" fmla="*/ 0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6" y="6"/>
                    <a:pt x="5" y="7"/>
                    <a:pt x="3" y="7"/>
                  </a:cubicBezTo>
                  <a:cubicBezTo>
                    <a:pt x="1" y="8"/>
                    <a:pt x="0" y="6"/>
                    <a:pt x="0" y="4"/>
                  </a:cubicBezTo>
                  <a:cubicBezTo>
                    <a:pt x="0" y="2"/>
                    <a:pt x="1" y="0"/>
                    <a:pt x="3" y="0"/>
                  </a:cubicBezTo>
                  <a:cubicBezTo>
                    <a:pt x="6" y="0"/>
                    <a:pt x="7" y="2"/>
                    <a:pt x="7"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39" name="Freeform 301">
              <a:extLst>
                <a:ext uri="{FF2B5EF4-FFF2-40B4-BE49-F238E27FC236}">
                  <a16:creationId xmlns:a16="http://schemas.microsoft.com/office/drawing/2014/main" id="{7FC9B267-C420-46D4-98C6-527C7BEE4D86}"/>
                </a:ext>
              </a:extLst>
            </p:cNvPr>
            <p:cNvSpPr>
              <a:spLocks/>
            </p:cNvSpPr>
            <p:nvPr/>
          </p:nvSpPr>
          <p:spPr bwMode="auto">
            <a:xfrm>
              <a:off x="12807421" y="2524930"/>
              <a:ext cx="17463" cy="19050"/>
            </a:xfrm>
            <a:custGeom>
              <a:avLst/>
              <a:gdLst>
                <a:gd name="T0" fmla="*/ 4 w 8"/>
                <a:gd name="T1" fmla="*/ 0 h 8"/>
                <a:gd name="T2" fmla="*/ 8 w 8"/>
                <a:gd name="T3" fmla="*/ 3 h 8"/>
                <a:gd name="T4" fmla="*/ 4 w 8"/>
                <a:gd name="T5" fmla="*/ 7 h 8"/>
                <a:gd name="T6" fmla="*/ 1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1"/>
                    <a:pt x="8" y="3"/>
                  </a:cubicBezTo>
                  <a:cubicBezTo>
                    <a:pt x="8" y="6"/>
                    <a:pt x="6" y="8"/>
                    <a:pt x="4" y="7"/>
                  </a:cubicBezTo>
                  <a:cubicBezTo>
                    <a:pt x="2" y="6"/>
                    <a:pt x="1" y="5"/>
                    <a:pt x="1"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0" name="Freeform 302">
              <a:extLst>
                <a:ext uri="{FF2B5EF4-FFF2-40B4-BE49-F238E27FC236}">
                  <a16:creationId xmlns:a16="http://schemas.microsoft.com/office/drawing/2014/main" id="{926601C6-C0B9-4FA9-9CB9-05D3DC75FA24}"/>
                </a:ext>
              </a:extLst>
            </p:cNvPr>
            <p:cNvSpPr>
              <a:spLocks/>
            </p:cNvSpPr>
            <p:nvPr/>
          </p:nvSpPr>
          <p:spPr bwMode="auto">
            <a:xfrm>
              <a:off x="15861771" y="3709205"/>
              <a:ext cx="17463" cy="17463"/>
            </a:xfrm>
            <a:custGeom>
              <a:avLst/>
              <a:gdLst>
                <a:gd name="T0" fmla="*/ 0 w 8"/>
                <a:gd name="T1" fmla="*/ 3 h 8"/>
                <a:gd name="T2" fmla="*/ 4 w 8"/>
                <a:gd name="T3" fmla="*/ 1 h 8"/>
                <a:gd name="T4" fmla="*/ 7 w 8"/>
                <a:gd name="T5" fmla="*/ 4 h 8"/>
                <a:gd name="T6" fmla="*/ 4 w 8"/>
                <a:gd name="T7" fmla="*/ 8 h 8"/>
                <a:gd name="T8" fmla="*/ 0 w 8"/>
                <a:gd name="T9" fmla="*/ 3 h 8"/>
              </a:gdLst>
              <a:ahLst/>
              <a:cxnLst>
                <a:cxn ang="0">
                  <a:pos x="T0" y="T1"/>
                </a:cxn>
                <a:cxn ang="0">
                  <a:pos x="T2" y="T3"/>
                </a:cxn>
                <a:cxn ang="0">
                  <a:pos x="T4" y="T5"/>
                </a:cxn>
                <a:cxn ang="0">
                  <a:pos x="T6" y="T7"/>
                </a:cxn>
                <a:cxn ang="0">
                  <a:pos x="T8" y="T9"/>
                </a:cxn>
              </a:cxnLst>
              <a:rect l="0" t="0" r="r" b="b"/>
              <a:pathLst>
                <a:path w="8" h="8">
                  <a:moveTo>
                    <a:pt x="0" y="3"/>
                  </a:moveTo>
                  <a:cubicBezTo>
                    <a:pt x="1" y="3"/>
                    <a:pt x="2" y="1"/>
                    <a:pt x="4" y="1"/>
                  </a:cubicBezTo>
                  <a:cubicBezTo>
                    <a:pt x="5" y="0"/>
                    <a:pt x="8" y="2"/>
                    <a:pt x="7" y="4"/>
                  </a:cubicBezTo>
                  <a:cubicBezTo>
                    <a:pt x="7" y="6"/>
                    <a:pt x="6" y="8"/>
                    <a:pt x="4" y="8"/>
                  </a:cubicBezTo>
                  <a:cubicBezTo>
                    <a:pt x="2" y="8"/>
                    <a:pt x="0" y="6"/>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1" name="Freeform 303">
              <a:extLst>
                <a:ext uri="{FF2B5EF4-FFF2-40B4-BE49-F238E27FC236}">
                  <a16:creationId xmlns:a16="http://schemas.microsoft.com/office/drawing/2014/main" id="{2E201772-047A-4CE1-B80C-2B6079504C0C}"/>
                </a:ext>
              </a:extLst>
            </p:cNvPr>
            <p:cNvSpPr>
              <a:spLocks/>
            </p:cNvSpPr>
            <p:nvPr/>
          </p:nvSpPr>
          <p:spPr bwMode="auto">
            <a:xfrm>
              <a:off x="15861771" y="2864655"/>
              <a:ext cx="17463" cy="14288"/>
            </a:xfrm>
            <a:custGeom>
              <a:avLst/>
              <a:gdLst>
                <a:gd name="T0" fmla="*/ 7 w 8"/>
                <a:gd name="T1" fmla="*/ 2 h 7"/>
                <a:gd name="T2" fmla="*/ 4 w 8"/>
                <a:gd name="T3" fmla="*/ 7 h 7"/>
                <a:gd name="T4" fmla="*/ 0 w 8"/>
                <a:gd name="T5" fmla="*/ 4 h 7"/>
                <a:gd name="T6" fmla="*/ 3 w 8"/>
                <a:gd name="T7" fmla="*/ 0 h 7"/>
                <a:gd name="T8" fmla="*/ 7 w 8"/>
                <a:gd name="T9" fmla="*/ 2 h 7"/>
              </a:gdLst>
              <a:ahLst/>
              <a:cxnLst>
                <a:cxn ang="0">
                  <a:pos x="T0" y="T1"/>
                </a:cxn>
                <a:cxn ang="0">
                  <a:pos x="T2" y="T3"/>
                </a:cxn>
                <a:cxn ang="0">
                  <a:pos x="T4" y="T5"/>
                </a:cxn>
                <a:cxn ang="0">
                  <a:pos x="T6" y="T7"/>
                </a:cxn>
                <a:cxn ang="0">
                  <a:pos x="T8" y="T9"/>
                </a:cxn>
              </a:cxnLst>
              <a:rect l="0" t="0" r="r" b="b"/>
              <a:pathLst>
                <a:path w="8" h="7">
                  <a:moveTo>
                    <a:pt x="7" y="2"/>
                  </a:moveTo>
                  <a:cubicBezTo>
                    <a:pt x="8" y="5"/>
                    <a:pt x="6" y="7"/>
                    <a:pt x="4" y="7"/>
                  </a:cubicBezTo>
                  <a:cubicBezTo>
                    <a:pt x="2" y="7"/>
                    <a:pt x="0" y="6"/>
                    <a:pt x="0" y="4"/>
                  </a:cubicBezTo>
                  <a:cubicBezTo>
                    <a:pt x="0" y="2"/>
                    <a:pt x="1" y="0"/>
                    <a:pt x="3" y="0"/>
                  </a:cubicBezTo>
                  <a:cubicBezTo>
                    <a:pt x="5" y="0"/>
                    <a:pt x="6" y="2"/>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2" name="Freeform 304">
              <a:extLst>
                <a:ext uri="{FF2B5EF4-FFF2-40B4-BE49-F238E27FC236}">
                  <a16:creationId xmlns:a16="http://schemas.microsoft.com/office/drawing/2014/main" id="{D8200015-C840-47E7-A63D-F2795E611998}"/>
                </a:ext>
              </a:extLst>
            </p:cNvPr>
            <p:cNvSpPr>
              <a:spLocks/>
            </p:cNvSpPr>
            <p:nvPr/>
          </p:nvSpPr>
          <p:spPr bwMode="auto">
            <a:xfrm>
              <a:off x="12639146" y="3032930"/>
              <a:ext cx="17463" cy="17463"/>
            </a:xfrm>
            <a:custGeom>
              <a:avLst/>
              <a:gdLst>
                <a:gd name="T0" fmla="*/ 0 w 8"/>
                <a:gd name="T1" fmla="*/ 5 h 8"/>
                <a:gd name="T2" fmla="*/ 4 w 8"/>
                <a:gd name="T3" fmla="*/ 0 h 8"/>
                <a:gd name="T4" fmla="*/ 7 w 8"/>
                <a:gd name="T5" fmla="*/ 4 h 8"/>
                <a:gd name="T6" fmla="*/ 4 w 8"/>
                <a:gd name="T7" fmla="*/ 8 h 8"/>
                <a:gd name="T8" fmla="*/ 0 w 8"/>
                <a:gd name="T9" fmla="*/ 5 h 8"/>
              </a:gdLst>
              <a:ahLst/>
              <a:cxnLst>
                <a:cxn ang="0">
                  <a:pos x="T0" y="T1"/>
                </a:cxn>
                <a:cxn ang="0">
                  <a:pos x="T2" y="T3"/>
                </a:cxn>
                <a:cxn ang="0">
                  <a:pos x="T4" y="T5"/>
                </a:cxn>
                <a:cxn ang="0">
                  <a:pos x="T6" y="T7"/>
                </a:cxn>
                <a:cxn ang="0">
                  <a:pos x="T8" y="T9"/>
                </a:cxn>
              </a:cxnLst>
              <a:rect l="0" t="0" r="r" b="b"/>
              <a:pathLst>
                <a:path w="8" h="8">
                  <a:moveTo>
                    <a:pt x="0" y="5"/>
                  </a:moveTo>
                  <a:cubicBezTo>
                    <a:pt x="0" y="2"/>
                    <a:pt x="2" y="0"/>
                    <a:pt x="4" y="0"/>
                  </a:cubicBezTo>
                  <a:cubicBezTo>
                    <a:pt x="6" y="1"/>
                    <a:pt x="7" y="2"/>
                    <a:pt x="7" y="4"/>
                  </a:cubicBezTo>
                  <a:cubicBezTo>
                    <a:pt x="8" y="6"/>
                    <a:pt x="6" y="8"/>
                    <a:pt x="4" y="8"/>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3" name="Freeform 305">
              <a:extLst>
                <a:ext uri="{FF2B5EF4-FFF2-40B4-BE49-F238E27FC236}">
                  <a16:creationId xmlns:a16="http://schemas.microsoft.com/office/drawing/2014/main" id="{1EF82CE9-AB61-4D3C-A8F3-2AB4842D2B67}"/>
                </a:ext>
              </a:extLst>
            </p:cNvPr>
            <p:cNvSpPr>
              <a:spLocks/>
            </p:cNvSpPr>
            <p:nvPr/>
          </p:nvSpPr>
          <p:spPr bwMode="auto">
            <a:xfrm>
              <a:off x="12639146" y="3201205"/>
              <a:ext cx="17463" cy="17463"/>
            </a:xfrm>
            <a:custGeom>
              <a:avLst/>
              <a:gdLst>
                <a:gd name="T0" fmla="*/ 0 w 8"/>
                <a:gd name="T1" fmla="*/ 4 h 8"/>
                <a:gd name="T2" fmla="*/ 4 w 8"/>
                <a:gd name="T3" fmla="*/ 1 h 8"/>
                <a:gd name="T4" fmla="*/ 7 w 8"/>
                <a:gd name="T5" fmla="*/ 4 h 8"/>
                <a:gd name="T6" fmla="*/ 4 w 8"/>
                <a:gd name="T7" fmla="*/ 8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1" y="3"/>
                    <a:pt x="2" y="1"/>
                    <a:pt x="4" y="1"/>
                  </a:cubicBezTo>
                  <a:cubicBezTo>
                    <a:pt x="5" y="0"/>
                    <a:pt x="8" y="3"/>
                    <a:pt x="7" y="4"/>
                  </a:cubicBezTo>
                  <a:cubicBezTo>
                    <a:pt x="7" y="6"/>
                    <a:pt x="6" y="8"/>
                    <a:pt x="4" y="8"/>
                  </a:cubicBezTo>
                  <a:cubicBezTo>
                    <a:pt x="2" y="8"/>
                    <a:pt x="0" y="7"/>
                    <a:pt x="0"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4" name="Freeform 306">
              <a:extLst>
                <a:ext uri="{FF2B5EF4-FFF2-40B4-BE49-F238E27FC236}">
                  <a16:creationId xmlns:a16="http://schemas.microsoft.com/office/drawing/2014/main" id="{C98E4FE2-C4F0-4360-BF5D-0EC9F098001E}"/>
                </a:ext>
              </a:extLst>
            </p:cNvPr>
            <p:cNvSpPr>
              <a:spLocks/>
            </p:cNvSpPr>
            <p:nvPr/>
          </p:nvSpPr>
          <p:spPr bwMode="auto">
            <a:xfrm>
              <a:off x="14166321" y="4895067"/>
              <a:ext cx="17463" cy="19050"/>
            </a:xfrm>
            <a:custGeom>
              <a:avLst/>
              <a:gdLst>
                <a:gd name="T0" fmla="*/ 4 w 8"/>
                <a:gd name="T1" fmla="*/ 0 h 8"/>
                <a:gd name="T2" fmla="*/ 7 w 8"/>
                <a:gd name="T3" fmla="*/ 4 h 8"/>
                <a:gd name="T4" fmla="*/ 4 w 8"/>
                <a:gd name="T5" fmla="*/ 8 h 8"/>
                <a:gd name="T6" fmla="*/ 0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6" y="0"/>
                    <a:pt x="8" y="3"/>
                    <a:pt x="7" y="4"/>
                  </a:cubicBezTo>
                  <a:cubicBezTo>
                    <a:pt x="7" y="6"/>
                    <a:pt x="5" y="7"/>
                    <a:pt x="4" y="8"/>
                  </a:cubicBezTo>
                  <a:cubicBezTo>
                    <a:pt x="2" y="8"/>
                    <a:pt x="0" y="6"/>
                    <a:pt x="0"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5" name="Freeform 307">
              <a:extLst>
                <a:ext uri="{FF2B5EF4-FFF2-40B4-BE49-F238E27FC236}">
                  <a16:creationId xmlns:a16="http://schemas.microsoft.com/office/drawing/2014/main" id="{F2F5DDBC-DCE7-4383-A66C-D82A97674727}"/>
                </a:ext>
              </a:extLst>
            </p:cNvPr>
            <p:cNvSpPr>
              <a:spLocks/>
            </p:cNvSpPr>
            <p:nvPr/>
          </p:nvSpPr>
          <p:spPr bwMode="auto">
            <a:xfrm>
              <a:off x="15353771" y="2016930"/>
              <a:ext cx="15875" cy="14288"/>
            </a:xfrm>
            <a:custGeom>
              <a:avLst/>
              <a:gdLst>
                <a:gd name="T0" fmla="*/ 0 w 7"/>
                <a:gd name="T1" fmla="*/ 5 h 7"/>
                <a:gd name="T2" fmla="*/ 4 w 7"/>
                <a:gd name="T3" fmla="*/ 0 h 7"/>
                <a:gd name="T4" fmla="*/ 7 w 7"/>
                <a:gd name="T5" fmla="*/ 3 h 7"/>
                <a:gd name="T6" fmla="*/ 4 w 7"/>
                <a:gd name="T7" fmla="*/ 7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0" y="2"/>
                    <a:pt x="1" y="0"/>
                    <a:pt x="4" y="0"/>
                  </a:cubicBezTo>
                  <a:cubicBezTo>
                    <a:pt x="6" y="0"/>
                    <a:pt x="7" y="1"/>
                    <a:pt x="7" y="3"/>
                  </a:cubicBezTo>
                  <a:cubicBezTo>
                    <a:pt x="7" y="6"/>
                    <a:pt x="6" y="7"/>
                    <a:pt x="4" y="7"/>
                  </a:cubicBezTo>
                  <a:cubicBezTo>
                    <a:pt x="2" y="7"/>
                    <a:pt x="1" y="6"/>
                    <a:pt x="0"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6" name="Freeform 308">
              <a:extLst>
                <a:ext uri="{FF2B5EF4-FFF2-40B4-BE49-F238E27FC236}">
                  <a16:creationId xmlns:a16="http://schemas.microsoft.com/office/drawing/2014/main" id="{64DE8E3A-CDF6-4502-993D-20E704A992AE}"/>
                </a:ext>
              </a:extLst>
            </p:cNvPr>
            <p:cNvSpPr>
              <a:spLocks/>
            </p:cNvSpPr>
            <p:nvPr/>
          </p:nvSpPr>
          <p:spPr bwMode="auto">
            <a:xfrm>
              <a:off x="13659908" y="1677205"/>
              <a:ext cx="11113" cy="14288"/>
            </a:xfrm>
            <a:custGeom>
              <a:avLst/>
              <a:gdLst>
                <a:gd name="T0" fmla="*/ 2 w 5"/>
                <a:gd name="T1" fmla="*/ 0 h 6"/>
                <a:gd name="T2" fmla="*/ 4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3" y="2"/>
                    <a:pt x="5"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7" name="Freeform 309">
              <a:extLst>
                <a:ext uri="{FF2B5EF4-FFF2-40B4-BE49-F238E27FC236}">
                  <a16:creationId xmlns:a16="http://schemas.microsoft.com/office/drawing/2014/main" id="{62757C97-75A6-4078-8661-76FAA4C1744F}"/>
                </a:ext>
              </a:extLst>
            </p:cNvPr>
            <p:cNvSpPr>
              <a:spLocks/>
            </p:cNvSpPr>
            <p:nvPr/>
          </p:nvSpPr>
          <p:spPr bwMode="auto">
            <a:xfrm>
              <a:off x="13656733" y="4899830"/>
              <a:ext cx="14288" cy="9525"/>
            </a:xfrm>
            <a:custGeom>
              <a:avLst/>
              <a:gdLst>
                <a:gd name="T0" fmla="*/ 0 w 7"/>
                <a:gd name="T1" fmla="*/ 2 h 4"/>
                <a:gd name="T2" fmla="*/ 4 w 7"/>
                <a:gd name="T3" fmla="*/ 0 h 4"/>
                <a:gd name="T4" fmla="*/ 6 w 7"/>
                <a:gd name="T5" fmla="*/ 2 h 4"/>
                <a:gd name="T6" fmla="*/ 4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2" y="1"/>
                    <a:pt x="3" y="0"/>
                    <a:pt x="4" y="0"/>
                  </a:cubicBezTo>
                  <a:cubicBezTo>
                    <a:pt x="5" y="0"/>
                    <a:pt x="7" y="1"/>
                    <a:pt x="6" y="2"/>
                  </a:cubicBezTo>
                  <a:cubicBezTo>
                    <a:pt x="6" y="3"/>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8" name="Freeform 310">
              <a:extLst>
                <a:ext uri="{FF2B5EF4-FFF2-40B4-BE49-F238E27FC236}">
                  <a16:creationId xmlns:a16="http://schemas.microsoft.com/office/drawing/2014/main" id="{8161733B-2196-4EAF-B97F-CE568BA39573}"/>
                </a:ext>
              </a:extLst>
            </p:cNvPr>
            <p:cNvSpPr>
              <a:spLocks/>
            </p:cNvSpPr>
            <p:nvPr/>
          </p:nvSpPr>
          <p:spPr bwMode="auto">
            <a:xfrm>
              <a:off x="13490046" y="4729967"/>
              <a:ext cx="12700" cy="11113"/>
            </a:xfrm>
            <a:custGeom>
              <a:avLst/>
              <a:gdLst>
                <a:gd name="T0" fmla="*/ 6 w 6"/>
                <a:gd name="T1" fmla="*/ 3 h 5"/>
                <a:gd name="T2" fmla="*/ 2 w 6"/>
                <a:gd name="T3" fmla="*/ 5 h 5"/>
                <a:gd name="T4" fmla="*/ 0 w 6"/>
                <a:gd name="T5" fmla="*/ 3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3"/>
                    <a:pt x="0" y="3"/>
                  </a:cubicBezTo>
                  <a:cubicBezTo>
                    <a:pt x="0" y="2"/>
                    <a:pt x="1" y="0"/>
                    <a:pt x="2" y="0"/>
                  </a:cubicBezTo>
                  <a:cubicBezTo>
                    <a:pt x="3" y="0"/>
                    <a:pt x="4" y="1"/>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49" name="Freeform 311">
              <a:extLst>
                <a:ext uri="{FF2B5EF4-FFF2-40B4-BE49-F238E27FC236}">
                  <a16:creationId xmlns:a16="http://schemas.microsoft.com/office/drawing/2014/main" id="{7BEDAF48-3A19-47F7-A696-D8AFCD932F0A}"/>
                </a:ext>
              </a:extLst>
            </p:cNvPr>
            <p:cNvSpPr>
              <a:spLocks/>
            </p:cNvSpPr>
            <p:nvPr/>
          </p:nvSpPr>
          <p:spPr bwMode="auto">
            <a:xfrm>
              <a:off x="12640733"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0" name="Freeform 312">
              <a:extLst>
                <a:ext uri="{FF2B5EF4-FFF2-40B4-BE49-F238E27FC236}">
                  <a16:creationId xmlns:a16="http://schemas.microsoft.com/office/drawing/2014/main" id="{CFF9FCDA-6023-4243-9686-CD8E2428FFB3}"/>
                </a:ext>
              </a:extLst>
            </p:cNvPr>
            <p:cNvSpPr>
              <a:spLocks/>
            </p:cNvSpPr>
            <p:nvPr/>
          </p:nvSpPr>
          <p:spPr bwMode="auto">
            <a:xfrm>
              <a:off x="12640733" y="2864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1" name="Freeform 313">
              <a:extLst>
                <a:ext uri="{FF2B5EF4-FFF2-40B4-BE49-F238E27FC236}">
                  <a16:creationId xmlns:a16="http://schemas.microsoft.com/office/drawing/2014/main" id="{59D6BBC2-FEA1-4B62-9F44-409AB7A4AD41}"/>
                </a:ext>
              </a:extLst>
            </p:cNvPr>
            <p:cNvSpPr>
              <a:spLocks/>
            </p:cNvSpPr>
            <p:nvPr/>
          </p:nvSpPr>
          <p:spPr bwMode="auto">
            <a:xfrm>
              <a:off x="12640733" y="3545692"/>
              <a:ext cx="12700" cy="9525"/>
            </a:xfrm>
            <a:custGeom>
              <a:avLst/>
              <a:gdLst>
                <a:gd name="T0" fmla="*/ 6 w 6"/>
                <a:gd name="T1" fmla="*/ 2 h 4"/>
                <a:gd name="T2" fmla="*/ 3 w 6"/>
                <a:gd name="T3" fmla="*/ 4 h 4"/>
                <a:gd name="T4" fmla="*/ 0 w 6"/>
                <a:gd name="T5" fmla="*/ 2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5" y="3"/>
                    <a:pt x="4" y="4"/>
                    <a:pt x="3" y="4"/>
                  </a:cubicBezTo>
                  <a:cubicBezTo>
                    <a:pt x="2" y="4"/>
                    <a:pt x="1" y="3"/>
                    <a:pt x="0" y="2"/>
                  </a:cubicBezTo>
                  <a:cubicBezTo>
                    <a:pt x="0" y="1"/>
                    <a:pt x="2" y="0"/>
                    <a:pt x="2" y="0"/>
                  </a:cubicBezTo>
                  <a:cubicBezTo>
                    <a:pt x="3" y="0"/>
                    <a:pt x="4"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2" name="Freeform 314">
              <a:extLst>
                <a:ext uri="{FF2B5EF4-FFF2-40B4-BE49-F238E27FC236}">
                  <a16:creationId xmlns:a16="http://schemas.microsoft.com/office/drawing/2014/main" id="{7D6A3FB9-0FF9-4F31-A3CC-C5984769356B}"/>
                </a:ext>
              </a:extLst>
            </p:cNvPr>
            <p:cNvSpPr>
              <a:spLocks/>
            </p:cNvSpPr>
            <p:nvPr/>
          </p:nvSpPr>
          <p:spPr bwMode="auto">
            <a:xfrm>
              <a:off x="12640733"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3" name="Freeform 315">
              <a:extLst>
                <a:ext uri="{FF2B5EF4-FFF2-40B4-BE49-F238E27FC236}">
                  <a16:creationId xmlns:a16="http://schemas.microsoft.com/office/drawing/2014/main" id="{D86FC14D-C169-4B28-90DE-064E4FDF09CD}"/>
                </a:ext>
              </a:extLst>
            </p:cNvPr>
            <p:cNvSpPr>
              <a:spLocks/>
            </p:cNvSpPr>
            <p:nvPr/>
          </p:nvSpPr>
          <p:spPr bwMode="auto">
            <a:xfrm>
              <a:off x="13998046" y="4899830"/>
              <a:ext cx="12700" cy="11113"/>
            </a:xfrm>
            <a:custGeom>
              <a:avLst/>
              <a:gdLst>
                <a:gd name="T0" fmla="*/ 6 w 6"/>
                <a:gd name="T1" fmla="*/ 2 h 5"/>
                <a:gd name="T2" fmla="*/ 3 w 6"/>
                <a:gd name="T3" fmla="*/ 4 h 5"/>
                <a:gd name="T4" fmla="*/ 0 w 6"/>
                <a:gd name="T5" fmla="*/ 2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3"/>
                    <a:pt x="3" y="5"/>
                    <a:pt x="3" y="4"/>
                  </a:cubicBezTo>
                  <a:cubicBezTo>
                    <a:pt x="2" y="4"/>
                    <a:pt x="1" y="3"/>
                    <a:pt x="0" y="2"/>
                  </a:cubicBezTo>
                  <a:cubicBezTo>
                    <a:pt x="0" y="1"/>
                    <a:pt x="2" y="0"/>
                    <a:pt x="3" y="0"/>
                  </a:cubicBezTo>
                  <a:cubicBezTo>
                    <a:pt x="4" y="0"/>
                    <a:pt x="5" y="1"/>
                    <a:pt x="6"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4" name="Freeform 316">
              <a:extLst>
                <a:ext uri="{FF2B5EF4-FFF2-40B4-BE49-F238E27FC236}">
                  <a16:creationId xmlns:a16="http://schemas.microsoft.com/office/drawing/2014/main" id="{C07710F0-A8B6-491B-A763-294AAD73069E}"/>
                </a:ext>
              </a:extLst>
            </p:cNvPr>
            <p:cNvSpPr>
              <a:spLocks/>
            </p:cNvSpPr>
            <p:nvPr/>
          </p:nvSpPr>
          <p:spPr bwMode="auto">
            <a:xfrm>
              <a:off x="15017221" y="1677205"/>
              <a:ext cx="11113" cy="14288"/>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1" y="6"/>
                    <a:pt x="0" y="5"/>
                    <a:pt x="0" y="4"/>
                  </a:cubicBezTo>
                  <a:cubicBezTo>
                    <a:pt x="0" y="3"/>
                    <a:pt x="1"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5" name="Freeform 317">
              <a:extLst>
                <a:ext uri="{FF2B5EF4-FFF2-40B4-BE49-F238E27FC236}">
                  <a16:creationId xmlns:a16="http://schemas.microsoft.com/office/drawing/2014/main" id="{D6EA08AB-BEDB-4F39-AB9D-5A6DDEEDD4E9}"/>
                </a:ext>
              </a:extLst>
            </p:cNvPr>
            <p:cNvSpPr>
              <a:spLocks/>
            </p:cNvSpPr>
            <p:nvPr/>
          </p:nvSpPr>
          <p:spPr bwMode="auto">
            <a:xfrm>
              <a:off x="13150321" y="2016930"/>
              <a:ext cx="11113" cy="12700"/>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6" name="Freeform 318">
              <a:extLst>
                <a:ext uri="{FF2B5EF4-FFF2-40B4-BE49-F238E27FC236}">
                  <a16:creationId xmlns:a16="http://schemas.microsoft.com/office/drawing/2014/main" id="{50A1E70F-F36D-47E4-92FC-CDB95C00683B}"/>
                </a:ext>
              </a:extLst>
            </p:cNvPr>
            <p:cNvSpPr>
              <a:spLocks/>
            </p:cNvSpPr>
            <p:nvPr/>
          </p:nvSpPr>
          <p:spPr bwMode="auto">
            <a:xfrm>
              <a:off x="15525221" y="4391830"/>
              <a:ext cx="14288" cy="11113"/>
            </a:xfrm>
            <a:custGeom>
              <a:avLst/>
              <a:gdLst>
                <a:gd name="T0" fmla="*/ 7 w 7"/>
                <a:gd name="T1" fmla="*/ 2 h 5"/>
                <a:gd name="T2" fmla="*/ 3 w 7"/>
                <a:gd name="T3" fmla="*/ 5 h 5"/>
                <a:gd name="T4" fmla="*/ 1 w 7"/>
                <a:gd name="T5" fmla="*/ 2 h 5"/>
                <a:gd name="T6" fmla="*/ 3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5" y="3"/>
                    <a:pt x="4" y="5"/>
                    <a:pt x="3" y="5"/>
                  </a:cubicBezTo>
                  <a:cubicBezTo>
                    <a:pt x="2" y="5"/>
                    <a:pt x="1" y="3"/>
                    <a:pt x="1" y="2"/>
                  </a:cubicBezTo>
                  <a:cubicBezTo>
                    <a:pt x="0" y="2"/>
                    <a:pt x="2" y="0"/>
                    <a:pt x="3" y="0"/>
                  </a:cubicBezTo>
                  <a:cubicBezTo>
                    <a:pt x="4" y="0"/>
                    <a:pt x="5" y="1"/>
                    <a:pt x="7"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7" name="Freeform 319">
              <a:extLst>
                <a:ext uri="{FF2B5EF4-FFF2-40B4-BE49-F238E27FC236}">
                  <a16:creationId xmlns:a16="http://schemas.microsoft.com/office/drawing/2014/main" id="{56C75AA5-3AB8-446A-B1EF-BB4F499B441D}"/>
                </a:ext>
              </a:extLst>
            </p:cNvPr>
            <p:cNvSpPr>
              <a:spLocks/>
            </p:cNvSpPr>
            <p:nvPr/>
          </p:nvSpPr>
          <p:spPr bwMode="auto">
            <a:xfrm>
              <a:off x="15526808" y="2016930"/>
              <a:ext cx="9525"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8" name="Freeform 320">
              <a:extLst>
                <a:ext uri="{FF2B5EF4-FFF2-40B4-BE49-F238E27FC236}">
                  <a16:creationId xmlns:a16="http://schemas.microsoft.com/office/drawing/2014/main" id="{C4D0BDBC-8ED4-45BA-A737-F5C5863D9D3A}"/>
                </a:ext>
              </a:extLst>
            </p:cNvPr>
            <p:cNvSpPr>
              <a:spLocks/>
            </p:cNvSpPr>
            <p:nvPr/>
          </p:nvSpPr>
          <p:spPr bwMode="auto">
            <a:xfrm>
              <a:off x="12640733" y="3712380"/>
              <a:ext cx="11113" cy="12700"/>
            </a:xfrm>
            <a:custGeom>
              <a:avLst/>
              <a:gdLst>
                <a:gd name="T0" fmla="*/ 3 w 5"/>
                <a:gd name="T1" fmla="*/ 0 h 6"/>
                <a:gd name="T2" fmla="*/ 5 w 5"/>
                <a:gd name="T3" fmla="*/ 3 h 6"/>
                <a:gd name="T4" fmla="*/ 2 w 5"/>
                <a:gd name="T5" fmla="*/ 5 h 6"/>
                <a:gd name="T6" fmla="*/ 0 w 5"/>
                <a:gd name="T7" fmla="*/ 3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1"/>
                    <a:pt x="5" y="2"/>
                    <a:pt x="5" y="3"/>
                  </a:cubicBezTo>
                  <a:cubicBezTo>
                    <a:pt x="5" y="4"/>
                    <a:pt x="3" y="5"/>
                    <a:pt x="2" y="5"/>
                  </a:cubicBezTo>
                  <a:cubicBezTo>
                    <a:pt x="2" y="6"/>
                    <a:pt x="0" y="4"/>
                    <a:pt x="0"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59" name="Freeform 321">
              <a:extLst>
                <a:ext uri="{FF2B5EF4-FFF2-40B4-BE49-F238E27FC236}">
                  <a16:creationId xmlns:a16="http://schemas.microsoft.com/office/drawing/2014/main" id="{D09B4E58-DED9-48CA-BC81-093D83270E77}"/>
                </a:ext>
              </a:extLst>
            </p:cNvPr>
            <p:cNvSpPr>
              <a:spLocks/>
            </p:cNvSpPr>
            <p:nvPr/>
          </p:nvSpPr>
          <p:spPr bwMode="auto">
            <a:xfrm>
              <a:off x="15863358" y="3880655"/>
              <a:ext cx="11113" cy="12700"/>
            </a:xfrm>
            <a:custGeom>
              <a:avLst/>
              <a:gdLst>
                <a:gd name="T0" fmla="*/ 3 w 5"/>
                <a:gd name="T1" fmla="*/ 0 h 6"/>
                <a:gd name="T2" fmla="*/ 5 w 5"/>
                <a:gd name="T3" fmla="*/ 4 h 6"/>
                <a:gd name="T4" fmla="*/ 2 w 5"/>
                <a:gd name="T5" fmla="*/ 6 h 6"/>
                <a:gd name="T6" fmla="*/ 0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4" y="2"/>
                    <a:pt x="5" y="3"/>
                    <a:pt x="5" y="4"/>
                  </a:cubicBezTo>
                  <a:cubicBezTo>
                    <a:pt x="5" y="5"/>
                    <a:pt x="3" y="6"/>
                    <a:pt x="2" y="6"/>
                  </a:cubicBezTo>
                  <a:cubicBezTo>
                    <a:pt x="2" y="6"/>
                    <a:pt x="0" y="4"/>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0" name="Freeform 322">
              <a:extLst>
                <a:ext uri="{FF2B5EF4-FFF2-40B4-BE49-F238E27FC236}">
                  <a16:creationId xmlns:a16="http://schemas.microsoft.com/office/drawing/2014/main" id="{BD8B41F6-002E-4C2E-8300-2929C55D1C85}"/>
                </a:ext>
              </a:extLst>
            </p:cNvPr>
            <p:cNvSpPr>
              <a:spLocks/>
            </p:cNvSpPr>
            <p:nvPr/>
          </p:nvSpPr>
          <p:spPr bwMode="auto">
            <a:xfrm>
              <a:off x="13150321" y="4556930"/>
              <a:ext cx="11113" cy="14288"/>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5"/>
                    <a:pt x="3" y="6"/>
                    <a:pt x="2" y="6"/>
                  </a:cubicBezTo>
                  <a:cubicBezTo>
                    <a:pt x="1" y="6"/>
                    <a:pt x="0" y="4"/>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1" name="Freeform 323">
              <a:extLst>
                <a:ext uri="{FF2B5EF4-FFF2-40B4-BE49-F238E27FC236}">
                  <a16:creationId xmlns:a16="http://schemas.microsoft.com/office/drawing/2014/main" id="{73B166E5-D530-4A80-8CB6-2167CA906C40}"/>
                </a:ext>
              </a:extLst>
            </p:cNvPr>
            <p:cNvSpPr>
              <a:spLocks/>
            </p:cNvSpPr>
            <p:nvPr/>
          </p:nvSpPr>
          <p:spPr bwMode="auto">
            <a:xfrm>
              <a:off x="15863358" y="2693205"/>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1"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2" name="Freeform 324">
              <a:extLst>
                <a:ext uri="{FF2B5EF4-FFF2-40B4-BE49-F238E27FC236}">
                  <a16:creationId xmlns:a16="http://schemas.microsoft.com/office/drawing/2014/main" id="{8750B71B-7E90-4E19-B6E9-F9F3F5D7E864}"/>
                </a:ext>
              </a:extLst>
            </p:cNvPr>
            <p:cNvSpPr>
              <a:spLocks/>
            </p:cNvSpPr>
            <p:nvPr/>
          </p:nvSpPr>
          <p:spPr bwMode="auto">
            <a:xfrm>
              <a:off x="15863358" y="2528105"/>
              <a:ext cx="11113" cy="12700"/>
            </a:xfrm>
            <a:custGeom>
              <a:avLst/>
              <a:gdLst>
                <a:gd name="T0" fmla="*/ 3 w 5"/>
                <a:gd name="T1" fmla="*/ 6 h 6"/>
                <a:gd name="T2" fmla="*/ 0 w 5"/>
                <a:gd name="T3" fmla="*/ 2 h 6"/>
                <a:gd name="T4" fmla="*/ 2 w 5"/>
                <a:gd name="T5" fmla="*/ 0 h 6"/>
                <a:gd name="T6" fmla="*/ 5 w 5"/>
                <a:gd name="T7" fmla="*/ 2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2" y="4"/>
                    <a:pt x="1" y="4"/>
                    <a:pt x="0" y="2"/>
                  </a:cubicBezTo>
                  <a:cubicBezTo>
                    <a:pt x="0" y="2"/>
                    <a:pt x="2" y="0"/>
                    <a:pt x="2" y="0"/>
                  </a:cubicBezTo>
                  <a:cubicBezTo>
                    <a:pt x="3" y="0"/>
                    <a:pt x="5" y="1"/>
                    <a:pt x="5" y="2"/>
                  </a:cubicBezTo>
                  <a:cubicBezTo>
                    <a:pt x="5" y="3"/>
                    <a:pt x="4" y="4"/>
                    <a:pt x="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3" name="Freeform 325">
              <a:extLst>
                <a:ext uri="{FF2B5EF4-FFF2-40B4-BE49-F238E27FC236}">
                  <a16:creationId xmlns:a16="http://schemas.microsoft.com/office/drawing/2014/main" id="{BAD79DE3-30BC-4C4F-8B42-F9269388B6AB}"/>
                </a:ext>
              </a:extLst>
            </p:cNvPr>
            <p:cNvSpPr>
              <a:spLocks/>
            </p:cNvSpPr>
            <p:nvPr/>
          </p:nvSpPr>
          <p:spPr bwMode="auto">
            <a:xfrm>
              <a:off x="13317008" y="1850242"/>
              <a:ext cx="12700" cy="11113"/>
            </a:xfrm>
            <a:custGeom>
              <a:avLst/>
              <a:gdLst>
                <a:gd name="T0" fmla="*/ 0 w 6"/>
                <a:gd name="T1" fmla="*/ 2 h 5"/>
                <a:gd name="T2" fmla="*/ 4 w 6"/>
                <a:gd name="T3" fmla="*/ 0 h 5"/>
                <a:gd name="T4" fmla="*/ 6 w 6"/>
                <a:gd name="T5" fmla="*/ 2 h 5"/>
                <a:gd name="T6" fmla="*/ 4 w 6"/>
                <a:gd name="T7" fmla="*/ 4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2"/>
                  </a:cubicBezTo>
                  <a:cubicBezTo>
                    <a:pt x="6" y="3"/>
                    <a:pt x="5" y="4"/>
                    <a:pt x="4" y="4"/>
                  </a:cubicBezTo>
                  <a:cubicBezTo>
                    <a:pt x="3" y="5"/>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4" name="Freeform 326">
              <a:extLst>
                <a:ext uri="{FF2B5EF4-FFF2-40B4-BE49-F238E27FC236}">
                  <a16:creationId xmlns:a16="http://schemas.microsoft.com/office/drawing/2014/main" id="{15C95754-2F05-47D2-952E-11DFF9613A57}"/>
                </a:ext>
              </a:extLst>
            </p:cNvPr>
            <p:cNvSpPr>
              <a:spLocks/>
            </p:cNvSpPr>
            <p:nvPr/>
          </p:nvSpPr>
          <p:spPr bwMode="auto">
            <a:xfrm>
              <a:off x="13317008" y="4729967"/>
              <a:ext cx="12700" cy="11113"/>
            </a:xfrm>
            <a:custGeom>
              <a:avLst/>
              <a:gdLst>
                <a:gd name="T0" fmla="*/ 0 w 6"/>
                <a:gd name="T1" fmla="*/ 3 h 5"/>
                <a:gd name="T2" fmla="*/ 4 w 6"/>
                <a:gd name="T3" fmla="*/ 0 h 5"/>
                <a:gd name="T4" fmla="*/ 6 w 6"/>
                <a:gd name="T5" fmla="*/ 2 h 5"/>
                <a:gd name="T6" fmla="*/ 4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2" y="1"/>
                    <a:pt x="3" y="0"/>
                    <a:pt x="4" y="0"/>
                  </a:cubicBezTo>
                  <a:cubicBezTo>
                    <a:pt x="5" y="0"/>
                    <a:pt x="6" y="2"/>
                    <a:pt x="6" y="2"/>
                  </a:cubicBezTo>
                  <a:cubicBezTo>
                    <a:pt x="6" y="3"/>
                    <a:pt x="5" y="5"/>
                    <a:pt x="4" y="5"/>
                  </a:cubicBezTo>
                  <a:cubicBezTo>
                    <a:pt x="3" y="5"/>
                    <a:pt x="2"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5" name="Freeform 327">
              <a:extLst>
                <a:ext uri="{FF2B5EF4-FFF2-40B4-BE49-F238E27FC236}">
                  <a16:creationId xmlns:a16="http://schemas.microsoft.com/office/drawing/2014/main" id="{EF88E2C5-1394-4E47-AD56-2B65C0290D03}"/>
                </a:ext>
              </a:extLst>
            </p:cNvPr>
            <p:cNvSpPr>
              <a:spLocks/>
            </p:cNvSpPr>
            <p:nvPr/>
          </p:nvSpPr>
          <p:spPr bwMode="auto">
            <a:xfrm>
              <a:off x="15185496" y="1845480"/>
              <a:ext cx="11113" cy="15875"/>
            </a:xfrm>
            <a:custGeom>
              <a:avLst/>
              <a:gdLst>
                <a:gd name="T0" fmla="*/ 3 w 5"/>
                <a:gd name="T1" fmla="*/ 0 h 7"/>
                <a:gd name="T2" fmla="*/ 5 w 5"/>
                <a:gd name="T3" fmla="*/ 5 h 7"/>
                <a:gd name="T4" fmla="*/ 2 w 5"/>
                <a:gd name="T5" fmla="*/ 6 h 7"/>
                <a:gd name="T6" fmla="*/ 0 w 5"/>
                <a:gd name="T7" fmla="*/ 4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4" y="3"/>
                    <a:pt x="5" y="4"/>
                    <a:pt x="5" y="5"/>
                  </a:cubicBezTo>
                  <a:cubicBezTo>
                    <a:pt x="5" y="5"/>
                    <a:pt x="3" y="7"/>
                    <a:pt x="2" y="6"/>
                  </a:cubicBezTo>
                  <a:cubicBezTo>
                    <a:pt x="2" y="6"/>
                    <a:pt x="0" y="5"/>
                    <a:pt x="0" y="4"/>
                  </a:cubicBezTo>
                  <a:cubicBezTo>
                    <a:pt x="0" y="3"/>
                    <a:pt x="2" y="2"/>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6" name="Freeform 328">
              <a:extLst>
                <a:ext uri="{FF2B5EF4-FFF2-40B4-BE49-F238E27FC236}">
                  <a16:creationId xmlns:a16="http://schemas.microsoft.com/office/drawing/2014/main" id="{3DA6992B-FEBE-4C58-8207-DDDEACC5B5D4}"/>
                </a:ext>
              </a:extLst>
            </p:cNvPr>
            <p:cNvSpPr>
              <a:spLocks/>
            </p:cNvSpPr>
            <p:nvPr/>
          </p:nvSpPr>
          <p:spPr bwMode="auto">
            <a:xfrm>
              <a:off x="14675908" y="4899830"/>
              <a:ext cx="11113" cy="9525"/>
            </a:xfrm>
            <a:custGeom>
              <a:avLst/>
              <a:gdLst>
                <a:gd name="T0" fmla="*/ 0 w 5"/>
                <a:gd name="T1" fmla="*/ 2 h 4"/>
                <a:gd name="T2" fmla="*/ 2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2" y="0"/>
                  </a:cubicBezTo>
                  <a:cubicBezTo>
                    <a:pt x="3" y="0"/>
                    <a:pt x="5" y="1"/>
                    <a:pt x="5" y="2"/>
                  </a:cubicBezTo>
                  <a:cubicBezTo>
                    <a:pt x="5" y="2"/>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7" name="Freeform 329">
              <a:extLst>
                <a:ext uri="{FF2B5EF4-FFF2-40B4-BE49-F238E27FC236}">
                  <a16:creationId xmlns:a16="http://schemas.microsoft.com/office/drawing/2014/main" id="{246A69E6-9D94-4E2E-9757-3DE9FCF86878}"/>
                </a:ext>
              </a:extLst>
            </p:cNvPr>
            <p:cNvSpPr>
              <a:spLocks/>
            </p:cNvSpPr>
            <p:nvPr/>
          </p:nvSpPr>
          <p:spPr bwMode="auto">
            <a:xfrm>
              <a:off x="12982046" y="4388655"/>
              <a:ext cx="9525" cy="14288"/>
            </a:xfrm>
            <a:custGeom>
              <a:avLst/>
              <a:gdLst>
                <a:gd name="T0" fmla="*/ 2 w 4"/>
                <a:gd name="T1" fmla="*/ 0 h 6"/>
                <a:gd name="T2" fmla="*/ 4 w 4"/>
                <a:gd name="T3" fmla="*/ 3 h 6"/>
                <a:gd name="T4" fmla="*/ 2 w 4"/>
                <a:gd name="T5" fmla="*/ 6 h 6"/>
                <a:gd name="T6" fmla="*/ 0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1"/>
                    <a:pt x="4" y="3"/>
                    <a:pt x="4" y="3"/>
                  </a:cubicBezTo>
                  <a:cubicBezTo>
                    <a:pt x="4" y="4"/>
                    <a:pt x="3" y="5"/>
                    <a:pt x="2" y="6"/>
                  </a:cubicBezTo>
                  <a:cubicBezTo>
                    <a:pt x="1" y="5"/>
                    <a:pt x="0" y="4"/>
                    <a:pt x="0" y="3"/>
                  </a:cubicBezTo>
                  <a:cubicBezTo>
                    <a:pt x="0" y="2"/>
                    <a:pt x="1" y="1"/>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8" name="Freeform 330">
              <a:extLst>
                <a:ext uri="{FF2B5EF4-FFF2-40B4-BE49-F238E27FC236}">
                  <a16:creationId xmlns:a16="http://schemas.microsoft.com/office/drawing/2014/main" id="{AF551ED3-86FE-46E0-9DC9-5F37B7502FA1}"/>
                </a:ext>
              </a:extLst>
            </p:cNvPr>
            <p:cNvSpPr>
              <a:spLocks/>
            </p:cNvSpPr>
            <p:nvPr/>
          </p:nvSpPr>
          <p:spPr bwMode="auto">
            <a:xfrm>
              <a:off x="12980458" y="2188380"/>
              <a:ext cx="11113" cy="9525"/>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69" name="Freeform 331">
              <a:extLst>
                <a:ext uri="{FF2B5EF4-FFF2-40B4-BE49-F238E27FC236}">
                  <a16:creationId xmlns:a16="http://schemas.microsoft.com/office/drawing/2014/main" id="{4DD17E26-0CA3-4D79-A030-EA140B329714}"/>
                </a:ext>
              </a:extLst>
            </p:cNvPr>
            <p:cNvSpPr>
              <a:spLocks/>
            </p:cNvSpPr>
            <p:nvPr/>
          </p:nvSpPr>
          <p:spPr bwMode="auto">
            <a:xfrm>
              <a:off x="15693496" y="2359830"/>
              <a:ext cx="12700" cy="7938"/>
            </a:xfrm>
            <a:custGeom>
              <a:avLst/>
              <a:gdLst>
                <a:gd name="T0" fmla="*/ 0 w 6"/>
                <a:gd name="T1" fmla="*/ 2 h 4"/>
                <a:gd name="T2" fmla="*/ 4 w 6"/>
                <a:gd name="T3" fmla="*/ 0 h 4"/>
                <a:gd name="T4" fmla="*/ 6 w 6"/>
                <a:gd name="T5" fmla="*/ 2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2" y="1"/>
                    <a:pt x="2" y="0"/>
                    <a:pt x="4" y="0"/>
                  </a:cubicBezTo>
                  <a:cubicBezTo>
                    <a:pt x="4" y="0"/>
                    <a:pt x="6" y="1"/>
                    <a:pt x="6" y="2"/>
                  </a:cubicBezTo>
                  <a:cubicBezTo>
                    <a:pt x="5" y="3"/>
                    <a:pt x="4" y="4"/>
                    <a:pt x="3" y="4"/>
                  </a:cubicBezTo>
                  <a:cubicBezTo>
                    <a:pt x="3"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0" name="Freeform 332">
              <a:extLst>
                <a:ext uri="{FF2B5EF4-FFF2-40B4-BE49-F238E27FC236}">
                  <a16:creationId xmlns:a16="http://schemas.microsoft.com/office/drawing/2014/main" id="{B362E861-70F9-48D6-946A-837D3DFF58D5}"/>
                </a:ext>
              </a:extLst>
            </p:cNvPr>
            <p:cNvSpPr>
              <a:spLocks/>
            </p:cNvSpPr>
            <p:nvPr/>
          </p:nvSpPr>
          <p:spPr bwMode="auto">
            <a:xfrm>
              <a:off x="15183908" y="4729967"/>
              <a:ext cx="12700" cy="11113"/>
            </a:xfrm>
            <a:custGeom>
              <a:avLst/>
              <a:gdLst>
                <a:gd name="T0" fmla="*/ 0 w 6"/>
                <a:gd name="T1" fmla="*/ 2 h 5"/>
                <a:gd name="T2" fmla="*/ 4 w 6"/>
                <a:gd name="T3" fmla="*/ 0 h 5"/>
                <a:gd name="T4" fmla="*/ 6 w 6"/>
                <a:gd name="T5" fmla="*/ 3 h 5"/>
                <a:gd name="T6" fmla="*/ 3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2" y="1"/>
                    <a:pt x="3" y="0"/>
                    <a:pt x="4" y="0"/>
                  </a:cubicBezTo>
                  <a:cubicBezTo>
                    <a:pt x="5" y="0"/>
                    <a:pt x="6" y="2"/>
                    <a:pt x="6" y="3"/>
                  </a:cubicBezTo>
                  <a:cubicBezTo>
                    <a:pt x="5" y="4"/>
                    <a:pt x="4" y="5"/>
                    <a:pt x="3" y="5"/>
                  </a:cubicBezTo>
                  <a:cubicBezTo>
                    <a:pt x="3" y="5"/>
                    <a:pt x="2" y="4"/>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1" name="Freeform 333">
              <a:extLst>
                <a:ext uri="{FF2B5EF4-FFF2-40B4-BE49-F238E27FC236}">
                  <a16:creationId xmlns:a16="http://schemas.microsoft.com/office/drawing/2014/main" id="{3F76FCF4-F088-435B-8461-58E0AC5F600E}"/>
                </a:ext>
              </a:extLst>
            </p:cNvPr>
            <p:cNvSpPr>
              <a:spLocks/>
            </p:cNvSpPr>
            <p:nvPr/>
          </p:nvSpPr>
          <p:spPr bwMode="auto">
            <a:xfrm>
              <a:off x="14845771" y="1680380"/>
              <a:ext cx="11113" cy="11113"/>
            </a:xfrm>
            <a:custGeom>
              <a:avLst/>
              <a:gdLst>
                <a:gd name="T0" fmla="*/ 3 w 5"/>
                <a:gd name="T1" fmla="*/ 0 h 5"/>
                <a:gd name="T2" fmla="*/ 5 w 5"/>
                <a:gd name="T3" fmla="*/ 2 h 5"/>
                <a:gd name="T4" fmla="*/ 3 w 5"/>
                <a:gd name="T5" fmla="*/ 5 h 5"/>
                <a:gd name="T6" fmla="*/ 1 w 5"/>
                <a:gd name="T7" fmla="*/ 3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1"/>
                    <a:pt x="5" y="2"/>
                    <a:pt x="5" y="2"/>
                  </a:cubicBezTo>
                  <a:cubicBezTo>
                    <a:pt x="5" y="3"/>
                    <a:pt x="4" y="4"/>
                    <a:pt x="3" y="5"/>
                  </a:cubicBezTo>
                  <a:cubicBezTo>
                    <a:pt x="2" y="5"/>
                    <a:pt x="1" y="4"/>
                    <a:pt x="1" y="3"/>
                  </a:cubicBezTo>
                  <a:cubicBezTo>
                    <a:pt x="0" y="2"/>
                    <a:pt x="2" y="1"/>
                    <a:pt x="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2" name="Freeform 334">
              <a:extLst>
                <a:ext uri="{FF2B5EF4-FFF2-40B4-BE49-F238E27FC236}">
                  <a16:creationId xmlns:a16="http://schemas.microsoft.com/office/drawing/2014/main" id="{E66A6A6E-86E9-423D-BE45-00A969FF8121}"/>
                </a:ext>
              </a:extLst>
            </p:cNvPr>
            <p:cNvSpPr>
              <a:spLocks/>
            </p:cNvSpPr>
            <p:nvPr/>
          </p:nvSpPr>
          <p:spPr bwMode="auto">
            <a:xfrm>
              <a:off x="12812183" y="2355067"/>
              <a:ext cx="7938" cy="12700"/>
            </a:xfrm>
            <a:custGeom>
              <a:avLst/>
              <a:gdLst>
                <a:gd name="T0" fmla="*/ 2 w 4"/>
                <a:gd name="T1" fmla="*/ 0 h 6"/>
                <a:gd name="T2" fmla="*/ 4 w 4"/>
                <a:gd name="T3" fmla="*/ 4 h 6"/>
                <a:gd name="T4" fmla="*/ 2 w 4"/>
                <a:gd name="T5" fmla="*/ 6 h 6"/>
                <a:gd name="T6" fmla="*/ 0 w 4"/>
                <a:gd name="T7" fmla="*/ 4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3" y="2"/>
                    <a:pt x="4" y="3"/>
                    <a:pt x="4" y="4"/>
                  </a:cubicBezTo>
                  <a:cubicBezTo>
                    <a:pt x="4" y="5"/>
                    <a:pt x="3" y="6"/>
                    <a:pt x="2" y="6"/>
                  </a:cubicBezTo>
                  <a:cubicBezTo>
                    <a:pt x="1"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3" name="Freeform 335">
              <a:extLst>
                <a:ext uri="{FF2B5EF4-FFF2-40B4-BE49-F238E27FC236}">
                  <a16:creationId xmlns:a16="http://schemas.microsoft.com/office/drawing/2014/main" id="{9AC98D5D-0D61-4BF6-A46F-554838A712EF}"/>
                </a:ext>
              </a:extLst>
            </p:cNvPr>
            <p:cNvSpPr>
              <a:spLocks/>
            </p:cNvSpPr>
            <p:nvPr/>
          </p:nvSpPr>
          <p:spPr bwMode="auto">
            <a:xfrm>
              <a:off x="14845771" y="4898242"/>
              <a:ext cx="14288" cy="11113"/>
            </a:xfrm>
            <a:custGeom>
              <a:avLst/>
              <a:gdLst>
                <a:gd name="T0" fmla="*/ 0 w 6"/>
                <a:gd name="T1" fmla="*/ 3 h 5"/>
                <a:gd name="T2" fmla="*/ 3 w 6"/>
                <a:gd name="T3" fmla="*/ 1 h 5"/>
                <a:gd name="T4" fmla="*/ 5 w 6"/>
                <a:gd name="T5" fmla="*/ 3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1"/>
                    <a:pt x="3" y="1"/>
                  </a:cubicBezTo>
                  <a:cubicBezTo>
                    <a:pt x="5" y="0"/>
                    <a:pt x="6" y="2"/>
                    <a:pt x="5" y="3"/>
                  </a:cubicBezTo>
                  <a:cubicBezTo>
                    <a:pt x="5" y="4"/>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4" name="Freeform 336">
              <a:extLst>
                <a:ext uri="{FF2B5EF4-FFF2-40B4-BE49-F238E27FC236}">
                  <a16:creationId xmlns:a16="http://schemas.microsoft.com/office/drawing/2014/main" id="{C92488FD-F97E-4711-AA0B-455FC1688C37}"/>
                </a:ext>
              </a:extLst>
            </p:cNvPr>
            <p:cNvSpPr>
              <a:spLocks/>
            </p:cNvSpPr>
            <p:nvPr/>
          </p:nvSpPr>
          <p:spPr bwMode="auto">
            <a:xfrm>
              <a:off x="13826596" y="4899830"/>
              <a:ext cx="12700" cy="9525"/>
            </a:xfrm>
            <a:custGeom>
              <a:avLst/>
              <a:gdLst>
                <a:gd name="T0" fmla="*/ 0 w 6"/>
                <a:gd name="T1" fmla="*/ 2 h 4"/>
                <a:gd name="T2" fmla="*/ 3 w 6"/>
                <a:gd name="T3" fmla="*/ 0 h 4"/>
                <a:gd name="T4" fmla="*/ 6 w 6"/>
                <a:gd name="T5" fmla="*/ 2 h 4"/>
                <a:gd name="T6" fmla="*/ 4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1" y="1"/>
                    <a:pt x="2" y="0"/>
                    <a:pt x="3" y="0"/>
                  </a:cubicBezTo>
                  <a:cubicBezTo>
                    <a:pt x="4" y="0"/>
                    <a:pt x="5" y="1"/>
                    <a:pt x="6" y="2"/>
                  </a:cubicBezTo>
                  <a:cubicBezTo>
                    <a:pt x="6" y="2"/>
                    <a:pt x="5" y="4"/>
                    <a:pt x="4" y="4"/>
                  </a:cubicBezTo>
                  <a:cubicBezTo>
                    <a:pt x="3" y="4"/>
                    <a:pt x="2"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5" name="Freeform 337">
              <a:extLst>
                <a:ext uri="{FF2B5EF4-FFF2-40B4-BE49-F238E27FC236}">
                  <a16:creationId xmlns:a16="http://schemas.microsoft.com/office/drawing/2014/main" id="{99121776-AC08-4DEB-9BB2-EA6917034E89}"/>
                </a:ext>
              </a:extLst>
            </p:cNvPr>
            <p:cNvSpPr>
              <a:spLocks/>
            </p:cNvSpPr>
            <p:nvPr/>
          </p:nvSpPr>
          <p:spPr bwMode="auto">
            <a:xfrm>
              <a:off x="12809008" y="4052105"/>
              <a:ext cx="14288" cy="11113"/>
            </a:xfrm>
            <a:custGeom>
              <a:avLst/>
              <a:gdLst>
                <a:gd name="T0" fmla="*/ 0 w 6"/>
                <a:gd name="T1" fmla="*/ 3 h 5"/>
                <a:gd name="T2" fmla="*/ 3 w 6"/>
                <a:gd name="T3" fmla="*/ 0 h 5"/>
                <a:gd name="T4" fmla="*/ 5 w 6"/>
                <a:gd name="T5" fmla="*/ 2 h 5"/>
                <a:gd name="T6" fmla="*/ 3 w 6"/>
                <a:gd name="T7" fmla="*/ 5 h 5"/>
                <a:gd name="T8" fmla="*/ 0 w 6"/>
                <a:gd name="T9" fmla="*/ 3 h 5"/>
              </a:gdLst>
              <a:ahLst/>
              <a:cxnLst>
                <a:cxn ang="0">
                  <a:pos x="T0" y="T1"/>
                </a:cxn>
                <a:cxn ang="0">
                  <a:pos x="T2" y="T3"/>
                </a:cxn>
                <a:cxn ang="0">
                  <a:pos x="T4" y="T5"/>
                </a:cxn>
                <a:cxn ang="0">
                  <a:pos x="T6" y="T7"/>
                </a:cxn>
                <a:cxn ang="0">
                  <a:pos x="T8" y="T9"/>
                </a:cxn>
              </a:cxnLst>
              <a:rect l="0" t="0" r="r" b="b"/>
              <a:pathLst>
                <a:path w="6" h="5">
                  <a:moveTo>
                    <a:pt x="0" y="3"/>
                  </a:moveTo>
                  <a:cubicBezTo>
                    <a:pt x="1" y="2"/>
                    <a:pt x="2" y="0"/>
                    <a:pt x="3" y="0"/>
                  </a:cubicBezTo>
                  <a:cubicBezTo>
                    <a:pt x="4" y="0"/>
                    <a:pt x="5" y="1"/>
                    <a:pt x="5" y="2"/>
                  </a:cubicBezTo>
                  <a:cubicBezTo>
                    <a:pt x="6" y="3"/>
                    <a:pt x="4" y="5"/>
                    <a:pt x="3" y="5"/>
                  </a:cubicBezTo>
                  <a:cubicBezTo>
                    <a:pt x="2" y="5"/>
                    <a:pt x="1" y="4"/>
                    <a:pt x="0"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6" name="Freeform 338">
              <a:extLst>
                <a:ext uri="{FF2B5EF4-FFF2-40B4-BE49-F238E27FC236}">
                  <a16:creationId xmlns:a16="http://schemas.microsoft.com/office/drawing/2014/main" id="{61FB9E58-6BF5-4F03-A047-62788408C664}"/>
                </a:ext>
              </a:extLst>
            </p:cNvPr>
            <p:cNvSpPr>
              <a:spLocks/>
            </p:cNvSpPr>
            <p:nvPr/>
          </p:nvSpPr>
          <p:spPr bwMode="auto">
            <a:xfrm>
              <a:off x="12809008" y="4223555"/>
              <a:ext cx="11113" cy="7938"/>
            </a:xfrm>
            <a:custGeom>
              <a:avLst/>
              <a:gdLst>
                <a:gd name="T0" fmla="*/ 0 w 5"/>
                <a:gd name="T1" fmla="*/ 2 h 4"/>
                <a:gd name="T2" fmla="*/ 3 w 5"/>
                <a:gd name="T3" fmla="*/ 0 h 4"/>
                <a:gd name="T4" fmla="*/ 5 w 5"/>
                <a:gd name="T5" fmla="*/ 2 h 4"/>
                <a:gd name="T6" fmla="*/ 3 w 5"/>
                <a:gd name="T7" fmla="*/ 4 h 4"/>
                <a:gd name="T8" fmla="*/ 0 w 5"/>
                <a:gd name="T9" fmla="*/ 2 h 4"/>
              </a:gdLst>
              <a:ahLst/>
              <a:cxnLst>
                <a:cxn ang="0">
                  <a:pos x="T0" y="T1"/>
                </a:cxn>
                <a:cxn ang="0">
                  <a:pos x="T2" y="T3"/>
                </a:cxn>
                <a:cxn ang="0">
                  <a:pos x="T4" y="T5"/>
                </a:cxn>
                <a:cxn ang="0">
                  <a:pos x="T6" y="T7"/>
                </a:cxn>
                <a:cxn ang="0">
                  <a:pos x="T8" y="T9"/>
                </a:cxn>
              </a:cxnLst>
              <a:rect l="0" t="0" r="r" b="b"/>
              <a:pathLst>
                <a:path w="5" h="4">
                  <a:moveTo>
                    <a:pt x="0" y="2"/>
                  </a:moveTo>
                  <a:cubicBezTo>
                    <a:pt x="1" y="1"/>
                    <a:pt x="2" y="0"/>
                    <a:pt x="3" y="0"/>
                  </a:cubicBezTo>
                  <a:cubicBezTo>
                    <a:pt x="4" y="0"/>
                    <a:pt x="5" y="1"/>
                    <a:pt x="5" y="2"/>
                  </a:cubicBezTo>
                  <a:cubicBezTo>
                    <a:pt x="5" y="3"/>
                    <a:pt x="4" y="4"/>
                    <a:pt x="3" y="4"/>
                  </a:cubicBezTo>
                  <a:cubicBezTo>
                    <a:pt x="2" y="4"/>
                    <a:pt x="1" y="3"/>
                    <a:pt x="0"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7" name="Freeform 339">
              <a:extLst>
                <a:ext uri="{FF2B5EF4-FFF2-40B4-BE49-F238E27FC236}">
                  <a16:creationId xmlns:a16="http://schemas.microsoft.com/office/drawing/2014/main" id="{42412A5E-A1B8-47DB-9DAF-FDDB54738DDE}"/>
                </a:ext>
              </a:extLst>
            </p:cNvPr>
            <p:cNvSpPr>
              <a:spLocks/>
            </p:cNvSpPr>
            <p:nvPr/>
          </p:nvSpPr>
          <p:spPr bwMode="auto">
            <a:xfrm>
              <a:off x="15695083" y="4220380"/>
              <a:ext cx="12700" cy="11113"/>
            </a:xfrm>
            <a:custGeom>
              <a:avLst/>
              <a:gdLst>
                <a:gd name="T0" fmla="*/ 6 w 6"/>
                <a:gd name="T1" fmla="*/ 3 h 5"/>
                <a:gd name="T2" fmla="*/ 2 w 6"/>
                <a:gd name="T3" fmla="*/ 5 h 5"/>
                <a:gd name="T4" fmla="*/ 0 w 6"/>
                <a:gd name="T5" fmla="*/ 3 h 5"/>
                <a:gd name="T6" fmla="*/ 2 w 6"/>
                <a:gd name="T7" fmla="*/ 1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4" y="4"/>
                    <a:pt x="3" y="5"/>
                    <a:pt x="2" y="5"/>
                  </a:cubicBezTo>
                  <a:cubicBezTo>
                    <a:pt x="1" y="5"/>
                    <a:pt x="0" y="4"/>
                    <a:pt x="0" y="3"/>
                  </a:cubicBezTo>
                  <a:cubicBezTo>
                    <a:pt x="0" y="2"/>
                    <a:pt x="2" y="0"/>
                    <a:pt x="2" y="1"/>
                  </a:cubicBezTo>
                  <a:cubicBezTo>
                    <a:pt x="3" y="1"/>
                    <a:pt x="4" y="2"/>
                    <a:pt x="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478" name="Freeform 340">
              <a:extLst>
                <a:ext uri="{FF2B5EF4-FFF2-40B4-BE49-F238E27FC236}">
                  <a16:creationId xmlns:a16="http://schemas.microsoft.com/office/drawing/2014/main" id="{CCBB4272-A274-460D-B80A-7024F28D359F}"/>
                </a:ext>
              </a:extLst>
            </p:cNvPr>
            <p:cNvSpPr>
              <a:spLocks/>
            </p:cNvSpPr>
            <p:nvPr/>
          </p:nvSpPr>
          <p:spPr bwMode="auto">
            <a:xfrm>
              <a:off x="15355358" y="4556930"/>
              <a:ext cx="11113" cy="14288"/>
            </a:xfrm>
            <a:custGeom>
              <a:avLst/>
              <a:gdLst>
                <a:gd name="T0" fmla="*/ 2 w 5"/>
                <a:gd name="T1" fmla="*/ 0 h 6"/>
                <a:gd name="T2" fmla="*/ 5 w 5"/>
                <a:gd name="T3" fmla="*/ 4 h 6"/>
                <a:gd name="T4" fmla="*/ 3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2"/>
                    <a:pt x="5" y="3"/>
                    <a:pt x="5" y="4"/>
                  </a:cubicBezTo>
                  <a:cubicBezTo>
                    <a:pt x="5" y="4"/>
                    <a:pt x="4" y="6"/>
                    <a:pt x="3" y="6"/>
                  </a:cubicBezTo>
                  <a:cubicBezTo>
                    <a:pt x="2" y="6"/>
                    <a:pt x="0" y="5"/>
                    <a:pt x="0" y="4"/>
                  </a:cubicBezTo>
                  <a:cubicBezTo>
                    <a:pt x="0" y="3"/>
                    <a:pt x="1" y="2"/>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grpSp>
      <p:pic>
        <p:nvPicPr>
          <p:cNvPr id="679" name="Picture 354" descr="A close up of the moon&#10;&#10;Description automatically generated with medium confidence">
            <a:extLst>
              <a:ext uri="{FF2B5EF4-FFF2-40B4-BE49-F238E27FC236}">
                <a16:creationId xmlns:a16="http://schemas.microsoft.com/office/drawing/2014/main" id="{52B2DC16-DFD6-4E76-9551-C0EF11A7C3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1796" y="1433057"/>
            <a:ext cx="4160473" cy="4178719"/>
          </a:xfrm>
          <a:prstGeom prst="rect">
            <a:avLst/>
          </a:prstGeom>
        </p:spPr>
      </p:pic>
      <p:grpSp>
        <p:nvGrpSpPr>
          <p:cNvPr id="680" name="Групувати 246">
            <a:extLst>
              <a:ext uri="{FF2B5EF4-FFF2-40B4-BE49-F238E27FC236}">
                <a16:creationId xmlns:a16="http://schemas.microsoft.com/office/drawing/2014/main" id="{0B3DE4B8-D6F6-4D10-B9D8-2D3AAA81BC06}"/>
              </a:ext>
            </a:extLst>
          </p:cNvPr>
          <p:cNvGrpSpPr/>
          <p:nvPr userDrawn="1"/>
        </p:nvGrpSpPr>
        <p:grpSpPr>
          <a:xfrm>
            <a:off x="7808160" y="713440"/>
            <a:ext cx="3108758" cy="3050022"/>
            <a:chOff x="673100" y="4249738"/>
            <a:chExt cx="1176338" cy="1154113"/>
          </a:xfrm>
          <a:solidFill>
            <a:schemeClr val="bg1"/>
          </a:solidFill>
        </p:grpSpPr>
        <p:sp>
          <p:nvSpPr>
            <p:cNvPr id="681" name="Freeform 5">
              <a:extLst>
                <a:ext uri="{FF2B5EF4-FFF2-40B4-BE49-F238E27FC236}">
                  <a16:creationId xmlns:a16="http://schemas.microsoft.com/office/drawing/2014/main" id="{485B35C8-DB35-40FA-9E3B-21C70FCB2B41}"/>
                </a:ext>
              </a:extLst>
            </p:cNvPr>
            <p:cNvSpPr>
              <a:spLocks noEditPoints="1"/>
            </p:cNvSpPr>
            <p:nvPr/>
          </p:nvSpPr>
          <p:spPr bwMode="auto">
            <a:xfrm>
              <a:off x="673100" y="4249738"/>
              <a:ext cx="1176338" cy="1154113"/>
            </a:xfrm>
            <a:custGeom>
              <a:avLst/>
              <a:gdLst>
                <a:gd name="T0" fmla="*/ 115 w 230"/>
                <a:gd name="T1" fmla="*/ 230 h 230"/>
                <a:gd name="T2" fmla="*/ 34 w 230"/>
                <a:gd name="T3" fmla="*/ 196 h 230"/>
                <a:gd name="T4" fmla="*/ 0 w 230"/>
                <a:gd name="T5" fmla="*/ 115 h 230"/>
                <a:gd name="T6" fmla="*/ 34 w 230"/>
                <a:gd name="T7" fmla="*/ 34 h 230"/>
                <a:gd name="T8" fmla="*/ 115 w 230"/>
                <a:gd name="T9" fmla="*/ 0 h 230"/>
                <a:gd name="T10" fmla="*/ 196 w 230"/>
                <a:gd name="T11" fmla="*/ 34 h 230"/>
                <a:gd name="T12" fmla="*/ 230 w 230"/>
                <a:gd name="T13" fmla="*/ 115 h 230"/>
                <a:gd name="T14" fmla="*/ 196 w 230"/>
                <a:gd name="T15" fmla="*/ 196 h 230"/>
                <a:gd name="T16" fmla="*/ 115 w 230"/>
                <a:gd name="T17" fmla="*/ 230 h 230"/>
                <a:gd name="T18" fmla="*/ 115 w 230"/>
                <a:gd name="T19" fmla="*/ 4 h 230"/>
                <a:gd name="T20" fmla="*/ 4 w 230"/>
                <a:gd name="T21" fmla="*/ 115 h 230"/>
                <a:gd name="T22" fmla="*/ 115 w 230"/>
                <a:gd name="T23" fmla="*/ 226 h 230"/>
                <a:gd name="T24" fmla="*/ 226 w 230"/>
                <a:gd name="T25" fmla="*/ 115 h 230"/>
                <a:gd name="T26" fmla="*/ 115 w 230"/>
                <a:gd name="T27" fmla="*/ 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0">
                  <a:moveTo>
                    <a:pt x="115" y="230"/>
                  </a:moveTo>
                  <a:cubicBezTo>
                    <a:pt x="84" y="230"/>
                    <a:pt x="55" y="218"/>
                    <a:pt x="34" y="196"/>
                  </a:cubicBezTo>
                  <a:cubicBezTo>
                    <a:pt x="12" y="175"/>
                    <a:pt x="0" y="146"/>
                    <a:pt x="0" y="115"/>
                  </a:cubicBezTo>
                  <a:cubicBezTo>
                    <a:pt x="0" y="84"/>
                    <a:pt x="12" y="55"/>
                    <a:pt x="34" y="34"/>
                  </a:cubicBezTo>
                  <a:cubicBezTo>
                    <a:pt x="55" y="12"/>
                    <a:pt x="84" y="0"/>
                    <a:pt x="115" y="0"/>
                  </a:cubicBezTo>
                  <a:cubicBezTo>
                    <a:pt x="146" y="0"/>
                    <a:pt x="175" y="12"/>
                    <a:pt x="196" y="34"/>
                  </a:cubicBezTo>
                  <a:cubicBezTo>
                    <a:pt x="218" y="55"/>
                    <a:pt x="230" y="84"/>
                    <a:pt x="230" y="115"/>
                  </a:cubicBezTo>
                  <a:cubicBezTo>
                    <a:pt x="230" y="146"/>
                    <a:pt x="218" y="175"/>
                    <a:pt x="196" y="196"/>
                  </a:cubicBezTo>
                  <a:cubicBezTo>
                    <a:pt x="175" y="218"/>
                    <a:pt x="146" y="230"/>
                    <a:pt x="115" y="230"/>
                  </a:cubicBezTo>
                  <a:close/>
                  <a:moveTo>
                    <a:pt x="115" y="4"/>
                  </a:moveTo>
                  <a:cubicBezTo>
                    <a:pt x="54" y="4"/>
                    <a:pt x="4" y="54"/>
                    <a:pt x="4" y="115"/>
                  </a:cubicBezTo>
                  <a:cubicBezTo>
                    <a:pt x="4" y="176"/>
                    <a:pt x="54" y="226"/>
                    <a:pt x="115" y="226"/>
                  </a:cubicBezTo>
                  <a:cubicBezTo>
                    <a:pt x="176" y="226"/>
                    <a:pt x="226" y="176"/>
                    <a:pt x="226" y="115"/>
                  </a:cubicBezTo>
                  <a:cubicBezTo>
                    <a:pt x="226" y="54"/>
                    <a:pt x="176" y="4"/>
                    <a:pt x="11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
              <a:extLst>
                <a:ext uri="{FF2B5EF4-FFF2-40B4-BE49-F238E27FC236}">
                  <a16:creationId xmlns:a16="http://schemas.microsoft.com/office/drawing/2014/main" id="{AE1D7E27-05CD-4E00-9C74-E30B081F07AC}"/>
                </a:ext>
              </a:extLst>
            </p:cNvPr>
            <p:cNvSpPr>
              <a:spLocks noEditPoints="1"/>
            </p:cNvSpPr>
            <p:nvPr/>
          </p:nvSpPr>
          <p:spPr bwMode="auto">
            <a:xfrm>
              <a:off x="754063" y="4330701"/>
              <a:ext cx="1012825" cy="992188"/>
            </a:xfrm>
            <a:custGeom>
              <a:avLst/>
              <a:gdLst>
                <a:gd name="T0" fmla="*/ 99 w 198"/>
                <a:gd name="T1" fmla="*/ 198 h 198"/>
                <a:gd name="T2" fmla="*/ 0 w 198"/>
                <a:gd name="T3" fmla="*/ 99 h 198"/>
                <a:gd name="T4" fmla="*/ 99 w 198"/>
                <a:gd name="T5" fmla="*/ 0 h 198"/>
                <a:gd name="T6" fmla="*/ 198 w 198"/>
                <a:gd name="T7" fmla="*/ 99 h 198"/>
                <a:gd name="T8" fmla="*/ 99 w 198"/>
                <a:gd name="T9" fmla="*/ 198 h 198"/>
                <a:gd name="T10" fmla="*/ 99 w 198"/>
                <a:gd name="T11" fmla="*/ 4 h 198"/>
                <a:gd name="T12" fmla="*/ 4 w 198"/>
                <a:gd name="T13" fmla="*/ 99 h 198"/>
                <a:gd name="T14" fmla="*/ 99 w 198"/>
                <a:gd name="T15" fmla="*/ 194 h 198"/>
                <a:gd name="T16" fmla="*/ 194 w 198"/>
                <a:gd name="T17" fmla="*/ 99 h 198"/>
                <a:gd name="T18" fmla="*/ 99 w 198"/>
                <a:gd name="T19" fmla="*/ 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98">
                  <a:moveTo>
                    <a:pt x="99" y="198"/>
                  </a:moveTo>
                  <a:cubicBezTo>
                    <a:pt x="44" y="198"/>
                    <a:pt x="0" y="154"/>
                    <a:pt x="0" y="99"/>
                  </a:cubicBezTo>
                  <a:cubicBezTo>
                    <a:pt x="0" y="44"/>
                    <a:pt x="44" y="0"/>
                    <a:pt x="99" y="0"/>
                  </a:cubicBezTo>
                  <a:cubicBezTo>
                    <a:pt x="154" y="0"/>
                    <a:pt x="198" y="44"/>
                    <a:pt x="198" y="99"/>
                  </a:cubicBezTo>
                  <a:cubicBezTo>
                    <a:pt x="198" y="154"/>
                    <a:pt x="154" y="198"/>
                    <a:pt x="99" y="198"/>
                  </a:cubicBezTo>
                  <a:close/>
                  <a:moveTo>
                    <a:pt x="99" y="4"/>
                  </a:moveTo>
                  <a:cubicBezTo>
                    <a:pt x="46" y="4"/>
                    <a:pt x="4" y="46"/>
                    <a:pt x="4" y="99"/>
                  </a:cubicBezTo>
                  <a:cubicBezTo>
                    <a:pt x="4" y="152"/>
                    <a:pt x="46" y="194"/>
                    <a:pt x="99" y="194"/>
                  </a:cubicBezTo>
                  <a:cubicBezTo>
                    <a:pt x="152" y="194"/>
                    <a:pt x="194" y="152"/>
                    <a:pt x="194" y="99"/>
                  </a:cubicBezTo>
                  <a:cubicBezTo>
                    <a:pt x="194" y="46"/>
                    <a:pt x="152" y="4"/>
                    <a:pt x="9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7">
              <a:extLst>
                <a:ext uri="{FF2B5EF4-FFF2-40B4-BE49-F238E27FC236}">
                  <a16:creationId xmlns:a16="http://schemas.microsoft.com/office/drawing/2014/main" id="{27DFC979-E443-46BB-9B6B-7AFF78F6F8B9}"/>
                </a:ext>
              </a:extLst>
            </p:cNvPr>
            <p:cNvSpPr>
              <a:spLocks noEditPoints="1"/>
            </p:cNvSpPr>
            <p:nvPr/>
          </p:nvSpPr>
          <p:spPr bwMode="auto">
            <a:xfrm>
              <a:off x="831850" y="4405313"/>
              <a:ext cx="858838" cy="842963"/>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4 h 168"/>
                <a:gd name="T12" fmla="*/ 4 w 168"/>
                <a:gd name="T13" fmla="*/ 84 h 168"/>
                <a:gd name="T14" fmla="*/ 84 w 168"/>
                <a:gd name="T15" fmla="*/ 164 h 168"/>
                <a:gd name="T16" fmla="*/ 164 w 168"/>
                <a:gd name="T17" fmla="*/ 84 h 168"/>
                <a:gd name="T18" fmla="*/ 84 w 168"/>
                <a:gd name="T19"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4"/>
                  </a:moveTo>
                  <a:cubicBezTo>
                    <a:pt x="40" y="4"/>
                    <a:pt x="4" y="40"/>
                    <a:pt x="4" y="84"/>
                  </a:cubicBezTo>
                  <a:cubicBezTo>
                    <a:pt x="4" y="128"/>
                    <a:pt x="40" y="164"/>
                    <a:pt x="84" y="164"/>
                  </a:cubicBezTo>
                  <a:cubicBezTo>
                    <a:pt x="128" y="164"/>
                    <a:pt x="164" y="128"/>
                    <a:pt x="164" y="84"/>
                  </a:cubicBezTo>
                  <a:cubicBezTo>
                    <a:pt x="164" y="40"/>
                    <a:pt x="128" y="4"/>
                    <a:pt x="8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8">
              <a:extLst>
                <a:ext uri="{FF2B5EF4-FFF2-40B4-BE49-F238E27FC236}">
                  <a16:creationId xmlns:a16="http://schemas.microsoft.com/office/drawing/2014/main" id="{1CFF02C1-3528-49A2-8615-B17114D161E0}"/>
                </a:ext>
              </a:extLst>
            </p:cNvPr>
            <p:cNvSpPr>
              <a:spLocks noEditPoints="1"/>
            </p:cNvSpPr>
            <p:nvPr/>
          </p:nvSpPr>
          <p:spPr bwMode="auto">
            <a:xfrm>
              <a:off x="912813" y="4486276"/>
              <a:ext cx="695325" cy="681038"/>
            </a:xfrm>
            <a:custGeom>
              <a:avLst/>
              <a:gdLst>
                <a:gd name="T0" fmla="*/ 68 w 136"/>
                <a:gd name="T1" fmla="*/ 136 h 136"/>
                <a:gd name="T2" fmla="*/ 0 w 136"/>
                <a:gd name="T3" fmla="*/ 68 h 136"/>
                <a:gd name="T4" fmla="*/ 68 w 136"/>
                <a:gd name="T5" fmla="*/ 0 h 136"/>
                <a:gd name="T6" fmla="*/ 136 w 136"/>
                <a:gd name="T7" fmla="*/ 68 h 136"/>
                <a:gd name="T8" fmla="*/ 68 w 136"/>
                <a:gd name="T9" fmla="*/ 136 h 136"/>
                <a:gd name="T10" fmla="*/ 68 w 136"/>
                <a:gd name="T11" fmla="*/ 4 h 136"/>
                <a:gd name="T12" fmla="*/ 4 w 136"/>
                <a:gd name="T13" fmla="*/ 68 h 136"/>
                <a:gd name="T14" fmla="*/ 68 w 136"/>
                <a:gd name="T15" fmla="*/ 132 h 136"/>
                <a:gd name="T16" fmla="*/ 132 w 136"/>
                <a:gd name="T17" fmla="*/ 68 h 136"/>
                <a:gd name="T18" fmla="*/ 68 w 136"/>
                <a:gd name="T19"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136"/>
                  </a:moveTo>
                  <a:cubicBezTo>
                    <a:pt x="31" y="136"/>
                    <a:pt x="0" y="106"/>
                    <a:pt x="0" y="68"/>
                  </a:cubicBezTo>
                  <a:cubicBezTo>
                    <a:pt x="0" y="31"/>
                    <a:pt x="31" y="0"/>
                    <a:pt x="68" y="0"/>
                  </a:cubicBezTo>
                  <a:cubicBezTo>
                    <a:pt x="106" y="0"/>
                    <a:pt x="136" y="31"/>
                    <a:pt x="136" y="68"/>
                  </a:cubicBezTo>
                  <a:cubicBezTo>
                    <a:pt x="136" y="106"/>
                    <a:pt x="106" y="136"/>
                    <a:pt x="68" y="136"/>
                  </a:cubicBezTo>
                  <a:close/>
                  <a:moveTo>
                    <a:pt x="68" y="4"/>
                  </a:moveTo>
                  <a:cubicBezTo>
                    <a:pt x="33" y="4"/>
                    <a:pt x="4" y="33"/>
                    <a:pt x="4" y="68"/>
                  </a:cubicBezTo>
                  <a:cubicBezTo>
                    <a:pt x="4" y="103"/>
                    <a:pt x="33" y="132"/>
                    <a:pt x="68" y="132"/>
                  </a:cubicBezTo>
                  <a:cubicBezTo>
                    <a:pt x="103" y="132"/>
                    <a:pt x="132" y="103"/>
                    <a:pt x="132" y="68"/>
                  </a:cubicBezTo>
                  <a:cubicBezTo>
                    <a:pt x="132" y="33"/>
                    <a:pt x="103" y="4"/>
                    <a:pt x="6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9">
              <a:extLst>
                <a:ext uri="{FF2B5EF4-FFF2-40B4-BE49-F238E27FC236}">
                  <a16:creationId xmlns:a16="http://schemas.microsoft.com/office/drawing/2014/main" id="{3F8A6574-57E2-4B7A-BEC6-DA70B4021B93}"/>
                </a:ext>
              </a:extLst>
            </p:cNvPr>
            <p:cNvSpPr>
              <a:spLocks noEditPoints="1"/>
            </p:cNvSpPr>
            <p:nvPr/>
          </p:nvSpPr>
          <p:spPr bwMode="auto">
            <a:xfrm>
              <a:off x="995363" y="4565651"/>
              <a:ext cx="531813" cy="522288"/>
            </a:xfrm>
            <a:custGeom>
              <a:avLst/>
              <a:gdLst>
                <a:gd name="T0" fmla="*/ 52 w 104"/>
                <a:gd name="T1" fmla="*/ 104 h 104"/>
                <a:gd name="T2" fmla="*/ 0 w 104"/>
                <a:gd name="T3" fmla="*/ 52 h 104"/>
                <a:gd name="T4" fmla="*/ 52 w 104"/>
                <a:gd name="T5" fmla="*/ 0 h 104"/>
                <a:gd name="T6" fmla="*/ 104 w 104"/>
                <a:gd name="T7" fmla="*/ 52 h 104"/>
                <a:gd name="T8" fmla="*/ 52 w 104"/>
                <a:gd name="T9" fmla="*/ 104 h 104"/>
                <a:gd name="T10" fmla="*/ 52 w 104"/>
                <a:gd name="T11" fmla="*/ 4 h 104"/>
                <a:gd name="T12" fmla="*/ 4 w 104"/>
                <a:gd name="T13" fmla="*/ 52 h 104"/>
                <a:gd name="T14" fmla="*/ 52 w 104"/>
                <a:gd name="T15" fmla="*/ 100 h 104"/>
                <a:gd name="T16" fmla="*/ 100 w 104"/>
                <a:gd name="T17" fmla="*/ 52 h 104"/>
                <a:gd name="T18" fmla="*/ 52 w 104"/>
                <a:gd name="T19"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104"/>
                  </a:moveTo>
                  <a:cubicBezTo>
                    <a:pt x="23" y="104"/>
                    <a:pt x="0" y="81"/>
                    <a:pt x="0" y="52"/>
                  </a:cubicBezTo>
                  <a:cubicBezTo>
                    <a:pt x="0" y="23"/>
                    <a:pt x="23" y="0"/>
                    <a:pt x="52" y="0"/>
                  </a:cubicBezTo>
                  <a:cubicBezTo>
                    <a:pt x="81" y="0"/>
                    <a:pt x="104" y="23"/>
                    <a:pt x="104" y="52"/>
                  </a:cubicBezTo>
                  <a:cubicBezTo>
                    <a:pt x="104" y="81"/>
                    <a:pt x="81" y="104"/>
                    <a:pt x="52" y="104"/>
                  </a:cubicBezTo>
                  <a:close/>
                  <a:moveTo>
                    <a:pt x="52" y="4"/>
                  </a:moveTo>
                  <a:cubicBezTo>
                    <a:pt x="25" y="4"/>
                    <a:pt x="4" y="25"/>
                    <a:pt x="4" y="52"/>
                  </a:cubicBezTo>
                  <a:cubicBezTo>
                    <a:pt x="4" y="79"/>
                    <a:pt x="25" y="100"/>
                    <a:pt x="52" y="100"/>
                  </a:cubicBezTo>
                  <a:cubicBezTo>
                    <a:pt x="79" y="100"/>
                    <a:pt x="100" y="79"/>
                    <a:pt x="100" y="52"/>
                  </a:cubicBezTo>
                  <a:cubicBezTo>
                    <a:pt x="100" y="25"/>
                    <a:pt x="79" y="4"/>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10">
              <a:extLst>
                <a:ext uri="{FF2B5EF4-FFF2-40B4-BE49-F238E27FC236}">
                  <a16:creationId xmlns:a16="http://schemas.microsoft.com/office/drawing/2014/main" id="{47515498-3DDC-4966-9207-09EF10883B3D}"/>
                </a:ext>
              </a:extLst>
            </p:cNvPr>
            <p:cNvSpPr>
              <a:spLocks noEditPoints="1"/>
            </p:cNvSpPr>
            <p:nvPr/>
          </p:nvSpPr>
          <p:spPr bwMode="auto">
            <a:xfrm>
              <a:off x="1076325" y="4646613"/>
              <a:ext cx="373063" cy="365125"/>
            </a:xfrm>
            <a:custGeom>
              <a:avLst/>
              <a:gdLst>
                <a:gd name="T0" fmla="*/ 36 w 73"/>
                <a:gd name="T1" fmla="*/ 73 h 73"/>
                <a:gd name="T2" fmla="*/ 0 w 73"/>
                <a:gd name="T3" fmla="*/ 36 h 73"/>
                <a:gd name="T4" fmla="*/ 36 w 73"/>
                <a:gd name="T5" fmla="*/ 0 h 73"/>
                <a:gd name="T6" fmla="*/ 73 w 73"/>
                <a:gd name="T7" fmla="*/ 36 h 73"/>
                <a:gd name="T8" fmla="*/ 36 w 73"/>
                <a:gd name="T9" fmla="*/ 73 h 73"/>
                <a:gd name="T10" fmla="*/ 36 w 73"/>
                <a:gd name="T11" fmla="*/ 4 h 73"/>
                <a:gd name="T12" fmla="*/ 4 w 73"/>
                <a:gd name="T13" fmla="*/ 36 h 73"/>
                <a:gd name="T14" fmla="*/ 36 w 73"/>
                <a:gd name="T15" fmla="*/ 68 h 73"/>
                <a:gd name="T16" fmla="*/ 68 w 73"/>
                <a:gd name="T17" fmla="*/ 36 h 73"/>
                <a:gd name="T18" fmla="*/ 36 w 73"/>
                <a:gd name="T19"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73"/>
                  </a:moveTo>
                  <a:cubicBezTo>
                    <a:pt x="16" y="73"/>
                    <a:pt x="0" y="56"/>
                    <a:pt x="0" y="36"/>
                  </a:cubicBezTo>
                  <a:cubicBezTo>
                    <a:pt x="0" y="16"/>
                    <a:pt x="16" y="0"/>
                    <a:pt x="36" y="0"/>
                  </a:cubicBezTo>
                  <a:cubicBezTo>
                    <a:pt x="56" y="0"/>
                    <a:pt x="73" y="16"/>
                    <a:pt x="73" y="36"/>
                  </a:cubicBezTo>
                  <a:cubicBezTo>
                    <a:pt x="73" y="56"/>
                    <a:pt x="56" y="73"/>
                    <a:pt x="36" y="73"/>
                  </a:cubicBezTo>
                  <a:close/>
                  <a:moveTo>
                    <a:pt x="36" y="4"/>
                  </a:moveTo>
                  <a:cubicBezTo>
                    <a:pt x="18" y="4"/>
                    <a:pt x="4" y="18"/>
                    <a:pt x="4" y="36"/>
                  </a:cubicBezTo>
                  <a:cubicBezTo>
                    <a:pt x="4" y="54"/>
                    <a:pt x="18" y="68"/>
                    <a:pt x="36" y="68"/>
                  </a:cubicBezTo>
                  <a:cubicBezTo>
                    <a:pt x="54" y="68"/>
                    <a:pt x="68" y="54"/>
                    <a:pt x="68" y="36"/>
                  </a:cubicBezTo>
                  <a:cubicBezTo>
                    <a:pt x="68" y="18"/>
                    <a:pt x="54"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1">
              <a:extLst>
                <a:ext uri="{FF2B5EF4-FFF2-40B4-BE49-F238E27FC236}">
                  <a16:creationId xmlns:a16="http://schemas.microsoft.com/office/drawing/2014/main" id="{7936AD52-4FA0-4537-B7AF-E4AC956520DD}"/>
                </a:ext>
              </a:extLst>
            </p:cNvPr>
            <p:cNvSpPr>
              <a:spLocks noEditPoints="1"/>
            </p:cNvSpPr>
            <p:nvPr/>
          </p:nvSpPr>
          <p:spPr bwMode="auto">
            <a:xfrm>
              <a:off x="1154113" y="4721226"/>
              <a:ext cx="214313" cy="211138"/>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10" y="42"/>
                    <a:pt x="0" y="32"/>
                    <a:pt x="0" y="21"/>
                  </a:cubicBezTo>
                  <a:cubicBezTo>
                    <a:pt x="0" y="10"/>
                    <a:pt x="10" y="0"/>
                    <a:pt x="21" y="0"/>
                  </a:cubicBezTo>
                  <a:cubicBezTo>
                    <a:pt x="32" y="0"/>
                    <a:pt x="42" y="10"/>
                    <a:pt x="42" y="21"/>
                  </a:cubicBezTo>
                  <a:cubicBezTo>
                    <a:pt x="42" y="32"/>
                    <a:pt x="32" y="42"/>
                    <a:pt x="21" y="42"/>
                  </a:cubicBezTo>
                  <a:close/>
                  <a:moveTo>
                    <a:pt x="21" y="4"/>
                  </a:moveTo>
                  <a:cubicBezTo>
                    <a:pt x="12" y="4"/>
                    <a:pt x="4" y="12"/>
                    <a:pt x="4" y="21"/>
                  </a:cubicBezTo>
                  <a:cubicBezTo>
                    <a:pt x="4" y="30"/>
                    <a:pt x="12" y="38"/>
                    <a:pt x="21" y="38"/>
                  </a:cubicBezTo>
                  <a:cubicBezTo>
                    <a:pt x="30" y="38"/>
                    <a:pt x="38" y="30"/>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8" name="Місце для тексту 7"/>
          <p:cNvSpPr>
            <a:spLocks noGrp="1"/>
          </p:cNvSpPr>
          <p:nvPr>
            <p:ph type="body" sz="quarter" idx="10" hasCustomPrompt="1"/>
          </p:nvPr>
        </p:nvSpPr>
        <p:spPr>
          <a:xfrm>
            <a:off x="863212" y="2972044"/>
            <a:ext cx="5592661" cy="913912"/>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a:t>
            </a:r>
          </a:p>
        </p:txBody>
      </p:sp>
    </p:spTree>
    <p:extLst>
      <p:ext uri="{BB962C8B-B14F-4D97-AF65-F5344CB8AC3E}">
        <p14:creationId xmlns:p14="http://schemas.microsoft.com/office/powerpoint/2010/main" val="3109018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side_bike">
    <p:spTree>
      <p:nvGrpSpPr>
        <p:cNvPr id="1" name=""/>
        <p:cNvGrpSpPr/>
        <p:nvPr/>
      </p:nvGrpSpPr>
      <p:grpSpPr>
        <a:xfrm>
          <a:off x="0" y="0"/>
          <a:ext cx="0" cy="0"/>
          <a:chOff x="0" y="0"/>
          <a:chExt cx="0" cy="0"/>
        </a:xfrm>
      </p:grpSpPr>
      <p:pic>
        <p:nvPicPr>
          <p:cNvPr id="2" name="Місце для зображення 17"/>
          <p:cNvPicPr>
            <a:picLocks noChangeAspect="1"/>
          </p:cNvPicPr>
          <p:nvPr userDrawn="1"/>
        </p:nvPicPr>
        <p:blipFill>
          <a:blip r:embed="rId2">
            <a:extLst>
              <a:ext uri="{28A0092B-C50C-407E-A947-70E740481C1C}">
                <a14:useLocalDpi xmlns:a14="http://schemas.microsoft.com/office/drawing/2010/main" val="0"/>
              </a:ext>
            </a:extLst>
          </a:blip>
          <a:srcRect t="469" b="469"/>
          <a:stretch>
            <a:fillRect/>
          </a:stretch>
        </p:blipFill>
        <p:spPr>
          <a:xfrm>
            <a:off x="0" y="0"/>
            <a:ext cx="12192000" cy="6858000"/>
          </a:xfrm>
          <a:prstGeom prst="rect">
            <a:avLst/>
          </a:prstGeom>
        </p:spPr>
      </p:pic>
      <p:sp>
        <p:nvSpPr>
          <p:cNvPr id="3" name="Місце для тексту 7"/>
          <p:cNvSpPr>
            <a:spLocks noGrp="1"/>
          </p:cNvSpPr>
          <p:nvPr>
            <p:ph type="body" sz="quarter" idx="10" hasCustomPrompt="1"/>
          </p:nvPr>
        </p:nvSpPr>
        <p:spPr>
          <a:xfrm>
            <a:off x="6096000" y="2972044"/>
            <a:ext cx="5592661" cy="913912"/>
          </a:xfrm>
          <a:prstGeom prst="rect">
            <a:avLst/>
          </a:prstGeom>
        </p:spPr>
        <p:txBody>
          <a:bodyPr/>
          <a:lstStyle>
            <a:lvl1pPr marL="0" indent="0">
              <a:buNone/>
              <a:defRPr sz="6000">
                <a:solidFill>
                  <a:srgbClr val="41536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uk-UA" dirty="0"/>
              <a:t>РЕДАГУВАТИ</a:t>
            </a:r>
          </a:p>
        </p:txBody>
      </p:sp>
    </p:spTree>
    <p:extLst>
      <p:ext uri="{BB962C8B-B14F-4D97-AF65-F5344CB8AC3E}">
        <p14:creationId xmlns:p14="http://schemas.microsoft.com/office/powerpoint/2010/main" val="306254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 name="Прямокутник 1"/>
          <p:cNvSpPr/>
          <p:nvPr userDrawn="1"/>
        </p:nvSpPr>
        <p:spPr>
          <a:xfrm>
            <a:off x="0" y="0"/>
            <a:ext cx="45719" cy="6858000"/>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3" name="Рисунок 2"/>
          <p:cNvPicPr>
            <a:picLocks noChangeAspect="1"/>
          </p:cNvPicPr>
          <p:nvPr userDrawn="1"/>
        </p:nvPicPr>
        <p:blipFill rotWithShape="1">
          <a:blip r:embed="rId2">
            <a:extLst>
              <a:ext uri="{28A0092B-C50C-407E-A947-70E740481C1C}">
                <a14:useLocalDpi xmlns:a14="http://schemas.microsoft.com/office/drawing/2010/main" val="0"/>
              </a:ext>
            </a:extLst>
          </a:blip>
          <a:srcRect t="1633"/>
          <a:stretch/>
        </p:blipFill>
        <p:spPr>
          <a:xfrm>
            <a:off x="0" y="-25400"/>
            <a:ext cx="12217161" cy="6883400"/>
          </a:xfrm>
          <a:prstGeom prst="rect">
            <a:avLst/>
          </a:prstGeom>
        </p:spPr>
      </p:pic>
      <p:pic>
        <p:nvPicPr>
          <p:cNvPr id="4" name="Рисунок 3"/>
          <p:cNvPicPr>
            <a:picLocks noChangeAspect="1"/>
          </p:cNvPicPr>
          <p:nvPr userDrawn="1"/>
        </p:nvPicPr>
        <p:blipFill>
          <a:blip r:embed="rId3"/>
          <a:stretch>
            <a:fillRect/>
          </a:stretch>
        </p:blipFill>
        <p:spPr>
          <a:xfrm>
            <a:off x="8558801" y="543648"/>
            <a:ext cx="2489703" cy="2492082"/>
          </a:xfrm>
          <a:prstGeom prst="rect">
            <a:avLst/>
          </a:prstGeom>
        </p:spPr>
      </p:pic>
      <p:pic>
        <p:nvPicPr>
          <p:cNvPr id="5" name="Graphic 80">
            <a:extLst>
              <a:ext uri="{FF2B5EF4-FFF2-40B4-BE49-F238E27FC236}">
                <a16:creationId xmlns:a16="http://schemas.microsoft.com/office/drawing/2014/main" id="{297EAF86-301A-4CD2-A7BA-8840A4B0A2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27282" y="2233246"/>
            <a:ext cx="1267375" cy="1086322"/>
          </a:xfrm>
          <a:prstGeom prst="rect">
            <a:avLst/>
          </a:prstGeom>
        </p:spPr>
      </p:pic>
      <p:pic>
        <p:nvPicPr>
          <p:cNvPr id="6" name="Рисунок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114" y="389537"/>
            <a:ext cx="1198691" cy="709938"/>
          </a:xfrm>
          <a:prstGeom prst="rect">
            <a:avLst/>
          </a:prstGeom>
        </p:spPr>
      </p:pic>
      <p:sp>
        <p:nvSpPr>
          <p:cNvPr id="7" name="Місце для тексту 5"/>
          <p:cNvSpPr>
            <a:spLocks noGrp="1"/>
          </p:cNvSpPr>
          <p:nvPr>
            <p:ph type="body" sz="quarter" idx="10"/>
          </p:nvPr>
        </p:nvSpPr>
        <p:spPr>
          <a:xfrm>
            <a:off x="3692402" y="2909888"/>
            <a:ext cx="5732951" cy="2585304"/>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uk-UA" dirty="0"/>
              <a:t>Редагувати стиль зразка тексту</a:t>
            </a:r>
          </a:p>
        </p:txBody>
      </p:sp>
    </p:spTree>
    <p:extLst>
      <p:ext uri="{BB962C8B-B14F-4D97-AF65-F5344CB8AC3E}">
        <p14:creationId xmlns:p14="http://schemas.microsoft.com/office/powerpoint/2010/main" val="300822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s2">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a:extLst>
              <a:ext uri="{28A0092B-C50C-407E-A947-70E740481C1C}">
                <a14:useLocalDpi xmlns:a14="http://schemas.microsoft.com/office/drawing/2010/main" val="0"/>
              </a:ext>
            </a:extLst>
          </a:blip>
          <a:srcRect t="12080" b="8462"/>
          <a:stretch/>
        </p:blipFill>
        <p:spPr>
          <a:xfrm>
            <a:off x="0" y="0"/>
            <a:ext cx="12192000" cy="6845643"/>
          </a:xfrm>
          <a:prstGeom prst="rect">
            <a:avLst/>
          </a:prstGeom>
        </p:spPr>
      </p:pic>
      <p:pic>
        <p:nvPicPr>
          <p:cNvPr id="3" name="Graphic 79">
            <a:extLst>
              <a:ext uri="{FF2B5EF4-FFF2-40B4-BE49-F238E27FC236}">
                <a16:creationId xmlns:a16="http://schemas.microsoft.com/office/drawing/2014/main" id="{8C2DC3FB-4827-46FE-981F-8CB4210179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70485" y="2310713"/>
            <a:ext cx="1117859" cy="958165"/>
          </a:xfrm>
          <a:prstGeom prst="rect">
            <a:avLst/>
          </a:prstGeom>
        </p:spPr>
      </p:pic>
      <p:sp>
        <p:nvSpPr>
          <p:cNvPr id="6" name="Місце для тексту 5"/>
          <p:cNvSpPr>
            <a:spLocks noGrp="1"/>
          </p:cNvSpPr>
          <p:nvPr>
            <p:ph type="body" sz="quarter" idx="10"/>
          </p:nvPr>
        </p:nvSpPr>
        <p:spPr>
          <a:xfrm>
            <a:off x="3692402" y="2909888"/>
            <a:ext cx="5732951" cy="2585304"/>
          </a:xfrm>
          <a:prstGeom prst="rect">
            <a:avLst/>
          </a:prstGeom>
        </p:spPr>
        <p:txBody>
          <a:bodyPr/>
          <a:lstStyle>
            <a:lvl1pPr marL="0" indent="0">
              <a:buNone/>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uk-UA" dirty="0"/>
              <a:t>Редагувати стиль зразка тексту</a:t>
            </a:r>
          </a:p>
        </p:txBody>
      </p:sp>
    </p:spTree>
    <p:extLst>
      <p:ext uri="{BB962C8B-B14F-4D97-AF65-F5344CB8AC3E}">
        <p14:creationId xmlns:p14="http://schemas.microsoft.com/office/powerpoint/2010/main" val="270632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78766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0" r:id="rId10"/>
    <p:sldLayoutId id="2147483661" r:id="rId11"/>
    <p:sldLayoutId id="2147483668" r:id="rId12"/>
    <p:sldLayoutId id="2147483672" r:id="rId13"/>
    <p:sldLayoutId id="2147483659" r:id="rId14"/>
    <p:sldLayoutId id="2147483669" r:id="rId15"/>
    <p:sldLayoutId id="2147483662" r:id="rId16"/>
    <p:sldLayoutId id="2147483674" r:id="rId17"/>
    <p:sldLayoutId id="2147483667" r:id="rId18"/>
    <p:sldLayoutId id="2147483665" r:id="rId19"/>
    <p:sldLayoutId id="2147483670" r:id="rId20"/>
    <p:sldLayoutId id="2147483673" r:id="rId21"/>
    <p:sldLayoutId id="2147483671" r:id="rId22"/>
    <p:sldLayoutId id="214748365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6.e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vger.kernel.org/~davem/skb.html" TargetMode="External"/><Relationship Id="rId2" Type="http://schemas.openxmlformats.org/officeDocument/2006/relationships/hyperlink" Target="http://en.wikipedia.org/wiki/Circular_buffer" TargetMode="Externa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8" name="Рисунок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167741" y="-286389"/>
            <a:ext cx="1801436" cy="1438459"/>
          </a:xfrm>
          <a:prstGeom prst="rect">
            <a:avLst/>
          </a:prstGeom>
        </p:spPr>
      </p:pic>
      <p:sp>
        <p:nvSpPr>
          <p:cNvPr id="2" name="Text Placeholder 1"/>
          <p:cNvSpPr>
            <a:spLocks noGrp="1"/>
          </p:cNvSpPr>
          <p:nvPr>
            <p:ph type="body" sz="quarter" idx="11"/>
          </p:nvPr>
        </p:nvSpPr>
        <p:spPr/>
        <p:txBody>
          <a:bodyPr/>
          <a:lstStyle/>
          <a:p>
            <a:endParaRPr lang="uk-UA"/>
          </a:p>
        </p:txBody>
      </p:sp>
      <p:pic>
        <p:nvPicPr>
          <p:cNvPr id="60" name="Picture 59"/>
          <p:cNvPicPr>
            <a:picLocks noChangeAspect="1"/>
          </p:cNvPicPr>
          <p:nvPr/>
        </p:nvPicPr>
        <p:blipFill rotWithShape="1">
          <a:blip r:embed="rId3">
            <a:extLst>
              <a:ext uri="{28A0092B-C50C-407E-A947-70E740481C1C}">
                <a14:useLocalDpi xmlns:a14="http://schemas.microsoft.com/office/drawing/2010/main" val="0"/>
              </a:ext>
            </a:extLst>
          </a:blip>
          <a:srcRect l="1452" r="5504"/>
          <a:stretch/>
        </p:blipFill>
        <p:spPr>
          <a:xfrm>
            <a:off x="-25399" y="-13801"/>
            <a:ext cx="12217400" cy="6871801"/>
          </a:xfrm>
          <a:prstGeom prst="rect">
            <a:avLst/>
          </a:prstGeom>
        </p:spPr>
      </p:pic>
    </p:spTree>
    <p:extLst>
      <p:ext uri="{BB962C8B-B14F-4D97-AF65-F5344CB8AC3E}">
        <p14:creationId xmlns:p14="http://schemas.microsoft.com/office/powerpoint/2010/main" val="32840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7097" y="679689"/>
            <a:ext cx="5479189" cy="902367"/>
          </a:xfrm>
        </p:spPr>
        <p:txBody>
          <a:bodyPr/>
          <a:lstStyle/>
          <a:p>
            <a:r>
              <a:rPr lang="en-GB" b="1" dirty="0"/>
              <a:t>Latency</a:t>
            </a:r>
            <a:endParaRPr lang="uk-UA" dirty="0"/>
          </a:p>
        </p:txBody>
      </p:sp>
      <p:pic>
        <p:nvPicPr>
          <p:cNvPr id="24"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441311" y="-171320"/>
            <a:ext cx="2038586" cy="1627825"/>
          </a:xfrm>
          <a:prstGeom prst="rect">
            <a:avLst/>
          </a:prstGeom>
        </p:spPr>
      </p:pic>
      <p:sp>
        <p:nvSpPr>
          <p:cNvPr id="25" name="TextBox 24">
            <a:extLst>
              <a:ext uri="{FF2B5EF4-FFF2-40B4-BE49-F238E27FC236}">
                <a16:creationId xmlns:a16="http://schemas.microsoft.com/office/drawing/2014/main" id="{39FF64C5-FEAE-8173-65C9-C1B1197B124C}"/>
              </a:ext>
            </a:extLst>
          </p:cNvPr>
          <p:cNvSpPr txBox="1"/>
          <p:nvPr/>
        </p:nvSpPr>
        <p:spPr>
          <a:xfrm>
            <a:off x="3912170" y="3207657"/>
            <a:ext cx="5493087" cy="1077218"/>
          </a:xfrm>
          <a:prstGeom prst="rect">
            <a:avLst/>
          </a:prstGeom>
          <a:noFill/>
        </p:spPr>
        <p:txBody>
          <a:bodyPr wrap="square" rtlCol="0">
            <a:spAutoFit/>
          </a:bodyPr>
          <a:lstStyle/>
          <a:p>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While a large queue is necessary for a busy system to maintain high throughput, it has the </a:t>
            </a:r>
            <a:r>
              <a:rPr lang="en-GB" sz="16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downside </a:t>
            </a:r>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of allowing for the introduction of a large amount of </a:t>
            </a:r>
            <a:r>
              <a:rPr lang="en-GB" sz="16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latency</a:t>
            </a:r>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a:t>
            </a:r>
            <a:endParaRPr lang="en-UA" sz="16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Групувати 32"/>
          <p:cNvGrpSpPr/>
          <p:nvPr/>
        </p:nvGrpSpPr>
        <p:grpSpPr>
          <a:xfrm>
            <a:off x="9923033" y="6172328"/>
            <a:ext cx="1403274" cy="1371343"/>
            <a:chOff x="4044950" y="1809750"/>
            <a:chExt cx="1255713" cy="1227138"/>
          </a:xfrm>
          <a:solidFill>
            <a:srgbClr val="3CD5AF"/>
          </a:solidFill>
        </p:grpSpPr>
        <p:sp>
          <p:nvSpPr>
            <p:cNvPr id="7" name="Freeform 77"/>
            <p:cNvSpPr>
              <a:spLocks/>
            </p:cNvSpPr>
            <p:nvPr/>
          </p:nvSpPr>
          <p:spPr bwMode="auto">
            <a:xfrm>
              <a:off x="4044950" y="2935288"/>
              <a:ext cx="125413" cy="101600"/>
            </a:xfrm>
            <a:custGeom>
              <a:avLst/>
              <a:gdLst>
                <a:gd name="T0" fmla="*/ 79 w 79"/>
                <a:gd name="T1" fmla="*/ 64 h 64"/>
                <a:gd name="T2" fmla="*/ 0 w 79"/>
                <a:gd name="T3" fmla="*/ 0 h 64"/>
                <a:gd name="T4" fmla="*/ 0 w 79"/>
                <a:gd name="T5" fmla="*/ 18 h 64"/>
                <a:gd name="T6" fmla="*/ 54 w 79"/>
                <a:gd name="T7" fmla="*/ 64 h 64"/>
                <a:gd name="T8" fmla="*/ 79 w 79"/>
                <a:gd name="T9" fmla="*/ 64 h 64"/>
              </a:gdLst>
              <a:ahLst/>
              <a:cxnLst>
                <a:cxn ang="0">
                  <a:pos x="T0" y="T1"/>
                </a:cxn>
                <a:cxn ang="0">
                  <a:pos x="T2" y="T3"/>
                </a:cxn>
                <a:cxn ang="0">
                  <a:pos x="T4" y="T5"/>
                </a:cxn>
                <a:cxn ang="0">
                  <a:pos x="T6" y="T7"/>
                </a:cxn>
                <a:cxn ang="0">
                  <a:pos x="T8" y="T9"/>
                </a:cxn>
              </a:cxnLst>
              <a:rect l="0" t="0" r="r" b="b"/>
              <a:pathLst>
                <a:path w="79" h="64">
                  <a:moveTo>
                    <a:pt x="79" y="64"/>
                  </a:moveTo>
                  <a:lnTo>
                    <a:pt x="0" y="0"/>
                  </a:lnTo>
                  <a:lnTo>
                    <a:pt x="0" y="18"/>
                  </a:lnTo>
                  <a:lnTo>
                    <a:pt x="54" y="64"/>
                  </a:ln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8"/>
            <p:cNvSpPr>
              <a:spLocks/>
            </p:cNvSpPr>
            <p:nvPr/>
          </p:nvSpPr>
          <p:spPr bwMode="auto">
            <a:xfrm>
              <a:off x="4044950" y="2789238"/>
              <a:ext cx="304800" cy="247650"/>
            </a:xfrm>
            <a:custGeom>
              <a:avLst/>
              <a:gdLst>
                <a:gd name="T0" fmla="*/ 192 w 192"/>
                <a:gd name="T1" fmla="*/ 156 h 156"/>
                <a:gd name="T2" fmla="*/ 0 w 192"/>
                <a:gd name="T3" fmla="*/ 0 h 156"/>
                <a:gd name="T4" fmla="*/ 0 w 192"/>
                <a:gd name="T5" fmla="*/ 17 h 156"/>
                <a:gd name="T6" fmla="*/ 167 w 192"/>
                <a:gd name="T7" fmla="*/ 156 h 156"/>
                <a:gd name="T8" fmla="*/ 192 w 192"/>
                <a:gd name="T9" fmla="*/ 156 h 156"/>
              </a:gdLst>
              <a:ahLst/>
              <a:cxnLst>
                <a:cxn ang="0">
                  <a:pos x="T0" y="T1"/>
                </a:cxn>
                <a:cxn ang="0">
                  <a:pos x="T2" y="T3"/>
                </a:cxn>
                <a:cxn ang="0">
                  <a:pos x="T4" y="T5"/>
                </a:cxn>
                <a:cxn ang="0">
                  <a:pos x="T6" y="T7"/>
                </a:cxn>
                <a:cxn ang="0">
                  <a:pos x="T8" y="T9"/>
                </a:cxn>
              </a:cxnLst>
              <a:rect l="0" t="0" r="r" b="b"/>
              <a:pathLst>
                <a:path w="192" h="156">
                  <a:moveTo>
                    <a:pt x="192" y="156"/>
                  </a:moveTo>
                  <a:lnTo>
                    <a:pt x="0" y="0"/>
                  </a:lnTo>
                  <a:lnTo>
                    <a:pt x="0" y="17"/>
                  </a:lnTo>
                  <a:lnTo>
                    <a:pt x="167" y="156"/>
                  </a:lnTo>
                  <a:lnTo>
                    <a:pt x="19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9"/>
            <p:cNvSpPr>
              <a:spLocks/>
            </p:cNvSpPr>
            <p:nvPr/>
          </p:nvSpPr>
          <p:spPr bwMode="auto">
            <a:xfrm>
              <a:off x="4044950" y="2641600"/>
              <a:ext cx="484188" cy="395288"/>
            </a:xfrm>
            <a:custGeom>
              <a:avLst/>
              <a:gdLst>
                <a:gd name="T0" fmla="*/ 305 w 305"/>
                <a:gd name="T1" fmla="*/ 249 h 249"/>
                <a:gd name="T2" fmla="*/ 0 w 305"/>
                <a:gd name="T3" fmla="*/ 0 h 249"/>
                <a:gd name="T4" fmla="*/ 0 w 305"/>
                <a:gd name="T5" fmla="*/ 18 h 249"/>
                <a:gd name="T6" fmla="*/ 283 w 305"/>
                <a:gd name="T7" fmla="*/ 249 h 249"/>
                <a:gd name="T8" fmla="*/ 305 w 305"/>
                <a:gd name="T9" fmla="*/ 249 h 249"/>
              </a:gdLst>
              <a:ahLst/>
              <a:cxnLst>
                <a:cxn ang="0">
                  <a:pos x="T0" y="T1"/>
                </a:cxn>
                <a:cxn ang="0">
                  <a:pos x="T2" y="T3"/>
                </a:cxn>
                <a:cxn ang="0">
                  <a:pos x="T4" y="T5"/>
                </a:cxn>
                <a:cxn ang="0">
                  <a:pos x="T6" y="T7"/>
                </a:cxn>
                <a:cxn ang="0">
                  <a:pos x="T8" y="T9"/>
                </a:cxn>
              </a:cxnLst>
              <a:rect l="0" t="0" r="r" b="b"/>
              <a:pathLst>
                <a:path w="305" h="249">
                  <a:moveTo>
                    <a:pt x="305" y="249"/>
                  </a:moveTo>
                  <a:lnTo>
                    <a:pt x="0" y="0"/>
                  </a:lnTo>
                  <a:lnTo>
                    <a:pt x="0" y="18"/>
                  </a:lnTo>
                  <a:lnTo>
                    <a:pt x="283" y="249"/>
                  </a:lnTo>
                  <a:lnTo>
                    <a:pt x="30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0"/>
            <p:cNvSpPr>
              <a:spLocks/>
            </p:cNvSpPr>
            <p:nvPr/>
          </p:nvSpPr>
          <p:spPr bwMode="auto">
            <a:xfrm>
              <a:off x="4044950" y="2493963"/>
              <a:ext cx="661988" cy="542925"/>
            </a:xfrm>
            <a:custGeom>
              <a:avLst/>
              <a:gdLst>
                <a:gd name="T0" fmla="*/ 417 w 417"/>
                <a:gd name="T1" fmla="*/ 342 h 342"/>
                <a:gd name="T2" fmla="*/ 0 w 417"/>
                <a:gd name="T3" fmla="*/ 0 h 342"/>
                <a:gd name="T4" fmla="*/ 0 w 417"/>
                <a:gd name="T5" fmla="*/ 18 h 342"/>
                <a:gd name="T6" fmla="*/ 395 w 417"/>
                <a:gd name="T7" fmla="*/ 342 h 342"/>
                <a:gd name="T8" fmla="*/ 417 w 417"/>
                <a:gd name="T9" fmla="*/ 342 h 342"/>
              </a:gdLst>
              <a:ahLst/>
              <a:cxnLst>
                <a:cxn ang="0">
                  <a:pos x="T0" y="T1"/>
                </a:cxn>
                <a:cxn ang="0">
                  <a:pos x="T2" y="T3"/>
                </a:cxn>
                <a:cxn ang="0">
                  <a:pos x="T4" y="T5"/>
                </a:cxn>
                <a:cxn ang="0">
                  <a:pos x="T6" y="T7"/>
                </a:cxn>
                <a:cxn ang="0">
                  <a:pos x="T8" y="T9"/>
                </a:cxn>
              </a:cxnLst>
              <a:rect l="0" t="0" r="r" b="b"/>
              <a:pathLst>
                <a:path w="417" h="342">
                  <a:moveTo>
                    <a:pt x="417" y="342"/>
                  </a:moveTo>
                  <a:lnTo>
                    <a:pt x="0" y="0"/>
                  </a:lnTo>
                  <a:lnTo>
                    <a:pt x="0" y="18"/>
                  </a:lnTo>
                  <a:lnTo>
                    <a:pt x="395" y="342"/>
                  </a:lnTo>
                  <a:lnTo>
                    <a:pt x="4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1"/>
            <p:cNvSpPr>
              <a:spLocks/>
            </p:cNvSpPr>
            <p:nvPr/>
          </p:nvSpPr>
          <p:spPr bwMode="auto">
            <a:xfrm>
              <a:off x="4044950" y="2341563"/>
              <a:ext cx="841375" cy="695325"/>
            </a:xfrm>
            <a:custGeom>
              <a:avLst/>
              <a:gdLst>
                <a:gd name="T0" fmla="*/ 530 w 530"/>
                <a:gd name="T1" fmla="*/ 438 h 438"/>
                <a:gd name="T2" fmla="*/ 0 w 530"/>
                <a:gd name="T3" fmla="*/ 0 h 438"/>
                <a:gd name="T4" fmla="*/ 0 w 530"/>
                <a:gd name="T5" fmla="*/ 22 h 438"/>
                <a:gd name="T6" fmla="*/ 508 w 530"/>
                <a:gd name="T7" fmla="*/ 438 h 438"/>
                <a:gd name="T8" fmla="*/ 530 w 530"/>
                <a:gd name="T9" fmla="*/ 438 h 438"/>
              </a:gdLst>
              <a:ahLst/>
              <a:cxnLst>
                <a:cxn ang="0">
                  <a:pos x="T0" y="T1"/>
                </a:cxn>
                <a:cxn ang="0">
                  <a:pos x="T2" y="T3"/>
                </a:cxn>
                <a:cxn ang="0">
                  <a:pos x="T4" y="T5"/>
                </a:cxn>
                <a:cxn ang="0">
                  <a:pos x="T6" y="T7"/>
                </a:cxn>
                <a:cxn ang="0">
                  <a:pos x="T8" y="T9"/>
                </a:cxn>
              </a:cxnLst>
              <a:rect l="0" t="0" r="r" b="b"/>
              <a:pathLst>
                <a:path w="530" h="438">
                  <a:moveTo>
                    <a:pt x="530" y="438"/>
                  </a:moveTo>
                  <a:lnTo>
                    <a:pt x="0" y="0"/>
                  </a:lnTo>
                  <a:lnTo>
                    <a:pt x="0" y="22"/>
                  </a:lnTo>
                  <a:lnTo>
                    <a:pt x="508" y="438"/>
                  </a:lnTo>
                  <a:lnTo>
                    <a:pt x="53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2"/>
            <p:cNvSpPr>
              <a:spLocks/>
            </p:cNvSpPr>
            <p:nvPr/>
          </p:nvSpPr>
          <p:spPr bwMode="auto">
            <a:xfrm>
              <a:off x="4044950" y="2195513"/>
              <a:ext cx="1019175" cy="841375"/>
            </a:xfrm>
            <a:custGeom>
              <a:avLst/>
              <a:gdLst>
                <a:gd name="T0" fmla="*/ 642 w 642"/>
                <a:gd name="T1" fmla="*/ 530 h 530"/>
                <a:gd name="T2" fmla="*/ 0 w 642"/>
                <a:gd name="T3" fmla="*/ 0 h 530"/>
                <a:gd name="T4" fmla="*/ 0 w 642"/>
                <a:gd name="T5" fmla="*/ 21 h 530"/>
                <a:gd name="T6" fmla="*/ 621 w 642"/>
                <a:gd name="T7" fmla="*/ 530 h 530"/>
                <a:gd name="T8" fmla="*/ 642 w 642"/>
                <a:gd name="T9" fmla="*/ 530 h 530"/>
              </a:gdLst>
              <a:ahLst/>
              <a:cxnLst>
                <a:cxn ang="0">
                  <a:pos x="T0" y="T1"/>
                </a:cxn>
                <a:cxn ang="0">
                  <a:pos x="T2" y="T3"/>
                </a:cxn>
                <a:cxn ang="0">
                  <a:pos x="T4" y="T5"/>
                </a:cxn>
                <a:cxn ang="0">
                  <a:pos x="T6" y="T7"/>
                </a:cxn>
                <a:cxn ang="0">
                  <a:pos x="T8" y="T9"/>
                </a:cxn>
              </a:cxnLst>
              <a:rect l="0" t="0" r="r" b="b"/>
              <a:pathLst>
                <a:path w="642" h="530">
                  <a:moveTo>
                    <a:pt x="642" y="530"/>
                  </a:moveTo>
                  <a:lnTo>
                    <a:pt x="0" y="0"/>
                  </a:lnTo>
                  <a:lnTo>
                    <a:pt x="0" y="21"/>
                  </a:lnTo>
                  <a:lnTo>
                    <a:pt x="621" y="530"/>
                  </a:lnTo>
                  <a:lnTo>
                    <a:pt x="64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3"/>
            <p:cNvSpPr>
              <a:spLocks/>
            </p:cNvSpPr>
            <p:nvPr/>
          </p:nvSpPr>
          <p:spPr bwMode="auto">
            <a:xfrm>
              <a:off x="4044950" y="2047875"/>
              <a:ext cx="1198563" cy="989013"/>
            </a:xfrm>
            <a:custGeom>
              <a:avLst/>
              <a:gdLst>
                <a:gd name="T0" fmla="*/ 755 w 755"/>
                <a:gd name="T1" fmla="*/ 623 h 623"/>
                <a:gd name="T2" fmla="*/ 0 w 755"/>
                <a:gd name="T3" fmla="*/ 0 h 623"/>
                <a:gd name="T4" fmla="*/ 0 w 755"/>
                <a:gd name="T5" fmla="*/ 21 h 623"/>
                <a:gd name="T6" fmla="*/ 733 w 755"/>
                <a:gd name="T7" fmla="*/ 623 h 623"/>
                <a:gd name="T8" fmla="*/ 755 w 755"/>
                <a:gd name="T9" fmla="*/ 623 h 623"/>
              </a:gdLst>
              <a:ahLst/>
              <a:cxnLst>
                <a:cxn ang="0">
                  <a:pos x="T0" y="T1"/>
                </a:cxn>
                <a:cxn ang="0">
                  <a:pos x="T2" y="T3"/>
                </a:cxn>
                <a:cxn ang="0">
                  <a:pos x="T4" y="T5"/>
                </a:cxn>
                <a:cxn ang="0">
                  <a:pos x="T6" y="T7"/>
                </a:cxn>
                <a:cxn ang="0">
                  <a:pos x="T8" y="T9"/>
                </a:cxn>
              </a:cxnLst>
              <a:rect l="0" t="0" r="r" b="b"/>
              <a:pathLst>
                <a:path w="755" h="623">
                  <a:moveTo>
                    <a:pt x="755" y="623"/>
                  </a:moveTo>
                  <a:lnTo>
                    <a:pt x="0" y="0"/>
                  </a:lnTo>
                  <a:lnTo>
                    <a:pt x="0" y="21"/>
                  </a:lnTo>
                  <a:lnTo>
                    <a:pt x="733" y="623"/>
                  </a:lnTo>
                  <a:lnTo>
                    <a:pt x="755"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4"/>
            <p:cNvSpPr>
              <a:spLocks/>
            </p:cNvSpPr>
            <p:nvPr/>
          </p:nvSpPr>
          <p:spPr bwMode="auto">
            <a:xfrm>
              <a:off x="4044950" y="1900238"/>
              <a:ext cx="1250950" cy="1057275"/>
            </a:xfrm>
            <a:custGeom>
              <a:avLst/>
              <a:gdLst>
                <a:gd name="T0" fmla="*/ 788 w 788"/>
                <a:gd name="T1" fmla="*/ 649 h 666"/>
                <a:gd name="T2" fmla="*/ 0 w 788"/>
                <a:gd name="T3" fmla="*/ 0 h 666"/>
                <a:gd name="T4" fmla="*/ 0 w 788"/>
                <a:gd name="T5" fmla="*/ 22 h 666"/>
                <a:gd name="T6" fmla="*/ 788 w 788"/>
                <a:gd name="T7" fmla="*/ 666 h 666"/>
                <a:gd name="T8" fmla="*/ 788 w 788"/>
                <a:gd name="T9" fmla="*/ 649 h 666"/>
              </a:gdLst>
              <a:ahLst/>
              <a:cxnLst>
                <a:cxn ang="0">
                  <a:pos x="T0" y="T1"/>
                </a:cxn>
                <a:cxn ang="0">
                  <a:pos x="T2" y="T3"/>
                </a:cxn>
                <a:cxn ang="0">
                  <a:pos x="T4" y="T5"/>
                </a:cxn>
                <a:cxn ang="0">
                  <a:pos x="T6" y="T7"/>
                </a:cxn>
                <a:cxn ang="0">
                  <a:pos x="T8" y="T9"/>
                </a:cxn>
              </a:cxnLst>
              <a:rect l="0" t="0" r="r" b="b"/>
              <a:pathLst>
                <a:path w="788" h="666">
                  <a:moveTo>
                    <a:pt x="788" y="649"/>
                  </a:moveTo>
                  <a:lnTo>
                    <a:pt x="0" y="0"/>
                  </a:lnTo>
                  <a:lnTo>
                    <a:pt x="0" y="22"/>
                  </a:lnTo>
                  <a:lnTo>
                    <a:pt x="788" y="666"/>
                  </a:lnTo>
                  <a:lnTo>
                    <a:pt x="788" y="6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5"/>
            <p:cNvSpPr>
              <a:spLocks/>
            </p:cNvSpPr>
            <p:nvPr/>
          </p:nvSpPr>
          <p:spPr bwMode="auto">
            <a:xfrm>
              <a:off x="5151438" y="1809750"/>
              <a:ext cx="149225" cy="125413"/>
            </a:xfrm>
            <a:custGeom>
              <a:avLst/>
              <a:gdLst>
                <a:gd name="T0" fmla="*/ 22 w 94"/>
                <a:gd name="T1" fmla="*/ 0 h 79"/>
                <a:gd name="T2" fmla="*/ 0 w 94"/>
                <a:gd name="T3" fmla="*/ 0 h 79"/>
                <a:gd name="T4" fmla="*/ 94 w 94"/>
                <a:gd name="T5" fmla="*/ 79 h 79"/>
                <a:gd name="T6" fmla="*/ 94 w 94"/>
                <a:gd name="T7" fmla="*/ 61 h 79"/>
                <a:gd name="T8" fmla="*/ 22 w 94"/>
                <a:gd name="T9" fmla="*/ 0 h 79"/>
              </a:gdLst>
              <a:ahLst/>
              <a:cxnLst>
                <a:cxn ang="0">
                  <a:pos x="T0" y="T1"/>
                </a:cxn>
                <a:cxn ang="0">
                  <a:pos x="T2" y="T3"/>
                </a:cxn>
                <a:cxn ang="0">
                  <a:pos x="T4" y="T5"/>
                </a:cxn>
                <a:cxn ang="0">
                  <a:pos x="T6" y="T7"/>
                </a:cxn>
                <a:cxn ang="0">
                  <a:pos x="T8" y="T9"/>
                </a:cxn>
              </a:cxnLst>
              <a:rect l="0" t="0" r="r" b="b"/>
              <a:pathLst>
                <a:path w="94" h="79">
                  <a:moveTo>
                    <a:pt x="22" y="0"/>
                  </a:moveTo>
                  <a:lnTo>
                    <a:pt x="0" y="0"/>
                  </a:lnTo>
                  <a:lnTo>
                    <a:pt x="94" y="79"/>
                  </a:lnTo>
                  <a:lnTo>
                    <a:pt x="94" y="61"/>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6"/>
            <p:cNvSpPr>
              <a:spLocks/>
            </p:cNvSpPr>
            <p:nvPr/>
          </p:nvSpPr>
          <p:spPr bwMode="auto">
            <a:xfrm>
              <a:off x="4972050" y="1816100"/>
              <a:ext cx="328613" cy="265113"/>
            </a:xfrm>
            <a:custGeom>
              <a:avLst/>
              <a:gdLst>
                <a:gd name="T0" fmla="*/ 0 w 207"/>
                <a:gd name="T1" fmla="*/ 0 h 167"/>
                <a:gd name="T2" fmla="*/ 207 w 207"/>
                <a:gd name="T3" fmla="*/ 167 h 167"/>
                <a:gd name="T4" fmla="*/ 207 w 207"/>
                <a:gd name="T5" fmla="*/ 150 h 167"/>
                <a:gd name="T6" fmla="*/ 26 w 207"/>
                <a:gd name="T7" fmla="*/ 0 h 167"/>
                <a:gd name="T8" fmla="*/ 0 w 207"/>
                <a:gd name="T9" fmla="*/ 0 h 167"/>
              </a:gdLst>
              <a:ahLst/>
              <a:cxnLst>
                <a:cxn ang="0">
                  <a:pos x="T0" y="T1"/>
                </a:cxn>
                <a:cxn ang="0">
                  <a:pos x="T2" y="T3"/>
                </a:cxn>
                <a:cxn ang="0">
                  <a:pos x="T4" y="T5"/>
                </a:cxn>
                <a:cxn ang="0">
                  <a:pos x="T6" y="T7"/>
                </a:cxn>
                <a:cxn ang="0">
                  <a:pos x="T8" y="T9"/>
                </a:cxn>
              </a:cxnLst>
              <a:rect l="0" t="0" r="r" b="b"/>
              <a:pathLst>
                <a:path w="207" h="167">
                  <a:moveTo>
                    <a:pt x="0" y="0"/>
                  </a:moveTo>
                  <a:lnTo>
                    <a:pt x="207" y="167"/>
                  </a:lnTo>
                  <a:lnTo>
                    <a:pt x="207" y="150"/>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7"/>
            <p:cNvSpPr>
              <a:spLocks/>
            </p:cNvSpPr>
            <p:nvPr/>
          </p:nvSpPr>
          <p:spPr bwMode="auto">
            <a:xfrm>
              <a:off x="4794250" y="1809750"/>
              <a:ext cx="501650" cy="419100"/>
            </a:xfrm>
            <a:custGeom>
              <a:avLst/>
              <a:gdLst>
                <a:gd name="T0" fmla="*/ 21 w 316"/>
                <a:gd name="T1" fmla="*/ 0 h 264"/>
                <a:gd name="T2" fmla="*/ 0 w 316"/>
                <a:gd name="T3" fmla="*/ 0 h 264"/>
                <a:gd name="T4" fmla="*/ 316 w 316"/>
                <a:gd name="T5" fmla="*/ 264 h 264"/>
                <a:gd name="T6" fmla="*/ 316 w 316"/>
                <a:gd name="T7" fmla="*/ 243 h 264"/>
                <a:gd name="T8" fmla="*/ 21 w 316"/>
                <a:gd name="T9" fmla="*/ 0 h 264"/>
              </a:gdLst>
              <a:ahLst/>
              <a:cxnLst>
                <a:cxn ang="0">
                  <a:pos x="T0" y="T1"/>
                </a:cxn>
                <a:cxn ang="0">
                  <a:pos x="T2" y="T3"/>
                </a:cxn>
                <a:cxn ang="0">
                  <a:pos x="T4" y="T5"/>
                </a:cxn>
                <a:cxn ang="0">
                  <a:pos x="T6" y="T7"/>
                </a:cxn>
                <a:cxn ang="0">
                  <a:pos x="T8" y="T9"/>
                </a:cxn>
              </a:cxnLst>
              <a:rect l="0" t="0" r="r" b="b"/>
              <a:pathLst>
                <a:path w="316" h="264">
                  <a:moveTo>
                    <a:pt x="21" y="0"/>
                  </a:moveTo>
                  <a:lnTo>
                    <a:pt x="0" y="0"/>
                  </a:lnTo>
                  <a:lnTo>
                    <a:pt x="316" y="264"/>
                  </a:lnTo>
                  <a:lnTo>
                    <a:pt x="316" y="24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p:cNvSpPr>
              <a:spLocks/>
            </p:cNvSpPr>
            <p:nvPr/>
          </p:nvSpPr>
          <p:spPr bwMode="auto">
            <a:xfrm>
              <a:off x="4614863" y="1809750"/>
              <a:ext cx="681038" cy="566738"/>
            </a:xfrm>
            <a:custGeom>
              <a:avLst/>
              <a:gdLst>
                <a:gd name="T0" fmla="*/ 22 w 429"/>
                <a:gd name="T1" fmla="*/ 0 h 357"/>
                <a:gd name="T2" fmla="*/ 0 w 429"/>
                <a:gd name="T3" fmla="*/ 0 h 357"/>
                <a:gd name="T4" fmla="*/ 429 w 429"/>
                <a:gd name="T5" fmla="*/ 357 h 357"/>
                <a:gd name="T6" fmla="*/ 429 w 429"/>
                <a:gd name="T7" fmla="*/ 335 h 357"/>
                <a:gd name="T8" fmla="*/ 22 w 429"/>
                <a:gd name="T9" fmla="*/ 0 h 357"/>
              </a:gdLst>
              <a:ahLst/>
              <a:cxnLst>
                <a:cxn ang="0">
                  <a:pos x="T0" y="T1"/>
                </a:cxn>
                <a:cxn ang="0">
                  <a:pos x="T2" y="T3"/>
                </a:cxn>
                <a:cxn ang="0">
                  <a:pos x="T4" y="T5"/>
                </a:cxn>
                <a:cxn ang="0">
                  <a:pos x="T6" y="T7"/>
                </a:cxn>
                <a:cxn ang="0">
                  <a:pos x="T8" y="T9"/>
                </a:cxn>
              </a:cxnLst>
              <a:rect l="0" t="0" r="r" b="b"/>
              <a:pathLst>
                <a:path w="429" h="357">
                  <a:moveTo>
                    <a:pt x="22" y="0"/>
                  </a:moveTo>
                  <a:lnTo>
                    <a:pt x="0" y="0"/>
                  </a:lnTo>
                  <a:lnTo>
                    <a:pt x="429" y="357"/>
                  </a:lnTo>
                  <a:lnTo>
                    <a:pt x="429" y="335"/>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p:cNvSpPr>
              <a:spLocks/>
            </p:cNvSpPr>
            <p:nvPr/>
          </p:nvSpPr>
          <p:spPr bwMode="auto">
            <a:xfrm>
              <a:off x="4437063" y="1809750"/>
              <a:ext cx="858838" cy="708025"/>
            </a:xfrm>
            <a:custGeom>
              <a:avLst/>
              <a:gdLst>
                <a:gd name="T0" fmla="*/ 21 w 541"/>
                <a:gd name="T1" fmla="*/ 0 h 446"/>
                <a:gd name="T2" fmla="*/ 0 w 541"/>
                <a:gd name="T3" fmla="*/ 0 h 446"/>
                <a:gd name="T4" fmla="*/ 541 w 541"/>
                <a:gd name="T5" fmla="*/ 446 h 446"/>
                <a:gd name="T6" fmla="*/ 541 w 541"/>
                <a:gd name="T7" fmla="*/ 428 h 446"/>
                <a:gd name="T8" fmla="*/ 21 w 541"/>
                <a:gd name="T9" fmla="*/ 0 h 446"/>
              </a:gdLst>
              <a:ahLst/>
              <a:cxnLst>
                <a:cxn ang="0">
                  <a:pos x="T0" y="T1"/>
                </a:cxn>
                <a:cxn ang="0">
                  <a:pos x="T2" y="T3"/>
                </a:cxn>
                <a:cxn ang="0">
                  <a:pos x="T4" y="T5"/>
                </a:cxn>
                <a:cxn ang="0">
                  <a:pos x="T6" y="T7"/>
                </a:cxn>
                <a:cxn ang="0">
                  <a:pos x="T8" y="T9"/>
                </a:cxn>
              </a:cxnLst>
              <a:rect l="0" t="0" r="r" b="b"/>
              <a:pathLst>
                <a:path w="541" h="446">
                  <a:moveTo>
                    <a:pt x="21" y="0"/>
                  </a:moveTo>
                  <a:lnTo>
                    <a:pt x="0" y="0"/>
                  </a:lnTo>
                  <a:lnTo>
                    <a:pt x="541" y="446"/>
                  </a:lnTo>
                  <a:lnTo>
                    <a:pt x="541" y="428"/>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p:cNvSpPr>
              <a:spLocks/>
            </p:cNvSpPr>
            <p:nvPr/>
          </p:nvSpPr>
          <p:spPr bwMode="auto">
            <a:xfrm>
              <a:off x="4257675" y="1816100"/>
              <a:ext cx="1038225" cy="847725"/>
            </a:xfrm>
            <a:custGeom>
              <a:avLst/>
              <a:gdLst>
                <a:gd name="T0" fmla="*/ 22 w 654"/>
                <a:gd name="T1" fmla="*/ 0 h 534"/>
                <a:gd name="T2" fmla="*/ 0 w 654"/>
                <a:gd name="T3" fmla="*/ 0 h 534"/>
                <a:gd name="T4" fmla="*/ 654 w 654"/>
                <a:gd name="T5" fmla="*/ 534 h 534"/>
                <a:gd name="T6" fmla="*/ 654 w 654"/>
                <a:gd name="T7" fmla="*/ 516 h 534"/>
                <a:gd name="T8" fmla="*/ 22 w 654"/>
                <a:gd name="T9" fmla="*/ 0 h 534"/>
              </a:gdLst>
              <a:ahLst/>
              <a:cxnLst>
                <a:cxn ang="0">
                  <a:pos x="T0" y="T1"/>
                </a:cxn>
                <a:cxn ang="0">
                  <a:pos x="T2" y="T3"/>
                </a:cxn>
                <a:cxn ang="0">
                  <a:pos x="T4" y="T5"/>
                </a:cxn>
                <a:cxn ang="0">
                  <a:pos x="T6" y="T7"/>
                </a:cxn>
                <a:cxn ang="0">
                  <a:pos x="T8" y="T9"/>
                </a:cxn>
              </a:cxnLst>
              <a:rect l="0" t="0" r="r" b="b"/>
              <a:pathLst>
                <a:path w="654" h="534">
                  <a:moveTo>
                    <a:pt x="22" y="0"/>
                  </a:moveTo>
                  <a:lnTo>
                    <a:pt x="0" y="0"/>
                  </a:lnTo>
                  <a:lnTo>
                    <a:pt x="654" y="534"/>
                  </a:lnTo>
                  <a:lnTo>
                    <a:pt x="654" y="51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p:cNvSpPr>
              <a:spLocks/>
            </p:cNvSpPr>
            <p:nvPr/>
          </p:nvSpPr>
          <p:spPr bwMode="auto">
            <a:xfrm>
              <a:off x="4078288" y="1809750"/>
              <a:ext cx="1222375" cy="1006475"/>
            </a:xfrm>
            <a:custGeom>
              <a:avLst/>
              <a:gdLst>
                <a:gd name="T0" fmla="*/ 22 w 770"/>
                <a:gd name="T1" fmla="*/ 0 h 634"/>
                <a:gd name="T2" fmla="*/ 0 w 770"/>
                <a:gd name="T3" fmla="*/ 0 h 634"/>
                <a:gd name="T4" fmla="*/ 770 w 770"/>
                <a:gd name="T5" fmla="*/ 634 h 634"/>
                <a:gd name="T6" fmla="*/ 770 w 770"/>
                <a:gd name="T7" fmla="*/ 617 h 634"/>
                <a:gd name="T8" fmla="*/ 22 w 770"/>
                <a:gd name="T9" fmla="*/ 0 h 634"/>
              </a:gdLst>
              <a:ahLst/>
              <a:cxnLst>
                <a:cxn ang="0">
                  <a:pos x="T0" y="T1"/>
                </a:cxn>
                <a:cxn ang="0">
                  <a:pos x="T2" y="T3"/>
                </a:cxn>
                <a:cxn ang="0">
                  <a:pos x="T4" y="T5"/>
                </a:cxn>
                <a:cxn ang="0">
                  <a:pos x="T6" y="T7"/>
                </a:cxn>
                <a:cxn ang="0">
                  <a:pos x="T8" y="T9"/>
                </a:cxn>
              </a:cxnLst>
              <a:rect l="0" t="0" r="r" b="b"/>
              <a:pathLst>
                <a:path w="770" h="634">
                  <a:moveTo>
                    <a:pt x="22" y="0"/>
                  </a:moveTo>
                  <a:lnTo>
                    <a:pt x="0" y="0"/>
                  </a:lnTo>
                  <a:lnTo>
                    <a:pt x="770" y="634"/>
                  </a:lnTo>
                  <a:lnTo>
                    <a:pt x="770" y="61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5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364185"/>
            <a:ext cx="12192000" cy="2493815"/>
          </a:xfrm>
          <a:prstGeom prst="rect">
            <a:avLst/>
          </a:prstGeom>
          <a:solidFill>
            <a:srgbClr val="3CD5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1"/>
          <p:cNvSpPr>
            <a:spLocks noGrp="1"/>
          </p:cNvSpPr>
          <p:nvPr>
            <p:ph type="body" sz="quarter" idx="11"/>
          </p:nvPr>
        </p:nvSpPr>
        <p:spPr>
          <a:xfrm>
            <a:off x="907097" y="679689"/>
            <a:ext cx="5479189" cy="902367"/>
          </a:xfrm>
        </p:spPr>
        <p:txBody>
          <a:bodyPr/>
          <a:lstStyle/>
          <a:p>
            <a:r>
              <a:rPr lang="en-GB" b="1" dirty="0"/>
              <a:t>Latency</a:t>
            </a:r>
            <a:endParaRPr lang="uk-UA" dirty="0"/>
          </a:p>
        </p:txBody>
      </p:sp>
      <p:pic>
        <p:nvPicPr>
          <p:cNvPr id="24"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6112" y="-193265"/>
            <a:ext cx="2038586" cy="1627825"/>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E9590509-7F80-30B3-9DB0-F5F15A683453}"/>
              </a:ext>
            </a:extLst>
          </p:cNvPr>
          <p:cNvPicPr>
            <a:picLocks noChangeAspect="1"/>
          </p:cNvPicPr>
          <p:nvPr/>
        </p:nvPicPr>
        <p:blipFill>
          <a:blip r:embed="rId3"/>
          <a:stretch>
            <a:fillRect/>
          </a:stretch>
        </p:blipFill>
        <p:spPr>
          <a:xfrm>
            <a:off x="2431278" y="1840747"/>
            <a:ext cx="7910015" cy="2673497"/>
          </a:xfrm>
          <a:prstGeom prst="rect">
            <a:avLst/>
          </a:prstGeom>
        </p:spPr>
      </p:pic>
      <p:sp>
        <p:nvSpPr>
          <p:cNvPr id="26" name="TextBox 25">
            <a:extLst>
              <a:ext uri="{FF2B5EF4-FFF2-40B4-BE49-F238E27FC236}">
                <a16:creationId xmlns:a16="http://schemas.microsoft.com/office/drawing/2014/main" id="{840E8246-3B25-E365-220C-35E00119A89F}"/>
              </a:ext>
            </a:extLst>
          </p:cNvPr>
          <p:cNvSpPr txBox="1"/>
          <p:nvPr/>
        </p:nvSpPr>
        <p:spPr>
          <a:xfrm>
            <a:off x="1026886" y="4664304"/>
            <a:ext cx="7752443"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network interface which is capable of transmitting at 5 Mbit/sec or 5,000,000 bits/sec.</a:t>
            </a:r>
          </a:p>
          <a:p>
            <a:pPr marL="285750" indent="-285750">
              <a:buFont typeface="Arial" panose="020B0604020202020204" pitchFamily="34" charset="0"/>
              <a:buChar char="•"/>
            </a:pP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Each packet from the bulk flow is 1,500 bytes or 12,000 bits.</a:t>
            </a:r>
          </a:p>
          <a:p>
            <a:pPr marL="285750" indent="-285750">
              <a:buFont typeface="Arial" panose="020B0604020202020204" pitchFamily="34" charset="0"/>
              <a:buChar char="•"/>
            </a:pP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depth of the queue is 128 descriptors</a:t>
            </a:r>
          </a:p>
          <a:p>
            <a:pPr marL="285750" indent="-285750" fontAlgn="base">
              <a:buFont typeface="Arial" panose="020B0604020202020204" pitchFamily="34" charset="0"/>
              <a:buChar char="•"/>
            </a:pP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127 bulk data packets and 1 interactive packet queued last.</a:t>
            </a:r>
          </a:p>
        </p:txBody>
      </p:sp>
      <p:sp>
        <p:nvSpPr>
          <p:cNvPr id="27" name="TextBox 26">
            <a:extLst>
              <a:ext uri="{FF2B5EF4-FFF2-40B4-BE49-F238E27FC236}">
                <a16:creationId xmlns:a16="http://schemas.microsoft.com/office/drawing/2014/main" id="{7E091781-6E29-0434-EE76-39C1A18BE034}"/>
              </a:ext>
            </a:extLst>
          </p:cNvPr>
          <p:cNvSpPr txBox="1"/>
          <p:nvPr/>
        </p:nvSpPr>
        <p:spPr>
          <a:xfrm>
            <a:off x="1308465" y="5918530"/>
            <a:ext cx="7932103" cy="738664"/>
          </a:xfrm>
          <a:prstGeom prst="rect">
            <a:avLst/>
          </a:prstGeom>
          <a:noFill/>
        </p:spPr>
        <p:txBody>
          <a:bodyPr wrap="square" rtlCol="0">
            <a:spAutoFit/>
          </a:bodyPr>
          <a:lstStyle/>
          <a:p>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time required to drain the 127 bulk packets and create a transmission opportunity for the interactive packet is (127 * 12,000) / 5,000,000 = 0.304 seconds (304 milliseconds for those who think of latency in terms of ping results).</a:t>
            </a:r>
            <a:endParaRPr lang="en-UA"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339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4" y="389537"/>
            <a:ext cx="1198691" cy="709938"/>
          </a:xfrm>
          <a:prstGeom prst="rect">
            <a:avLst/>
          </a:prstGeom>
        </p:spPr>
      </p:pic>
      <p:sp>
        <p:nvSpPr>
          <p:cNvPr id="3" name="Text Placeholder 2"/>
          <p:cNvSpPr>
            <a:spLocks noGrp="1"/>
          </p:cNvSpPr>
          <p:nvPr>
            <p:ph type="body" sz="quarter" idx="10"/>
          </p:nvPr>
        </p:nvSpPr>
        <p:spPr>
          <a:xfrm>
            <a:off x="863212" y="2563708"/>
            <a:ext cx="5592661" cy="1730585"/>
          </a:xfrm>
        </p:spPr>
        <p:txBody>
          <a:bodyPr/>
          <a:lstStyle/>
          <a:p>
            <a:r>
              <a:rPr lang="en-US" b="1" dirty="0">
                <a:latin typeface="Open Sans ExtraBold"/>
                <a:ea typeface="Open Sans ExtraBold"/>
                <a:cs typeface="Open Sans ExtraBold"/>
              </a:rPr>
              <a:t>Network Layers</a:t>
            </a:r>
          </a:p>
          <a:p>
            <a:endParaRPr lang="uk-UA" dirty="0"/>
          </a:p>
        </p:txBody>
      </p:sp>
    </p:spTree>
    <p:extLst>
      <p:ext uri="{BB962C8B-B14F-4D97-AF65-F5344CB8AC3E}">
        <p14:creationId xmlns:p14="http://schemas.microsoft.com/office/powerpoint/2010/main" val="36207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with medium confidence">
            <a:extLst>
              <a:ext uri="{FF2B5EF4-FFF2-40B4-BE49-F238E27FC236}">
                <a16:creationId xmlns:a16="http://schemas.microsoft.com/office/drawing/2014/main" id="{6B02E2D1-4B74-5BD2-820C-E5CCC647DAFA}"/>
              </a:ext>
            </a:extLst>
          </p:cNvPr>
          <p:cNvPicPr>
            <a:picLocks noChangeAspect="1"/>
          </p:cNvPicPr>
          <p:nvPr/>
        </p:nvPicPr>
        <p:blipFill>
          <a:blip r:embed="rId2"/>
          <a:stretch>
            <a:fillRect/>
          </a:stretch>
        </p:blipFill>
        <p:spPr>
          <a:xfrm>
            <a:off x="2376321" y="1810593"/>
            <a:ext cx="6796708" cy="4558768"/>
          </a:xfrm>
          <a:prstGeom prst="rect">
            <a:avLst/>
          </a:prstGeom>
        </p:spPr>
      </p:pic>
      <p:sp>
        <p:nvSpPr>
          <p:cNvPr id="11" name="Left Arrow 10">
            <a:extLst>
              <a:ext uri="{FF2B5EF4-FFF2-40B4-BE49-F238E27FC236}">
                <a16:creationId xmlns:a16="http://schemas.microsoft.com/office/drawing/2014/main" id="{BED87B3F-29F2-402A-AC93-63B269B52CC9}"/>
              </a:ext>
            </a:extLst>
          </p:cNvPr>
          <p:cNvSpPr/>
          <p:nvPr/>
        </p:nvSpPr>
        <p:spPr>
          <a:xfrm>
            <a:off x="9423455" y="4017407"/>
            <a:ext cx="1221361" cy="272857"/>
          </a:xfrm>
          <a:prstGeom prst="leftArrow">
            <a:avLst/>
          </a:prstGeom>
          <a:solidFill>
            <a:srgbClr val="3CD5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 name="Down Arrow 11">
            <a:extLst>
              <a:ext uri="{FF2B5EF4-FFF2-40B4-BE49-F238E27FC236}">
                <a16:creationId xmlns:a16="http://schemas.microsoft.com/office/drawing/2014/main" id="{A19933E9-DBD2-8CF6-3660-3463FCCB3177}"/>
              </a:ext>
            </a:extLst>
          </p:cNvPr>
          <p:cNvSpPr/>
          <p:nvPr/>
        </p:nvSpPr>
        <p:spPr>
          <a:xfrm>
            <a:off x="8011236" y="679689"/>
            <a:ext cx="220884" cy="1013467"/>
          </a:xfrm>
          <a:prstGeom prst="downArrow">
            <a:avLst/>
          </a:prstGeom>
          <a:solidFill>
            <a:srgbClr val="3CD5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317647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4" y="389537"/>
            <a:ext cx="1198691" cy="709938"/>
          </a:xfrm>
          <a:prstGeom prst="rect">
            <a:avLst/>
          </a:prstGeom>
        </p:spPr>
      </p:pic>
      <p:sp>
        <p:nvSpPr>
          <p:cNvPr id="2" name="Text Placeholder 1"/>
          <p:cNvSpPr>
            <a:spLocks noGrp="1"/>
          </p:cNvSpPr>
          <p:nvPr>
            <p:ph type="body" sz="quarter" idx="10"/>
          </p:nvPr>
        </p:nvSpPr>
        <p:spPr>
          <a:xfrm>
            <a:off x="863212" y="1978540"/>
            <a:ext cx="8034045" cy="2900921"/>
          </a:xfrm>
        </p:spPr>
        <p:txBody>
          <a:bodyPr/>
          <a:lstStyle/>
          <a:p>
            <a:r>
              <a:rPr lang="en-US" sz="5400" b="1" dirty="0">
                <a:latin typeface="Open Sans ExtraBold"/>
                <a:ea typeface="Open Sans ExtraBold"/>
                <a:cs typeface="Open Sans ExtraBold"/>
              </a:rPr>
              <a:t>The </a:t>
            </a:r>
            <a:r>
              <a:rPr lang="en-US" sz="5400" b="1" dirty="0">
                <a:solidFill>
                  <a:srgbClr val="415362"/>
                </a:solidFill>
                <a:latin typeface="Open Sans ExtraBold"/>
                <a:ea typeface="Open Sans ExtraBold"/>
                <a:cs typeface="Open Sans ExtraBold"/>
              </a:rPr>
              <a:t>Architecture</a:t>
            </a:r>
            <a:r>
              <a:rPr lang="en-US" sz="5400" b="1" dirty="0">
                <a:latin typeface="Open Sans ExtraBold"/>
                <a:ea typeface="Open Sans ExtraBold"/>
                <a:cs typeface="Open Sans ExtraBold"/>
              </a:rPr>
              <a:t> </a:t>
            </a:r>
            <a:br>
              <a:rPr lang="en-US" sz="5400" b="1" dirty="0">
                <a:latin typeface="Open Sans ExtraBold"/>
                <a:ea typeface="Open Sans ExtraBold"/>
                <a:cs typeface="Open Sans ExtraBold"/>
              </a:rPr>
            </a:br>
            <a:r>
              <a:rPr lang="en-US" sz="5400" b="1" dirty="0">
                <a:latin typeface="Open Sans ExtraBold"/>
                <a:ea typeface="Open Sans ExtraBold"/>
                <a:cs typeface="Open Sans ExtraBold"/>
              </a:rPr>
              <a:t>and Protocols </a:t>
            </a:r>
            <a:br>
              <a:rPr lang="en-US" sz="5400" b="1" dirty="0">
                <a:latin typeface="Open Sans ExtraBold"/>
                <a:ea typeface="Open Sans ExtraBold"/>
                <a:cs typeface="Open Sans ExtraBold"/>
              </a:rPr>
            </a:br>
            <a:r>
              <a:rPr lang="en-US" sz="5400" b="1" dirty="0">
                <a:latin typeface="Open Sans ExtraBold"/>
                <a:ea typeface="Open Sans ExtraBold"/>
                <a:cs typeface="Open Sans ExtraBold"/>
              </a:rPr>
              <a:t>of the TCP/IP </a:t>
            </a:r>
            <a:br>
              <a:rPr lang="en-US" sz="5400" b="1" dirty="0">
                <a:latin typeface="Open Sans ExtraBold"/>
                <a:ea typeface="Open Sans ExtraBold"/>
                <a:cs typeface="Open Sans ExtraBold"/>
              </a:rPr>
            </a:br>
            <a:r>
              <a:rPr lang="en-US" sz="5400" b="1" dirty="0">
                <a:latin typeface="Open Sans ExtraBold"/>
                <a:ea typeface="Open Sans ExtraBold"/>
                <a:cs typeface="Open Sans ExtraBold"/>
              </a:rPr>
              <a:t>Suite</a:t>
            </a:r>
          </a:p>
          <a:p>
            <a:endParaRPr lang="uk-UA" sz="5400" dirty="0"/>
          </a:p>
        </p:txBody>
      </p:sp>
    </p:spTree>
    <p:extLst>
      <p:ext uri="{BB962C8B-B14F-4D97-AF65-F5344CB8AC3E}">
        <p14:creationId xmlns:p14="http://schemas.microsoft.com/office/powerpoint/2010/main" val="143344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092163" y="288698"/>
            <a:ext cx="2038586" cy="1627825"/>
          </a:xfrm>
          <a:prstGeom prst="rect">
            <a:avLst/>
          </a:prstGeom>
        </p:spPr>
      </p:pic>
      <p:sp>
        <p:nvSpPr>
          <p:cNvPr id="15" name="Rectangle: Rounded Corners 24">
            <a:extLst>
              <a:ext uri="{FF2B5EF4-FFF2-40B4-BE49-F238E27FC236}">
                <a16:creationId xmlns:a16="http://schemas.microsoft.com/office/drawing/2014/main" id="{5CD7C43B-ED8E-F285-0AA8-4543F5865FAB}"/>
              </a:ext>
            </a:extLst>
          </p:cNvPr>
          <p:cNvSpPr/>
          <p:nvPr/>
        </p:nvSpPr>
        <p:spPr>
          <a:xfrm>
            <a:off x="6319103"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4" name="Rectangle: Rounded Corners 24">
            <a:extLst>
              <a:ext uri="{FF2B5EF4-FFF2-40B4-BE49-F238E27FC236}">
                <a16:creationId xmlns:a16="http://schemas.microsoft.com/office/drawing/2014/main" id="{5CD7C43B-ED8E-F285-0AA8-4543F5865FAB}"/>
              </a:ext>
            </a:extLst>
          </p:cNvPr>
          <p:cNvSpPr/>
          <p:nvPr/>
        </p:nvSpPr>
        <p:spPr>
          <a:xfrm>
            <a:off x="902581"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8" name="Picture 7" descr="Table&#10;&#10;Description automatically generated">
            <a:extLst>
              <a:ext uri="{FF2B5EF4-FFF2-40B4-BE49-F238E27FC236}">
                <a16:creationId xmlns:a16="http://schemas.microsoft.com/office/drawing/2014/main" id="{AD945533-C3A3-0F72-B7B2-0933E3CA383B}"/>
              </a:ext>
            </a:extLst>
          </p:cNvPr>
          <p:cNvPicPr>
            <a:picLocks noChangeAspect="1"/>
          </p:cNvPicPr>
          <p:nvPr/>
        </p:nvPicPr>
        <p:blipFill>
          <a:blip r:embed="rId3"/>
          <a:stretch>
            <a:fillRect/>
          </a:stretch>
        </p:blipFill>
        <p:spPr>
          <a:xfrm>
            <a:off x="1087925" y="2205933"/>
            <a:ext cx="4312882" cy="2916330"/>
          </a:xfrm>
          <a:prstGeom prst="rect">
            <a:avLst/>
          </a:prstGeom>
        </p:spPr>
      </p:pic>
      <p:pic>
        <p:nvPicPr>
          <p:cNvPr id="9" name="Picture 8" descr="Table&#10;&#10;Description automatically generated">
            <a:extLst>
              <a:ext uri="{FF2B5EF4-FFF2-40B4-BE49-F238E27FC236}">
                <a16:creationId xmlns:a16="http://schemas.microsoft.com/office/drawing/2014/main" id="{DB90738B-AD62-603D-746B-57C86A83F4DC}"/>
              </a:ext>
            </a:extLst>
          </p:cNvPr>
          <p:cNvPicPr>
            <a:picLocks noChangeAspect="1"/>
          </p:cNvPicPr>
          <p:nvPr/>
        </p:nvPicPr>
        <p:blipFill rotWithShape="1">
          <a:blip r:embed="rId4"/>
          <a:srcRect r="7528"/>
          <a:stretch/>
        </p:blipFill>
        <p:spPr>
          <a:xfrm>
            <a:off x="6458137" y="2390115"/>
            <a:ext cx="4406020" cy="2433698"/>
          </a:xfrm>
          <a:prstGeom prst="rect">
            <a:avLst/>
          </a:prstGeom>
        </p:spPr>
      </p:pic>
      <p:sp>
        <p:nvSpPr>
          <p:cNvPr id="10" name="TextBox 9">
            <a:extLst>
              <a:ext uri="{FF2B5EF4-FFF2-40B4-BE49-F238E27FC236}">
                <a16:creationId xmlns:a16="http://schemas.microsoft.com/office/drawing/2014/main" id="{A37B4F79-AB92-F999-59F4-341F57D68413}"/>
              </a:ext>
            </a:extLst>
          </p:cNvPr>
          <p:cNvSpPr txBox="1"/>
          <p:nvPr/>
        </p:nvSpPr>
        <p:spPr>
          <a:xfrm>
            <a:off x="2591720" y="5092025"/>
            <a:ext cx="1103187"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TCP Packet</a:t>
            </a:r>
          </a:p>
        </p:txBody>
      </p:sp>
      <p:sp>
        <p:nvSpPr>
          <p:cNvPr id="11" name="TextBox 10">
            <a:extLst>
              <a:ext uri="{FF2B5EF4-FFF2-40B4-BE49-F238E27FC236}">
                <a16:creationId xmlns:a16="http://schemas.microsoft.com/office/drawing/2014/main" id="{87C6CADC-C0E2-504C-AC0F-DE9FD13693FE}"/>
              </a:ext>
            </a:extLst>
          </p:cNvPr>
          <p:cNvSpPr txBox="1"/>
          <p:nvPr/>
        </p:nvSpPr>
        <p:spPr>
          <a:xfrm>
            <a:off x="8357862" y="5092024"/>
            <a:ext cx="939681"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IP Packet</a:t>
            </a:r>
          </a:p>
        </p:txBody>
      </p:sp>
      <p:sp>
        <p:nvSpPr>
          <p:cNvPr id="12" name="TextBox 11">
            <a:extLst>
              <a:ext uri="{FF2B5EF4-FFF2-40B4-BE49-F238E27FC236}">
                <a16:creationId xmlns:a16="http://schemas.microsoft.com/office/drawing/2014/main" id="{197E78BD-7A10-B85F-6F7C-3AF32283D966}"/>
              </a:ext>
            </a:extLst>
          </p:cNvPr>
          <p:cNvSpPr txBox="1"/>
          <p:nvPr/>
        </p:nvSpPr>
        <p:spPr>
          <a:xfrm>
            <a:off x="7863280" y="1620616"/>
            <a:ext cx="1646605"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Network Layer L3</a:t>
            </a:r>
          </a:p>
        </p:txBody>
      </p:sp>
      <p:sp>
        <p:nvSpPr>
          <p:cNvPr id="13" name="TextBox 12">
            <a:extLst>
              <a:ext uri="{FF2B5EF4-FFF2-40B4-BE49-F238E27FC236}">
                <a16:creationId xmlns:a16="http://schemas.microsoft.com/office/drawing/2014/main" id="{4C8383FF-28FE-39AB-A76C-03FBF15A6BE2}"/>
              </a:ext>
            </a:extLst>
          </p:cNvPr>
          <p:cNvSpPr txBox="1"/>
          <p:nvPr/>
        </p:nvSpPr>
        <p:spPr>
          <a:xfrm>
            <a:off x="2366561" y="1620617"/>
            <a:ext cx="1755609"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Transport Layer L4</a:t>
            </a:r>
          </a:p>
        </p:txBody>
      </p:sp>
    </p:spTree>
    <p:extLst>
      <p:ext uri="{BB962C8B-B14F-4D97-AF65-F5344CB8AC3E}">
        <p14:creationId xmlns:p14="http://schemas.microsoft.com/office/powerpoint/2010/main" val="79145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092163" y="288698"/>
            <a:ext cx="2038586" cy="1627825"/>
          </a:xfrm>
          <a:prstGeom prst="rect">
            <a:avLst/>
          </a:prstGeom>
        </p:spPr>
      </p:pic>
      <p:sp>
        <p:nvSpPr>
          <p:cNvPr id="19" name="Rectangle: Rounded Corners 24">
            <a:extLst>
              <a:ext uri="{FF2B5EF4-FFF2-40B4-BE49-F238E27FC236}">
                <a16:creationId xmlns:a16="http://schemas.microsoft.com/office/drawing/2014/main" id="{5CD7C43B-ED8E-F285-0AA8-4543F5865FAB}"/>
              </a:ext>
            </a:extLst>
          </p:cNvPr>
          <p:cNvSpPr/>
          <p:nvPr/>
        </p:nvSpPr>
        <p:spPr>
          <a:xfrm>
            <a:off x="6319103"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Rectangle: Rounded Corners 24">
            <a:extLst>
              <a:ext uri="{FF2B5EF4-FFF2-40B4-BE49-F238E27FC236}">
                <a16:creationId xmlns:a16="http://schemas.microsoft.com/office/drawing/2014/main" id="{5CD7C43B-ED8E-F285-0AA8-4543F5865FAB}"/>
              </a:ext>
            </a:extLst>
          </p:cNvPr>
          <p:cNvSpPr/>
          <p:nvPr/>
        </p:nvSpPr>
        <p:spPr>
          <a:xfrm>
            <a:off x="902581"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3" name="Picture 12" descr="Table&#10;&#10;Description automatically generated">
            <a:extLst>
              <a:ext uri="{FF2B5EF4-FFF2-40B4-BE49-F238E27FC236}">
                <a16:creationId xmlns:a16="http://schemas.microsoft.com/office/drawing/2014/main" id="{AD945533-C3A3-0F72-B7B2-0933E3CA383B}"/>
              </a:ext>
            </a:extLst>
          </p:cNvPr>
          <p:cNvPicPr>
            <a:picLocks noChangeAspect="1"/>
          </p:cNvPicPr>
          <p:nvPr/>
        </p:nvPicPr>
        <p:blipFill>
          <a:blip r:embed="rId3"/>
          <a:stretch>
            <a:fillRect/>
          </a:stretch>
        </p:blipFill>
        <p:spPr>
          <a:xfrm>
            <a:off x="6500159" y="2063845"/>
            <a:ext cx="4469902" cy="3022505"/>
          </a:xfrm>
          <a:prstGeom prst="rect">
            <a:avLst/>
          </a:prstGeom>
        </p:spPr>
      </p:pic>
      <p:sp>
        <p:nvSpPr>
          <p:cNvPr id="14" name="TextBox 13">
            <a:extLst>
              <a:ext uri="{FF2B5EF4-FFF2-40B4-BE49-F238E27FC236}">
                <a16:creationId xmlns:a16="http://schemas.microsoft.com/office/drawing/2014/main" id="{A37B4F79-AB92-F999-59F4-341F57D68413}"/>
              </a:ext>
            </a:extLst>
          </p:cNvPr>
          <p:cNvSpPr txBox="1"/>
          <p:nvPr/>
        </p:nvSpPr>
        <p:spPr>
          <a:xfrm>
            <a:off x="8186219" y="5764182"/>
            <a:ext cx="1103187"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TCP Packet</a:t>
            </a:r>
          </a:p>
        </p:txBody>
      </p:sp>
      <p:sp>
        <p:nvSpPr>
          <p:cNvPr id="15" name="TextBox 14">
            <a:extLst>
              <a:ext uri="{FF2B5EF4-FFF2-40B4-BE49-F238E27FC236}">
                <a16:creationId xmlns:a16="http://schemas.microsoft.com/office/drawing/2014/main" id="{4C8383FF-28FE-39AB-A76C-03FBF15A6BE2}"/>
              </a:ext>
            </a:extLst>
          </p:cNvPr>
          <p:cNvSpPr txBox="1"/>
          <p:nvPr/>
        </p:nvSpPr>
        <p:spPr>
          <a:xfrm>
            <a:off x="7860008" y="1654237"/>
            <a:ext cx="1755609"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Transport Layer L4</a:t>
            </a:r>
          </a:p>
        </p:txBody>
      </p:sp>
      <p:pic>
        <p:nvPicPr>
          <p:cNvPr id="16" name="Picture 15" descr="Text&#10;&#10;Description automatically generated">
            <a:extLst>
              <a:ext uri="{FF2B5EF4-FFF2-40B4-BE49-F238E27FC236}">
                <a16:creationId xmlns:a16="http://schemas.microsoft.com/office/drawing/2014/main" id="{FD3EE361-8F57-B7DC-706A-B9DB00CCB590}"/>
              </a:ext>
            </a:extLst>
          </p:cNvPr>
          <p:cNvPicPr>
            <a:picLocks noChangeAspect="1"/>
          </p:cNvPicPr>
          <p:nvPr/>
        </p:nvPicPr>
        <p:blipFill>
          <a:blip r:embed="rId4"/>
          <a:stretch>
            <a:fillRect/>
          </a:stretch>
        </p:blipFill>
        <p:spPr>
          <a:xfrm>
            <a:off x="1019175" y="2290930"/>
            <a:ext cx="4429125" cy="2714190"/>
          </a:xfrm>
          <a:prstGeom prst="rect">
            <a:avLst/>
          </a:prstGeom>
        </p:spPr>
      </p:pic>
      <p:sp>
        <p:nvSpPr>
          <p:cNvPr id="17" name="TextBox 16">
            <a:extLst>
              <a:ext uri="{FF2B5EF4-FFF2-40B4-BE49-F238E27FC236}">
                <a16:creationId xmlns:a16="http://schemas.microsoft.com/office/drawing/2014/main" id="{836606E6-77F1-4040-BA17-845987837A0C}"/>
              </a:ext>
            </a:extLst>
          </p:cNvPr>
          <p:cNvSpPr txBox="1"/>
          <p:nvPr/>
        </p:nvSpPr>
        <p:spPr>
          <a:xfrm>
            <a:off x="2477216" y="5749851"/>
            <a:ext cx="1585690"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Http 1.1 Request</a:t>
            </a:r>
          </a:p>
        </p:txBody>
      </p:sp>
      <p:sp>
        <p:nvSpPr>
          <p:cNvPr id="18" name="TextBox 17">
            <a:extLst>
              <a:ext uri="{FF2B5EF4-FFF2-40B4-BE49-F238E27FC236}">
                <a16:creationId xmlns:a16="http://schemas.microsoft.com/office/drawing/2014/main" id="{98183BE0-4D84-E2A1-52A9-208CA403D723}"/>
              </a:ext>
            </a:extLst>
          </p:cNvPr>
          <p:cNvSpPr txBox="1"/>
          <p:nvPr/>
        </p:nvSpPr>
        <p:spPr>
          <a:xfrm>
            <a:off x="2312107" y="1684210"/>
            <a:ext cx="1915909" cy="307777"/>
          </a:xfrm>
          <a:prstGeom prst="rect">
            <a:avLst/>
          </a:prstGeom>
          <a:noFill/>
        </p:spPr>
        <p:txBody>
          <a:bodyPr wrap="none" rtlCol="0">
            <a:spAutoFit/>
          </a:bodyPr>
          <a:lstStyle/>
          <a:p>
            <a:r>
              <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Transport Layer L5-6</a:t>
            </a:r>
          </a:p>
        </p:txBody>
      </p:sp>
    </p:spTree>
    <p:extLst>
      <p:ext uri="{BB962C8B-B14F-4D97-AF65-F5344CB8AC3E}">
        <p14:creationId xmlns:p14="http://schemas.microsoft.com/office/powerpoint/2010/main" val="52929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1729136"/>
            <a:ext cx="7134160" cy="3399728"/>
          </a:xfrm>
        </p:spPr>
        <p:txBody>
          <a:bodyPr/>
          <a:lstStyle/>
          <a:p>
            <a:r>
              <a:rPr lang="en-US" b="1" dirty="0">
                <a:latin typeface="Open Sans ExtraBold"/>
                <a:ea typeface="Open Sans ExtraBold"/>
                <a:cs typeface="Open Sans ExtraBold"/>
              </a:rPr>
              <a:t>The </a:t>
            </a:r>
            <a:r>
              <a:rPr lang="en-US" b="1" dirty="0">
                <a:solidFill>
                  <a:srgbClr val="415362"/>
                </a:solidFill>
                <a:latin typeface="Open Sans ExtraBold"/>
                <a:ea typeface="Open Sans ExtraBold"/>
                <a:cs typeface="Open Sans ExtraBold"/>
              </a:rPr>
              <a:t>disadvantages </a:t>
            </a:r>
            <a:br>
              <a:rPr lang="en-US" b="1" dirty="0">
                <a:latin typeface="Open Sans ExtraBold"/>
                <a:ea typeface="Open Sans ExtraBold"/>
                <a:cs typeface="Open Sans ExtraBold"/>
              </a:rPr>
            </a:br>
            <a:r>
              <a:rPr lang="en-US" b="1" dirty="0">
                <a:latin typeface="Open Sans ExtraBold"/>
                <a:ea typeface="Open Sans ExtraBold"/>
                <a:cs typeface="Open Sans ExtraBold"/>
              </a:rPr>
              <a:t>of the TCP protocol</a:t>
            </a:r>
          </a:p>
          <a:p>
            <a:endParaRPr lang="uk-UA" dirty="0"/>
          </a:p>
        </p:txBody>
      </p:sp>
    </p:spTree>
    <p:extLst>
      <p:ext uri="{BB962C8B-B14F-4D97-AF65-F5344CB8AC3E}">
        <p14:creationId xmlns:p14="http://schemas.microsoft.com/office/powerpoint/2010/main" val="213905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907097" y="679689"/>
            <a:ext cx="5188903" cy="786253"/>
          </a:xfrm>
        </p:spPr>
        <p:txBody>
          <a:bodyPr/>
          <a:lstStyle/>
          <a:p>
            <a:r>
              <a:rPr lang="en-GB" dirty="0"/>
              <a:t>The </a:t>
            </a:r>
            <a:r>
              <a:rPr lang="en-GB" dirty="0">
                <a:solidFill>
                  <a:srgbClr val="3CD5AF"/>
                </a:solidFill>
              </a:rPr>
              <a:t>disadvantages</a:t>
            </a:r>
            <a:r>
              <a:rPr lang="en-GB" dirty="0"/>
              <a:t> of the TCP protocol</a:t>
            </a:r>
            <a:endParaRPr lang="uk-UA" dirty="0"/>
          </a:p>
        </p:txBody>
      </p:sp>
      <p:sp>
        <p:nvSpPr>
          <p:cNvPr id="16" name="TextBox 15">
            <a:extLst>
              <a:ext uri="{FF2B5EF4-FFF2-40B4-BE49-F238E27FC236}">
                <a16:creationId xmlns:a16="http://schemas.microsoft.com/office/drawing/2014/main" id="{39FF64C5-FEAE-8173-65C9-C1B1197B124C}"/>
              </a:ext>
            </a:extLst>
          </p:cNvPr>
          <p:cNvSpPr txBox="1"/>
          <p:nvPr/>
        </p:nvSpPr>
        <p:spPr>
          <a:xfrm>
            <a:off x="3985993" y="2242348"/>
            <a:ext cx="7584335" cy="3323987"/>
          </a:xfrm>
          <a:prstGeom prst="rect">
            <a:avLst/>
          </a:prstGeom>
          <a:noFill/>
        </p:spPr>
        <p:txBody>
          <a:bodyPr wrap="square" rtlCol="0">
            <a:spAutoFit/>
          </a:bodyPr>
          <a:lstStyle/>
          <a:p>
            <a:r>
              <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Hard to deploy updates for TCP</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 because it is built into the operating systems (OS) of computers. For TCP to be updated, a new OS version has to be deployed.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This can be difficult to achieve as companies can be cautious with releasing a new OS update and choosing features to include in the release.</a:t>
            </a:r>
          </a:p>
          <a:p>
            <a:endPar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Another problem is the </a:t>
            </a:r>
            <a:r>
              <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widespread hardware that uses TCP</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 Studies have shown that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it takes a considerable amount of time for updates to cascade down to every node in a network. Furthermore, users might fall behind in updating the OS after a release has been made. With users employing a variety of TCP versions, potential bugs or malfunctions may arise.</a:t>
            </a:r>
          </a:p>
          <a:p>
            <a:endPar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TCP head of line blocking</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 TCP works with data as with a stream of bytes.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When a single packet in the stream is lost, no stream on that connection can make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forward progress until that one packet is retransmitted. On the other hand, packet loss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in one stream in QUIC doesn’t affect other streams.</a:t>
            </a:r>
            <a:endParaRPr lang="en-UA" sz="14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6112" y="-193265"/>
            <a:ext cx="2038586" cy="1627825"/>
          </a:xfrm>
          <a:prstGeom prst="rect">
            <a:avLst/>
          </a:prstGeom>
        </p:spPr>
      </p:pic>
    </p:spTree>
    <p:extLst>
      <p:ext uri="{BB962C8B-B14F-4D97-AF65-F5344CB8AC3E}">
        <p14:creationId xmlns:p14="http://schemas.microsoft.com/office/powerpoint/2010/main" val="15394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2157826"/>
            <a:ext cx="5592661" cy="2542348"/>
          </a:xfrm>
        </p:spPr>
        <p:txBody>
          <a:bodyPr/>
          <a:lstStyle/>
          <a:p>
            <a:r>
              <a:rPr lang="en-US" b="1" dirty="0">
                <a:latin typeface="Open Sans ExtraBold"/>
                <a:ea typeface="Open Sans ExtraBold"/>
                <a:cs typeface="Open Sans ExtraBold"/>
              </a:rPr>
              <a:t>Couple words about </a:t>
            </a:r>
            <a:r>
              <a:rPr lang="en-US" b="1" dirty="0">
                <a:solidFill>
                  <a:srgbClr val="253746"/>
                </a:solidFill>
                <a:latin typeface="Open Sans ExtraBold"/>
                <a:ea typeface="Open Sans ExtraBold"/>
                <a:cs typeface="Open Sans ExtraBold"/>
              </a:rPr>
              <a:t>QUIC protocol</a:t>
            </a:r>
          </a:p>
          <a:p>
            <a:endParaRPr lang="uk-UA" dirty="0"/>
          </a:p>
        </p:txBody>
      </p:sp>
    </p:spTree>
    <p:extLst>
      <p:ext uri="{BB962C8B-B14F-4D97-AF65-F5344CB8AC3E}">
        <p14:creationId xmlns:p14="http://schemas.microsoft.com/office/powerpoint/2010/main" val="349645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Прямокутник 62"/>
          <p:cNvSpPr/>
          <p:nvPr/>
        </p:nvSpPr>
        <p:spPr>
          <a:xfrm>
            <a:off x="7440838" y="-39850"/>
            <a:ext cx="4751161" cy="6897850"/>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 name="Прямокутник 3"/>
          <p:cNvSpPr/>
          <p:nvPr/>
        </p:nvSpPr>
        <p:spPr>
          <a:xfrm>
            <a:off x="13055600" y="1661871"/>
            <a:ext cx="640080" cy="146678"/>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Прямокутник 51"/>
          <p:cNvSpPr/>
          <p:nvPr/>
        </p:nvSpPr>
        <p:spPr>
          <a:xfrm>
            <a:off x="13055600" y="2601347"/>
            <a:ext cx="640080" cy="146678"/>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Прямокутник 52"/>
          <p:cNvSpPr/>
          <p:nvPr/>
        </p:nvSpPr>
        <p:spPr>
          <a:xfrm>
            <a:off x="13055600" y="1965867"/>
            <a:ext cx="640080" cy="146678"/>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Прямокутник 53"/>
          <p:cNvSpPr/>
          <p:nvPr/>
        </p:nvSpPr>
        <p:spPr>
          <a:xfrm>
            <a:off x="13055600" y="2283607"/>
            <a:ext cx="640080" cy="146678"/>
          </a:xfrm>
          <a:prstGeom prst="rect">
            <a:avLst/>
          </a:prstGeom>
          <a:solidFill>
            <a:srgbClr val="5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Прямокутник 54"/>
          <p:cNvSpPr/>
          <p:nvPr/>
        </p:nvSpPr>
        <p:spPr>
          <a:xfrm>
            <a:off x="13055600" y="2919086"/>
            <a:ext cx="640080" cy="146678"/>
          </a:xfrm>
          <a:prstGeom prst="rect">
            <a:avLst/>
          </a:prstGeom>
          <a:solidFill>
            <a:srgbClr val="8AD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Рисунок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596" y="992588"/>
            <a:ext cx="1198691" cy="709938"/>
          </a:xfrm>
          <a:prstGeom prst="rect">
            <a:avLst/>
          </a:prstGeom>
        </p:spPr>
      </p:pic>
      <p:pic>
        <p:nvPicPr>
          <p:cNvPr id="2" name="Рисунок 1"/>
          <p:cNvPicPr>
            <a:picLocks noChangeAspect="1"/>
          </p:cNvPicPr>
          <p:nvPr/>
        </p:nvPicPr>
        <p:blipFill>
          <a:blip r:embed="rId3"/>
          <a:stretch>
            <a:fillRect/>
          </a:stretch>
        </p:blipFill>
        <p:spPr>
          <a:xfrm>
            <a:off x="6106120" y="1328859"/>
            <a:ext cx="4208694" cy="4204100"/>
          </a:xfrm>
          <a:prstGeom prst="rect">
            <a:avLst/>
          </a:prstGeom>
        </p:spPr>
      </p:pic>
      <p:pic>
        <p:nvPicPr>
          <p:cNvPr id="30" name="Рисунок 29"/>
          <p:cNvPicPr>
            <a:picLocks noChangeAspect="1"/>
          </p:cNvPicPr>
          <p:nvPr/>
        </p:nvPicPr>
        <p:blipFill>
          <a:blip r:embed="rId4"/>
          <a:stretch>
            <a:fillRect/>
          </a:stretch>
        </p:blipFill>
        <p:spPr>
          <a:xfrm>
            <a:off x="11413099" y="5940868"/>
            <a:ext cx="1730444" cy="1735911"/>
          </a:xfrm>
          <a:prstGeom prst="rect">
            <a:avLst/>
          </a:prstGeom>
        </p:spPr>
      </p:pic>
      <p:grpSp>
        <p:nvGrpSpPr>
          <p:cNvPr id="69" name="Групувати 68"/>
          <p:cNvGrpSpPr/>
          <p:nvPr/>
        </p:nvGrpSpPr>
        <p:grpSpPr>
          <a:xfrm>
            <a:off x="1030118" y="5268686"/>
            <a:ext cx="1244016" cy="1175420"/>
            <a:chOff x="3758207" y="5473700"/>
            <a:chExt cx="1065213" cy="1006476"/>
          </a:xfrm>
        </p:grpSpPr>
        <p:sp>
          <p:nvSpPr>
            <p:cNvPr id="66" name="Freeform 5"/>
            <p:cNvSpPr>
              <a:spLocks noEditPoints="1"/>
            </p:cNvSpPr>
            <p:nvPr/>
          </p:nvSpPr>
          <p:spPr bwMode="auto">
            <a:xfrm>
              <a:off x="3758207" y="5938838"/>
              <a:ext cx="1065213" cy="541338"/>
            </a:xfrm>
            <a:custGeom>
              <a:avLst/>
              <a:gdLst>
                <a:gd name="T0" fmla="*/ 338 w 676"/>
                <a:gd name="T1" fmla="*/ 344 h 344"/>
                <a:gd name="T2" fmla="*/ 338 w 676"/>
                <a:gd name="T3" fmla="*/ 344 h 344"/>
                <a:gd name="T4" fmla="*/ 101 w 676"/>
                <a:gd name="T5" fmla="*/ 247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8 h 344"/>
                <a:gd name="T20" fmla="*/ 180 w 676"/>
                <a:gd name="T21" fmla="*/ 8 h 344"/>
                <a:gd name="T22" fmla="*/ 338 w 676"/>
                <a:gd name="T23" fmla="*/ 165 h 344"/>
                <a:gd name="T24" fmla="*/ 338 w 676"/>
                <a:gd name="T25" fmla="*/ 165 h 344"/>
                <a:gd name="T26" fmla="*/ 341 w 676"/>
                <a:gd name="T27" fmla="*/ 165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7 h 344"/>
                <a:gd name="T54" fmla="*/ 338 w 676"/>
                <a:gd name="T55" fmla="*/ 177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10"/>
                    <a:pt x="101" y="247"/>
                  </a:cubicBezTo>
                  <a:cubicBezTo>
                    <a:pt x="38" y="184"/>
                    <a:pt x="2" y="100"/>
                    <a:pt x="0" y="11"/>
                  </a:cubicBezTo>
                  <a:cubicBezTo>
                    <a:pt x="0" y="10"/>
                    <a:pt x="0" y="9"/>
                    <a:pt x="0" y="8"/>
                  </a:cubicBezTo>
                  <a:cubicBezTo>
                    <a:pt x="0" y="7"/>
                    <a:pt x="1" y="7"/>
                    <a:pt x="1" y="6"/>
                  </a:cubicBezTo>
                  <a:cubicBezTo>
                    <a:pt x="1" y="0"/>
                    <a:pt x="1" y="0"/>
                    <a:pt x="1" y="0"/>
                  </a:cubicBezTo>
                  <a:cubicBezTo>
                    <a:pt x="180" y="0"/>
                    <a:pt x="180" y="0"/>
                    <a:pt x="180" y="0"/>
                  </a:cubicBezTo>
                  <a:cubicBezTo>
                    <a:pt x="180" y="6"/>
                    <a:pt x="180" y="6"/>
                    <a:pt x="180" y="6"/>
                  </a:cubicBezTo>
                  <a:cubicBezTo>
                    <a:pt x="180" y="7"/>
                    <a:pt x="180" y="7"/>
                    <a:pt x="180" y="8"/>
                  </a:cubicBezTo>
                  <a:cubicBezTo>
                    <a:pt x="180" y="8"/>
                    <a:pt x="180" y="8"/>
                    <a:pt x="180" y="8"/>
                  </a:cubicBezTo>
                  <a:cubicBezTo>
                    <a:pt x="181" y="95"/>
                    <a:pt x="252" y="165"/>
                    <a:pt x="338" y="165"/>
                  </a:cubicBezTo>
                  <a:cubicBezTo>
                    <a:pt x="338" y="165"/>
                    <a:pt x="338" y="165"/>
                    <a:pt x="338" y="165"/>
                  </a:cubicBezTo>
                  <a:cubicBezTo>
                    <a:pt x="341" y="165"/>
                    <a:pt x="341" y="165"/>
                    <a:pt x="341" y="165"/>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80"/>
                    <a:pt x="579" y="243"/>
                  </a:cubicBezTo>
                  <a:cubicBezTo>
                    <a:pt x="516" y="307"/>
                    <a:pt x="433" y="343"/>
                    <a:pt x="343" y="344"/>
                  </a:cubicBezTo>
                  <a:cubicBezTo>
                    <a:pt x="342" y="344"/>
                    <a:pt x="340" y="344"/>
                    <a:pt x="338" y="344"/>
                  </a:cubicBezTo>
                  <a:close/>
                  <a:moveTo>
                    <a:pt x="12" y="12"/>
                  </a:moveTo>
                  <a:cubicBezTo>
                    <a:pt x="16" y="189"/>
                    <a:pt x="162" y="332"/>
                    <a:pt x="338" y="332"/>
                  </a:cubicBezTo>
                  <a:cubicBezTo>
                    <a:pt x="340" y="332"/>
                    <a:pt x="341" y="332"/>
                    <a:pt x="343" y="332"/>
                  </a:cubicBezTo>
                  <a:cubicBezTo>
                    <a:pt x="518" y="330"/>
                    <a:pt x="661" y="187"/>
                    <a:pt x="664" y="12"/>
                  </a:cubicBezTo>
                  <a:cubicBezTo>
                    <a:pt x="509" y="12"/>
                    <a:pt x="509" y="12"/>
                    <a:pt x="509" y="12"/>
                  </a:cubicBezTo>
                  <a:cubicBezTo>
                    <a:pt x="505" y="102"/>
                    <a:pt x="431" y="175"/>
                    <a:pt x="341" y="177"/>
                  </a:cubicBezTo>
                  <a:cubicBezTo>
                    <a:pt x="338" y="177"/>
                    <a:pt x="338" y="177"/>
                    <a:pt x="338" y="177"/>
                  </a:cubicBezTo>
                  <a:cubicBezTo>
                    <a:pt x="247" y="177"/>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sp>
          <p:nvSpPr>
            <p:cNvPr id="67" name="Freeform 6"/>
            <p:cNvSpPr>
              <a:spLocks noEditPoints="1"/>
            </p:cNvSpPr>
            <p:nvPr/>
          </p:nvSpPr>
          <p:spPr bwMode="auto">
            <a:xfrm>
              <a:off x="3758207" y="5473700"/>
              <a:ext cx="1065213" cy="541338"/>
            </a:xfrm>
            <a:custGeom>
              <a:avLst/>
              <a:gdLst>
                <a:gd name="T0" fmla="*/ 338 w 676"/>
                <a:gd name="T1" fmla="*/ 344 h 344"/>
                <a:gd name="T2" fmla="*/ 338 w 676"/>
                <a:gd name="T3" fmla="*/ 344 h 344"/>
                <a:gd name="T4" fmla="*/ 101 w 676"/>
                <a:gd name="T5" fmla="*/ 246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7 h 344"/>
                <a:gd name="T20" fmla="*/ 180 w 676"/>
                <a:gd name="T21" fmla="*/ 8 h 344"/>
                <a:gd name="T22" fmla="*/ 338 w 676"/>
                <a:gd name="T23" fmla="*/ 164 h 344"/>
                <a:gd name="T24" fmla="*/ 338 w 676"/>
                <a:gd name="T25" fmla="*/ 164 h 344"/>
                <a:gd name="T26" fmla="*/ 341 w 676"/>
                <a:gd name="T27" fmla="*/ 164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6 h 344"/>
                <a:gd name="T54" fmla="*/ 338 w 676"/>
                <a:gd name="T55" fmla="*/ 176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09"/>
                    <a:pt x="101" y="246"/>
                  </a:cubicBezTo>
                  <a:cubicBezTo>
                    <a:pt x="38" y="184"/>
                    <a:pt x="2" y="100"/>
                    <a:pt x="0" y="11"/>
                  </a:cubicBezTo>
                  <a:cubicBezTo>
                    <a:pt x="0" y="10"/>
                    <a:pt x="0" y="9"/>
                    <a:pt x="0" y="8"/>
                  </a:cubicBezTo>
                  <a:cubicBezTo>
                    <a:pt x="0" y="7"/>
                    <a:pt x="1" y="6"/>
                    <a:pt x="1" y="6"/>
                  </a:cubicBezTo>
                  <a:cubicBezTo>
                    <a:pt x="1" y="0"/>
                    <a:pt x="1" y="0"/>
                    <a:pt x="1" y="0"/>
                  </a:cubicBezTo>
                  <a:cubicBezTo>
                    <a:pt x="180" y="0"/>
                    <a:pt x="180" y="0"/>
                    <a:pt x="180" y="0"/>
                  </a:cubicBezTo>
                  <a:cubicBezTo>
                    <a:pt x="180" y="6"/>
                    <a:pt x="180" y="6"/>
                    <a:pt x="180" y="6"/>
                  </a:cubicBezTo>
                  <a:cubicBezTo>
                    <a:pt x="180" y="6"/>
                    <a:pt x="180" y="7"/>
                    <a:pt x="180" y="7"/>
                  </a:cubicBezTo>
                  <a:cubicBezTo>
                    <a:pt x="180" y="7"/>
                    <a:pt x="180" y="8"/>
                    <a:pt x="180" y="8"/>
                  </a:cubicBezTo>
                  <a:cubicBezTo>
                    <a:pt x="181" y="94"/>
                    <a:pt x="252" y="164"/>
                    <a:pt x="338" y="164"/>
                  </a:cubicBezTo>
                  <a:cubicBezTo>
                    <a:pt x="338" y="164"/>
                    <a:pt x="338" y="164"/>
                    <a:pt x="338" y="164"/>
                  </a:cubicBezTo>
                  <a:cubicBezTo>
                    <a:pt x="341" y="164"/>
                    <a:pt x="341" y="164"/>
                    <a:pt x="341" y="164"/>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79"/>
                    <a:pt x="579" y="243"/>
                  </a:cubicBezTo>
                  <a:cubicBezTo>
                    <a:pt x="516" y="306"/>
                    <a:pt x="433" y="342"/>
                    <a:pt x="343" y="344"/>
                  </a:cubicBezTo>
                  <a:cubicBezTo>
                    <a:pt x="342" y="344"/>
                    <a:pt x="340" y="344"/>
                    <a:pt x="338" y="344"/>
                  </a:cubicBezTo>
                  <a:close/>
                  <a:moveTo>
                    <a:pt x="12" y="12"/>
                  </a:moveTo>
                  <a:cubicBezTo>
                    <a:pt x="16" y="188"/>
                    <a:pt x="162" y="332"/>
                    <a:pt x="338" y="332"/>
                  </a:cubicBezTo>
                  <a:cubicBezTo>
                    <a:pt x="340" y="332"/>
                    <a:pt x="341" y="332"/>
                    <a:pt x="343" y="332"/>
                  </a:cubicBezTo>
                  <a:cubicBezTo>
                    <a:pt x="518" y="329"/>
                    <a:pt x="661" y="186"/>
                    <a:pt x="664" y="12"/>
                  </a:cubicBezTo>
                  <a:cubicBezTo>
                    <a:pt x="509" y="12"/>
                    <a:pt x="509" y="12"/>
                    <a:pt x="509" y="12"/>
                  </a:cubicBezTo>
                  <a:cubicBezTo>
                    <a:pt x="505" y="102"/>
                    <a:pt x="431" y="175"/>
                    <a:pt x="341" y="176"/>
                  </a:cubicBezTo>
                  <a:cubicBezTo>
                    <a:pt x="338" y="176"/>
                    <a:pt x="338" y="176"/>
                    <a:pt x="338" y="176"/>
                  </a:cubicBezTo>
                  <a:cubicBezTo>
                    <a:pt x="247" y="176"/>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grpSp>
      <p:pic>
        <p:nvPicPr>
          <p:cNvPr id="43" name="Рисунок 42"/>
          <p:cNvPicPr>
            <a:picLocks noChangeAspect="1"/>
          </p:cNvPicPr>
          <p:nvPr/>
        </p:nvPicPr>
        <p:blipFill>
          <a:blip r:embed="rId5"/>
          <a:stretch>
            <a:fillRect/>
          </a:stretch>
        </p:blipFill>
        <p:spPr>
          <a:xfrm>
            <a:off x="-1429798" y="6514294"/>
            <a:ext cx="1204191" cy="1197578"/>
          </a:xfrm>
          <a:prstGeom prst="rect">
            <a:avLst/>
          </a:prstGeom>
        </p:spPr>
      </p:pic>
      <p:grpSp>
        <p:nvGrpSpPr>
          <p:cNvPr id="31" name="Групувати 30"/>
          <p:cNvGrpSpPr/>
          <p:nvPr/>
        </p:nvGrpSpPr>
        <p:grpSpPr>
          <a:xfrm>
            <a:off x="-2384639" y="-1065779"/>
            <a:ext cx="1749350" cy="1709544"/>
            <a:chOff x="4044950" y="1809750"/>
            <a:chExt cx="1255713" cy="1227138"/>
          </a:xfrm>
          <a:solidFill>
            <a:srgbClr val="3CD5AF"/>
          </a:solidFill>
        </p:grpSpPr>
        <p:sp>
          <p:nvSpPr>
            <p:cNvPr id="32" name="Freeform 77"/>
            <p:cNvSpPr>
              <a:spLocks/>
            </p:cNvSpPr>
            <p:nvPr/>
          </p:nvSpPr>
          <p:spPr bwMode="auto">
            <a:xfrm>
              <a:off x="4044950" y="2935288"/>
              <a:ext cx="125413" cy="101600"/>
            </a:xfrm>
            <a:custGeom>
              <a:avLst/>
              <a:gdLst>
                <a:gd name="T0" fmla="*/ 79 w 79"/>
                <a:gd name="T1" fmla="*/ 64 h 64"/>
                <a:gd name="T2" fmla="*/ 0 w 79"/>
                <a:gd name="T3" fmla="*/ 0 h 64"/>
                <a:gd name="T4" fmla="*/ 0 w 79"/>
                <a:gd name="T5" fmla="*/ 18 h 64"/>
                <a:gd name="T6" fmla="*/ 54 w 79"/>
                <a:gd name="T7" fmla="*/ 64 h 64"/>
                <a:gd name="T8" fmla="*/ 79 w 79"/>
                <a:gd name="T9" fmla="*/ 64 h 64"/>
              </a:gdLst>
              <a:ahLst/>
              <a:cxnLst>
                <a:cxn ang="0">
                  <a:pos x="T0" y="T1"/>
                </a:cxn>
                <a:cxn ang="0">
                  <a:pos x="T2" y="T3"/>
                </a:cxn>
                <a:cxn ang="0">
                  <a:pos x="T4" y="T5"/>
                </a:cxn>
                <a:cxn ang="0">
                  <a:pos x="T6" y="T7"/>
                </a:cxn>
                <a:cxn ang="0">
                  <a:pos x="T8" y="T9"/>
                </a:cxn>
              </a:cxnLst>
              <a:rect l="0" t="0" r="r" b="b"/>
              <a:pathLst>
                <a:path w="79" h="64">
                  <a:moveTo>
                    <a:pt x="79" y="64"/>
                  </a:moveTo>
                  <a:lnTo>
                    <a:pt x="0" y="0"/>
                  </a:lnTo>
                  <a:lnTo>
                    <a:pt x="0" y="18"/>
                  </a:lnTo>
                  <a:lnTo>
                    <a:pt x="54" y="64"/>
                  </a:ln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8"/>
            <p:cNvSpPr>
              <a:spLocks/>
            </p:cNvSpPr>
            <p:nvPr/>
          </p:nvSpPr>
          <p:spPr bwMode="auto">
            <a:xfrm>
              <a:off x="4044950" y="2789238"/>
              <a:ext cx="304800" cy="247650"/>
            </a:xfrm>
            <a:custGeom>
              <a:avLst/>
              <a:gdLst>
                <a:gd name="T0" fmla="*/ 192 w 192"/>
                <a:gd name="T1" fmla="*/ 156 h 156"/>
                <a:gd name="T2" fmla="*/ 0 w 192"/>
                <a:gd name="T3" fmla="*/ 0 h 156"/>
                <a:gd name="T4" fmla="*/ 0 w 192"/>
                <a:gd name="T5" fmla="*/ 17 h 156"/>
                <a:gd name="T6" fmla="*/ 167 w 192"/>
                <a:gd name="T7" fmla="*/ 156 h 156"/>
                <a:gd name="T8" fmla="*/ 192 w 192"/>
                <a:gd name="T9" fmla="*/ 156 h 156"/>
              </a:gdLst>
              <a:ahLst/>
              <a:cxnLst>
                <a:cxn ang="0">
                  <a:pos x="T0" y="T1"/>
                </a:cxn>
                <a:cxn ang="0">
                  <a:pos x="T2" y="T3"/>
                </a:cxn>
                <a:cxn ang="0">
                  <a:pos x="T4" y="T5"/>
                </a:cxn>
                <a:cxn ang="0">
                  <a:pos x="T6" y="T7"/>
                </a:cxn>
                <a:cxn ang="0">
                  <a:pos x="T8" y="T9"/>
                </a:cxn>
              </a:cxnLst>
              <a:rect l="0" t="0" r="r" b="b"/>
              <a:pathLst>
                <a:path w="192" h="156">
                  <a:moveTo>
                    <a:pt x="192" y="156"/>
                  </a:moveTo>
                  <a:lnTo>
                    <a:pt x="0" y="0"/>
                  </a:lnTo>
                  <a:lnTo>
                    <a:pt x="0" y="17"/>
                  </a:lnTo>
                  <a:lnTo>
                    <a:pt x="167" y="156"/>
                  </a:lnTo>
                  <a:lnTo>
                    <a:pt x="19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9"/>
            <p:cNvSpPr>
              <a:spLocks/>
            </p:cNvSpPr>
            <p:nvPr/>
          </p:nvSpPr>
          <p:spPr bwMode="auto">
            <a:xfrm>
              <a:off x="4044950" y="2641600"/>
              <a:ext cx="484188" cy="395288"/>
            </a:xfrm>
            <a:custGeom>
              <a:avLst/>
              <a:gdLst>
                <a:gd name="T0" fmla="*/ 305 w 305"/>
                <a:gd name="T1" fmla="*/ 249 h 249"/>
                <a:gd name="T2" fmla="*/ 0 w 305"/>
                <a:gd name="T3" fmla="*/ 0 h 249"/>
                <a:gd name="T4" fmla="*/ 0 w 305"/>
                <a:gd name="T5" fmla="*/ 18 h 249"/>
                <a:gd name="T6" fmla="*/ 283 w 305"/>
                <a:gd name="T7" fmla="*/ 249 h 249"/>
                <a:gd name="T8" fmla="*/ 305 w 305"/>
                <a:gd name="T9" fmla="*/ 249 h 249"/>
              </a:gdLst>
              <a:ahLst/>
              <a:cxnLst>
                <a:cxn ang="0">
                  <a:pos x="T0" y="T1"/>
                </a:cxn>
                <a:cxn ang="0">
                  <a:pos x="T2" y="T3"/>
                </a:cxn>
                <a:cxn ang="0">
                  <a:pos x="T4" y="T5"/>
                </a:cxn>
                <a:cxn ang="0">
                  <a:pos x="T6" y="T7"/>
                </a:cxn>
                <a:cxn ang="0">
                  <a:pos x="T8" y="T9"/>
                </a:cxn>
              </a:cxnLst>
              <a:rect l="0" t="0" r="r" b="b"/>
              <a:pathLst>
                <a:path w="305" h="249">
                  <a:moveTo>
                    <a:pt x="305" y="249"/>
                  </a:moveTo>
                  <a:lnTo>
                    <a:pt x="0" y="0"/>
                  </a:lnTo>
                  <a:lnTo>
                    <a:pt x="0" y="18"/>
                  </a:lnTo>
                  <a:lnTo>
                    <a:pt x="283" y="249"/>
                  </a:lnTo>
                  <a:lnTo>
                    <a:pt x="30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0"/>
            <p:cNvSpPr>
              <a:spLocks/>
            </p:cNvSpPr>
            <p:nvPr/>
          </p:nvSpPr>
          <p:spPr bwMode="auto">
            <a:xfrm>
              <a:off x="4044950" y="2493963"/>
              <a:ext cx="661988" cy="542925"/>
            </a:xfrm>
            <a:custGeom>
              <a:avLst/>
              <a:gdLst>
                <a:gd name="T0" fmla="*/ 417 w 417"/>
                <a:gd name="T1" fmla="*/ 342 h 342"/>
                <a:gd name="T2" fmla="*/ 0 w 417"/>
                <a:gd name="T3" fmla="*/ 0 h 342"/>
                <a:gd name="T4" fmla="*/ 0 w 417"/>
                <a:gd name="T5" fmla="*/ 18 h 342"/>
                <a:gd name="T6" fmla="*/ 395 w 417"/>
                <a:gd name="T7" fmla="*/ 342 h 342"/>
                <a:gd name="T8" fmla="*/ 417 w 417"/>
                <a:gd name="T9" fmla="*/ 342 h 342"/>
              </a:gdLst>
              <a:ahLst/>
              <a:cxnLst>
                <a:cxn ang="0">
                  <a:pos x="T0" y="T1"/>
                </a:cxn>
                <a:cxn ang="0">
                  <a:pos x="T2" y="T3"/>
                </a:cxn>
                <a:cxn ang="0">
                  <a:pos x="T4" y="T5"/>
                </a:cxn>
                <a:cxn ang="0">
                  <a:pos x="T6" y="T7"/>
                </a:cxn>
                <a:cxn ang="0">
                  <a:pos x="T8" y="T9"/>
                </a:cxn>
              </a:cxnLst>
              <a:rect l="0" t="0" r="r" b="b"/>
              <a:pathLst>
                <a:path w="417" h="342">
                  <a:moveTo>
                    <a:pt x="417" y="342"/>
                  </a:moveTo>
                  <a:lnTo>
                    <a:pt x="0" y="0"/>
                  </a:lnTo>
                  <a:lnTo>
                    <a:pt x="0" y="18"/>
                  </a:lnTo>
                  <a:lnTo>
                    <a:pt x="395" y="342"/>
                  </a:lnTo>
                  <a:lnTo>
                    <a:pt x="4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p:cNvSpPr>
            <p:nvPr/>
          </p:nvSpPr>
          <p:spPr bwMode="auto">
            <a:xfrm>
              <a:off x="4044950" y="2341563"/>
              <a:ext cx="841375" cy="695325"/>
            </a:xfrm>
            <a:custGeom>
              <a:avLst/>
              <a:gdLst>
                <a:gd name="T0" fmla="*/ 530 w 530"/>
                <a:gd name="T1" fmla="*/ 438 h 438"/>
                <a:gd name="T2" fmla="*/ 0 w 530"/>
                <a:gd name="T3" fmla="*/ 0 h 438"/>
                <a:gd name="T4" fmla="*/ 0 w 530"/>
                <a:gd name="T5" fmla="*/ 22 h 438"/>
                <a:gd name="T6" fmla="*/ 508 w 530"/>
                <a:gd name="T7" fmla="*/ 438 h 438"/>
                <a:gd name="T8" fmla="*/ 530 w 530"/>
                <a:gd name="T9" fmla="*/ 438 h 438"/>
              </a:gdLst>
              <a:ahLst/>
              <a:cxnLst>
                <a:cxn ang="0">
                  <a:pos x="T0" y="T1"/>
                </a:cxn>
                <a:cxn ang="0">
                  <a:pos x="T2" y="T3"/>
                </a:cxn>
                <a:cxn ang="0">
                  <a:pos x="T4" y="T5"/>
                </a:cxn>
                <a:cxn ang="0">
                  <a:pos x="T6" y="T7"/>
                </a:cxn>
                <a:cxn ang="0">
                  <a:pos x="T8" y="T9"/>
                </a:cxn>
              </a:cxnLst>
              <a:rect l="0" t="0" r="r" b="b"/>
              <a:pathLst>
                <a:path w="530" h="438">
                  <a:moveTo>
                    <a:pt x="530" y="438"/>
                  </a:moveTo>
                  <a:lnTo>
                    <a:pt x="0" y="0"/>
                  </a:lnTo>
                  <a:lnTo>
                    <a:pt x="0" y="22"/>
                  </a:lnTo>
                  <a:lnTo>
                    <a:pt x="508" y="438"/>
                  </a:lnTo>
                  <a:lnTo>
                    <a:pt x="53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2"/>
            <p:cNvSpPr>
              <a:spLocks/>
            </p:cNvSpPr>
            <p:nvPr/>
          </p:nvSpPr>
          <p:spPr bwMode="auto">
            <a:xfrm>
              <a:off x="4044950" y="2195513"/>
              <a:ext cx="1019175" cy="841375"/>
            </a:xfrm>
            <a:custGeom>
              <a:avLst/>
              <a:gdLst>
                <a:gd name="T0" fmla="*/ 642 w 642"/>
                <a:gd name="T1" fmla="*/ 530 h 530"/>
                <a:gd name="T2" fmla="*/ 0 w 642"/>
                <a:gd name="T3" fmla="*/ 0 h 530"/>
                <a:gd name="T4" fmla="*/ 0 w 642"/>
                <a:gd name="T5" fmla="*/ 21 h 530"/>
                <a:gd name="T6" fmla="*/ 621 w 642"/>
                <a:gd name="T7" fmla="*/ 530 h 530"/>
                <a:gd name="T8" fmla="*/ 642 w 642"/>
                <a:gd name="T9" fmla="*/ 530 h 530"/>
              </a:gdLst>
              <a:ahLst/>
              <a:cxnLst>
                <a:cxn ang="0">
                  <a:pos x="T0" y="T1"/>
                </a:cxn>
                <a:cxn ang="0">
                  <a:pos x="T2" y="T3"/>
                </a:cxn>
                <a:cxn ang="0">
                  <a:pos x="T4" y="T5"/>
                </a:cxn>
                <a:cxn ang="0">
                  <a:pos x="T6" y="T7"/>
                </a:cxn>
                <a:cxn ang="0">
                  <a:pos x="T8" y="T9"/>
                </a:cxn>
              </a:cxnLst>
              <a:rect l="0" t="0" r="r" b="b"/>
              <a:pathLst>
                <a:path w="642" h="530">
                  <a:moveTo>
                    <a:pt x="642" y="530"/>
                  </a:moveTo>
                  <a:lnTo>
                    <a:pt x="0" y="0"/>
                  </a:lnTo>
                  <a:lnTo>
                    <a:pt x="0" y="21"/>
                  </a:lnTo>
                  <a:lnTo>
                    <a:pt x="621" y="530"/>
                  </a:lnTo>
                  <a:lnTo>
                    <a:pt x="64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3"/>
            <p:cNvSpPr>
              <a:spLocks/>
            </p:cNvSpPr>
            <p:nvPr/>
          </p:nvSpPr>
          <p:spPr bwMode="auto">
            <a:xfrm>
              <a:off x="4044950" y="2047875"/>
              <a:ext cx="1198563" cy="989013"/>
            </a:xfrm>
            <a:custGeom>
              <a:avLst/>
              <a:gdLst>
                <a:gd name="T0" fmla="*/ 755 w 755"/>
                <a:gd name="T1" fmla="*/ 623 h 623"/>
                <a:gd name="T2" fmla="*/ 0 w 755"/>
                <a:gd name="T3" fmla="*/ 0 h 623"/>
                <a:gd name="T4" fmla="*/ 0 w 755"/>
                <a:gd name="T5" fmla="*/ 21 h 623"/>
                <a:gd name="T6" fmla="*/ 733 w 755"/>
                <a:gd name="T7" fmla="*/ 623 h 623"/>
                <a:gd name="T8" fmla="*/ 755 w 755"/>
                <a:gd name="T9" fmla="*/ 623 h 623"/>
              </a:gdLst>
              <a:ahLst/>
              <a:cxnLst>
                <a:cxn ang="0">
                  <a:pos x="T0" y="T1"/>
                </a:cxn>
                <a:cxn ang="0">
                  <a:pos x="T2" y="T3"/>
                </a:cxn>
                <a:cxn ang="0">
                  <a:pos x="T4" y="T5"/>
                </a:cxn>
                <a:cxn ang="0">
                  <a:pos x="T6" y="T7"/>
                </a:cxn>
                <a:cxn ang="0">
                  <a:pos x="T8" y="T9"/>
                </a:cxn>
              </a:cxnLst>
              <a:rect l="0" t="0" r="r" b="b"/>
              <a:pathLst>
                <a:path w="755" h="623">
                  <a:moveTo>
                    <a:pt x="755" y="623"/>
                  </a:moveTo>
                  <a:lnTo>
                    <a:pt x="0" y="0"/>
                  </a:lnTo>
                  <a:lnTo>
                    <a:pt x="0" y="21"/>
                  </a:lnTo>
                  <a:lnTo>
                    <a:pt x="733" y="623"/>
                  </a:lnTo>
                  <a:lnTo>
                    <a:pt x="755"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4"/>
            <p:cNvSpPr>
              <a:spLocks/>
            </p:cNvSpPr>
            <p:nvPr/>
          </p:nvSpPr>
          <p:spPr bwMode="auto">
            <a:xfrm>
              <a:off x="4044950" y="1900238"/>
              <a:ext cx="1250950" cy="1057275"/>
            </a:xfrm>
            <a:custGeom>
              <a:avLst/>
              <a:gdLst>
                <a:gd name="T0" fmla="*/ 788 w 788"/>
                <a:gd name="T1" fmla="*/ 649 h 666"/>
                <a:gd name="T2" fmla="*/ 0 w 788"/>
                <a:gd name="T3" fmla="*/ 0 h 666"/>
                <a:gd name="T4" fmla="*/ 0 w 788"/>
                <a:gd name="T5" fmla="*/ 22 h 666"/>
                <a:gd name="T6" fmla="*/ 788 w 788"/>
                <a:gd name="T7" fmla="*/ 666 h 666"/>
                <a:gd name="T8" fmla="*/ 788 w 788"/>
                <a:gd name="T9" fmla="*/ 649 h 666"/>
              </a:gdLst>
              <a:ahLst/>
              <a:cxnLst>
                <a:cxn ang="0">
                  <a:pos x="T0" y="T1"/>
                </a:cxn>
                <a:cxn ang="0">
                  <a:pos x="T2" y="T3"/>
                </a:cxn>
                <a:cxn ang="0">
                  <a:pos x="T4" y="T5"/>
                </a:cxn>
                <a:cxn ang="0">
                  <a:pos x="T6" y="T7"/>
                </a:cxn>
                <a:cxn ang="0">
                  <a:pos x="T8" y="T9"/>
                </a:cxn>
              </a:cxnLst>
              <a:rect l="0" t="0" r="r" b="b"/>
              <a:pathLst>
                <a:path w="788" h="666">
                  <a:moveTo>
                    <a:pt x="788" y="649"/>
                  </a:moveTo>
                  <a:lnTo>
                    <a:pt x="0" y="0"/>
                  </a:lnTo>
                  <a:lnTo>
                    <a:pt x="0" y="22"/>
                  </a:lnTo>
                  <a:lnTo>
                    <a:pt x="788" y="666"/>
                  </a:lnTo>
                  <a:lnTo>
                    <a:pt x="788" y="6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5"/>
            <p:cNvSpPr>
              <a:spLocks/>
            </p:cNvSpPr>
            <p:nvPr/>
          </p:nvSpPr>
          <p:spPr bwMode="auto">
            <a:xfrm>
              <a:off x="5151438" y="1809750"/>
              <a:ext cx="149225" cy="125413"/>
            </a:xfrm>
            <a:custGeom>
              <a:avLst/>
              <a:gdLst>
                <a:gd name="T0" fmla="*/ 22 w 94"/>
                <a:gd name="T1" fmla="*/ 0 h 79"/>
                <a:gd name="T2" fmla="*/ 0 w 94"/>
                <a:gd name="T3" fmla="*/ 0 h 79"/>
                <a:gd name="T4" fmla="*/ 94 w 94"/>
                <a:gd name="T5" fmla="*/ 79 h 79"/>
                <a:gd name="T6" fmla="*/ 94 w 94"/>
                <a:gd name="T7" fmla="*/ 61 h 79"/>
                <a:gd name="T8" fmla="*/ 22 w 94"/>
                <a:gd name="T9" fmla="*/ 0 h 79"/>
              </a:gdLst>
              <a:ahLst/>
              <a:cxnLst>
                <a:cxn ang="0">
                  <a:pos x="T0" y="T1"/>
                </a:cxn>
                <a:cxn ang="0">
                  <a:pos x="T2" y="T3"/>
                </a:cxn>
                <a:cxn ang="0">
                  <a:pos x="T4" y="T5"/>
                </a:cxn>
                <a:cxn ang="0">
                  <a:pos x="T6" y="T7"/>
                </a:cxn>
                <a:cxn ang="0">
                  <a:pos x="T8" y="T9"/>
                </a:cxn>
              </a:cxnLst>
              <a:rect l="0" t="0" r="r" b="b"/>
              <a:pathLst>
                <a:path w="94" h="79">
                  <a:moveTo>
                    <a:pt x="22" y="0"/>
                  </a:moveTo>
                  <a:lnTo>
                    <a:pt x="0" y="0"/>
                  </a:lnTo>
                  <a:lnTo>
                    <a:pt x="94" y="79"/>
                  </a:lnTo>
                  <a:lnTo>
                    <a:pt x="94" y="61"/>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6"/>
            <p:cNvSpPr>
              <a:spLocks/>
            </p:cNvSpPr>
            <p:nvPr/>
          </p:nvSpPr>
          <p:spPr bwMode="auto">
            <a:xfrm>
              <a:off x="4972050" y="1816100"/>
              <a:ext cx="328613" cy="265113"/>
            </a:xfrm>
            <a:custGeom>
              <a:avLst/>
              <a:gdLst>
                <a:gd name="T0" fmla="*/ 0 w 207"/>
                <a:gd name="T1" fmla="*/ 0 h 167"/>
                <a:gd name="T2" fmla="*/ 207 w 207"/>
                <a:gd name="T3" fmla="*/ 167 h 167"/>
                <a:gd name="T4" fmla="*/ 207 w 207"/>
                <a:gd name="T5" fmla="*/ 150 h 167"/>
                <a:gd name="T6" fmla="*/ 26 w 207"/>
                <a:gd name="T7" fmla="*/ 0 h 167"/>
                <a:gd name="T8" fmla="*/ 0 w 207"/>
                <a:gd name="T9" fmla="*/ 0 h 167"/>
              </a:gdLst>
              <a:ahLst/>
              <a:cxnLst>
                <a:cxn ang="0">
                  <a:pos x="T0" y="T1"/>
                </a:cxn>
                <a:cxn ang="0">
                  <a:pos x="T2" y="T3"/>
                </a:cxn>
                <a:cxn ang="0">
                  <a:pos x="T4" y="T5"/>
                </a:cxn>
                <a:cxn ang="0">
                  <a:pos x="T6" y="T7"/>
                </a:cxn>
                <a:cxn ang="0">
                  <a:pos x="T8" y="T9"/>
                </a:cxn>
              </a:cxnLst>
              <a:rect l="0" t="0" r="r" b="b"/>
              <a:pathLst>
                <a:path w="207" h="167">
                  <a:moveTo>
                    <a:pt x="0" y="0"/>
                  </a:moveTo>
                  <a:lnTo>
                    <a:pt x="207" y="167"/>
                  </a:lnTo>
                  <a:lnTo>
                    <a:pt x="207" y="150"/>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7"/>
            <p:cNvSpPr>
              <a:spLocks/>
            </p:cNvSpPr>
            <p:nvPr/>
          </p:nvSpPr>
          <p:spPr bwMode="auto">
            <a:xfrm>
              <a:off x="4794250" y="1809750"/>
              <a:ext cx="501650" cy="419100"/>
            </a:xfrm>
            <a:custGeom>
              <a:avLst/>
              <a:gdLst>
                <a:gd name="T0" fmla="*/ 21 w 316"/>
                <a:gd name="T1" fmla="*/ 0 h 264"/>
                <a:gd name="T2" fmla="*/ 0 w 316"/>
                <a:gd name="T3" fmla="*/ 0 h 264"/>
                <a:gd name="T4" fmla="*/ 316 w 316"/>
                <a:gd name="T5" fmla="*/ 264 h 264"/>
                <a:gd name="T6" fmla="*/ 316 w 316"/>
                <a:gd name="T7" fmla="*/ 243 h 264"/>
                <a:gd name="T8" fmla="*/ 21 w 316"/>
                <a:gd name="T9" fmla="*/ 0 h 264"/>
              </a:gdLst>
              <a:ahLst/>
              <a:cxnLst>
                <a:cxn ang="0">
                  <a:pos x="T0" y="T1"/>
                </a:cxn>
                <a:cxn ang="0">
                  <a:pos x="T2" y="T3"/>
                </a:cxn>
                <a:cxn ang="0">
                  <a:pos x="T4" y="T5"/>
                </a:cxn>
                <a:cxn ang="0">
                  <a:pos x="T6" y="T7"/>
                </a:cxn>
                <a:cxn ang="0">
                  <a:pos x="T8" y="T9"/>
                </a:cxn>
              </a:cxnLst>
              <a:rect l="0" t="0" r="r" b="b"/>
              <a:pathLst>
                <a:path w="316" h="264">
                  <a:moveTo>
                    <a:pt x="21" y="0"/>
                  </a:moveTo>
                  <a:lnTo>
                    <a:pt x="0" y="0"/>
                  </a:lnTo>
                  <a:lnTo>
                    <a:pt x="316" y="264"/>
                  </a:lnTo>
                  <a:lnTo>
                    <a:pt x="316" y="24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8"/>
            <p:cNvSpPr>
              <a:spLocks/>
            </p:cNvSpPr>
            <p:nvPr/>
          </p:nvSpPr>
          <p:spPr bwMode="auto">
            <a:xfrm>
              <a:off x="4614863" y="1809750"/>
              <a:ext cx="681038" cy="566738"/>
            </a:xfrm>
            <a:custGeom>
              <a:avLst/>
              <a:gdLst>
                <a:gd name="T0" fmla="*/ 22 w 429"/>
                <a:gd name="T1" fmla="*/ 0 h 357"/>
                <a:gd name="T2" fmla="*/ 0 w 429"/>
                <a:gd name="T3" fmla="*/ 0 h 357"/>
                <a:gd name="T4" fmla="*/ 429 w 429"/>
                <a:gd name="T5" fmla="*/ 357 h 357"/>
                <a:gd name="T6" fmla="*/ 429 w 429"/>
                <a:gd name="T7" fmla="*/ 335 h 357"/>
                <a:gd name="T8" fmla="*/ 22 w 429"/>
                <a:gd name="T9" fmla="*/ 0 h 357"/>
              </a:gdLst>
              <a:ahLst/>
              <a:cxnLst>
                <a:cxn ang="0">
                  <a:pos x="T0" y="T1"/>
                </a:cxn>
                <a:cxn ang="0">
                  <a:pos x="T2" y="T3"/>
                </a:cxn>
                <a:cxn ang="0">
                  <a:pos x="T4" y="T5"/>
                </a:cxn>
                <a:cxn ang="0">
                  <a:pos x="T6" y="T7"/>
                </a:cxn>
                <a:cxn ang="0">
                  <a:pos x="T8" y="T9"/>
                </a:cxn>
              </a:cxnLst>
              <a:rect l="0" t="0" r="r" b="b"/>
              <a:pathLst>
                <a:path w="429" h="357">
                  <a:moveTo>
                    <a:pt x="22" y="0"/>
                  </a:moveTo>
                  <a:lnTo>
                    <a:pt x="0" y="0"/>
                  </a:lnTo>
                  <a:lnTo>
                    <a:pt x="429" y="357"/>
                  </a:lnTo>
                  <a:lnTo>
                    <a:pt x="429" y="335"/>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9"/>
            <p:cNvSpPr>
              <a:spLocks/>
            </p:cNvSpPr>
            <p:nvPr/>
          </p:nvSpPr>
          <p:spPr bwMode="auto">
            <a:xfrm>
              <a:off x="4437063" y="1809750"/>
              <a:ext cx="858838" cy="708025"/>
            </a:xfrm>
            <a:custGeom>
              <a:avLst/>
              <a:gdLst>
                <a:gd name="T0" fmla="*/ 21 w 541"/>
                <a:gd name="T1" fmla="*/ 0 h 446"/>
                <a:gd name="T2" fmla="*/ 0 w 541"/>
                <a:gd name="T3" fmla="*/ 0 h 446"/>
                <a:gd name="T4" fmla="*/ 541 w 541"/>
                <a:gd name="T5" fmla="*/ 446 h 446"/>
                <a:gd name="T6" fmla="*/ 541 w 541"/>
                <a:gd name="T7" fmla="*/ 428 h 446"/>
                <a:gd name="T8" fmla="*/ 21 w 541"/>
                <a:gd name="T9" fmla="*/ 0 h 446"/>
              </a:gdLst>
              <a:ahLst/>
              <a:cxnLst>
                <a:cxn ang="0">
                  <a:pos x="T0" y="T1"/>
                </a:cxn>
                <a:cxn ang="0">
                  <a:pos x="T2" y="T3"/>
                </a:cxn>
                <a:cxn ang="0">
                  <a:pos x="T4" y="T5"/>
                </a:cxn>
                <a:cxn ang="0">
                  <a:pos x="T6" y="T7"/>
                </a:cxn>
                <a:cxn ang="0">
                  <a:pos x="T8" y="T9"/>
                </a:cxn>
              </a:cxnLst>
              <a:rect l="0" t="0" r="r" b="b"/>
              <a:pathLst>
                <a:path w="541" h="446">
                  <a:moveTo>
                    <a:pt x="21" y="0"/>
                  </a:moveTo>
                  <a:lnTo>
                    <a:pt x="0" y="0"/>
                  </a:lnTo>
                  <a:lnTo>
                    <a:pt x="541" y="446"/>
                  </a:lnTo>
                  <a:lnTo>
                    <a:pt x="541" y="428"/>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0"/>
            <p:cNvSpPr>
              <a:spLocks/>
            </p:cNvSpPr>
            <p:nvPr/>
          </p:nvSpPr>
          <p:spPr bwMode="auto">
            <a:xfrm>
              <a:off x="4257675" y="1816100"/>
              <a:ext cx="1038225" cy="847725"/>
            </a:xfrm>
            <a:custGeom>
              <a:avLst/>
              <a:gdLst>
                <a:gd name="T0" fmla="*/ 22 w 654"/>
                <a:gd name="T1" fmla="*/ 0 h 534"/>
                <a:gd name="T2" fmla="*/ 0 w 654"/>
                <a:gd name="T3" fmla="*/ 0 h 534"/>
                <a:gd name="T4" fmla="*/ 654 w 654"/>
                <a:gd name="T5" fmla="*/ 534 h 534"/>
                <a:gd name="T6" fmla="*/ 654 w 654"/>
                <a:gd name="T7" fmla="*/ 516 h 534"/>
                <a:gd name="T8" fmla="*/ 22 w 654"/>
                <a:gd name="T9" fmla="*/ 0 h 534"/>
              </a:gdLst>
              <a:ahLst/>
              <a:cxnLst>
                <a:cxn ang="0">
                  <a:pos x="T0" y="T1"/>
                </a:cxn>
                <a:cxn ang="0">
                  <a:pos x="T2" y="T3"/>
                </a:cxn>
                <a:cxn ang="0">
                  <a:pos x="T4" y="T5"/>
                </a:cxn>
                <a:cxn ang="0">
                  <a:pos x="T6" y="T7"/>
                </a:cxn>
                <a:cxn ang="0">
                  <a:pos x="T8" y="T9"/>
                </a:cxn>
              </a:cxnLst>
              <a:rect l="0" t="0" r="r" b="b"/>
              <a:pathLst>
                <a:path w="654" h="534">
                  <a:moveTo>
                    <a:pt x="22" y="0"/>
                  </a:moveTo>
                  <a:lnTo>
                    <a:pt x="0" y="0"/>
                  </a:lnTo>
                  <a:lnTo>
                    <a:pt x="654" y="534"/>
                  </a:lnTo>
                  <a:lnTo>
                    <a:pt x="654" y="51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1"/>
            <p:cNvSpPr>
              <a:spLocks/>
            </p:cNvSpPr>
            <p:nvPr/>
          </p:nvSpPr>
          <p:spPr bwMode="auto">
            <a:xfrm>
              <a:off x="4078288" y="1809750"/>
              <a:ext cx="1222375" cy="1006475"/>
            </a:xfrm>
            <a:custGeom>
              <a:avLst/>
              <a:gdLst>
                <a:gd name="T0" fmla="*/ 22 w 770"/>
                <a:gd name="T1" fmla="*/ 0 h 634"/>
                <a:gd name="T2" fmla="*/ 0 w 770"/>
                <a:gd name="T3" fmla="*/ 0 h 634"/>
                <a:gd name="T4" fmla="*/ 770 w 770"/>
                <a:gd name="T5" fmla="*/ 634 h 634"/>
                <a:gd name="T6" fmla="*/ 770 w 770"/>
                <a:gd name="T7" fmla="*/ 617 h 634"/>
                <a:gd name="T8" fmla="*/ 22 w 770"/>
                <a:gd name="T9" fmla="*/ 0 h 634"/>
              </a:gdLst>
              <a:ahLst/>
              <a:cxnLst>
                <a:cxn ang="0">
                  <a:pos x="T0" y="T1"/>
                </a:cxn>
                <a:cxn ang="0">
                  <a:pos x="T2" y="T3"/>
                </a:cxn>
                <a:cxn ang="0">
                  <a:pos x="T4" y="T5"/>
                </a:cxn>
                <a:cxn ang="0">
                  <a:pos x="T6" y="T7"/>
                </a:cxn>
                <a:cxn ang="0">
                  <a:pos x="T8" y="T9"/>
                </a:cxn>
              </a:cxnLst>
              <a:rect l="0" t="0" r="r" b="b"/>
              <a:pathLst>
                <a:path w="770" h="634">
                  <a:moveTo>
                    <a:pt x="22" y="0"/>
                  </a:moveTo>
                  <a:lnTo>
                    <a:pt x="0" y="0"/>
                  </a:lnTo>
                  <a:lnTo>
                    <a:pt x="770" y="634"/>
                  </a:lnTo>
                  <a:lnTo>
                    <a:pt x="770" y="61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Місце для тексту 5"/>
          <p:cNvSpPr>
            <a:spLocks noGrp="1"/>
          </p:cNvSpPr>
          <p:nvPr>
            <p:ph type="body" sz="quarter" idx="11"/>
          </p:nvPr>
        </p:nvSpPr>
        <p:spPr>
          <a:xfrm>
            <a:off x="907097" y="679689"/>
            <a:ext cx="4247479" cy="649169"/>
          </a:xfrm>
        </p:spPr>
        <p:txBody>
          <a:bodyPr/>
          <a:lstStyle/>
          <a:p>
            <a:r>
              <a:rPr lang="en-US" b="1" dirty="0" err="1">
                <a:latin typeface="Open Sans ExtraBold"/>
                <a:ea typeface="Open Sans ExtraBold"/>
                <a:cs typeface="Open Sans ExtraBold"/>
              </a:rPr>
              <a:t>Dmytro</a:t>
            </a:r>
            <a:r>
              <a:rPr lang="en-US" b="1" dirty="0">
                <a:latin typeface="Open Sans ExtraBold"/>
                <a:ea typeface="Open Sans ExtraBold"/>
                <a:cs typeface="Open Sans ExtraBold"/>
              </a:rPr>
              <a:t> </a:t>
            </a:r>
            <a:r>
              <a:rPr lang="en-US" b="1" dirty="0" err="1">
                <a:latin typeface="Open Sans ExtraBold"/>
                <a:ea typeface="Open Sans ExtraBold"/>
                <a:cs typeface="Open Sans ExtraBold"/>
              </a:rPr>
              <a:t>Shcherbatiuk</a:t>
            </a:r>
            <a:endParaRPr lang="en-US" b="1" dirty="0">
              <a:latin typeface="Open Sans ExtraBold"/>
              <a:ea typeface="Open Sans ExtraBold"/>
              <a:cs typeface="Open Sans ExtraBold"/>
            </a:endParaRPr>
          </a:p>
          <a:p>
            <a:endParaRPr lang="uk-UA" dirty="0"/>
          </a:p>
        </p:txBody>
      </p:sp>
      <p:sp>
        <p:nvSpPr>
          <p:cNvPr id="47" name="Прямокутник 24"/>
          <p:cNvSpPr/>
          <p:nvPr/>
        </p:nvSpPr>
        <p:spPr>
          <a:xfrm>
            <a:off x="921185" y="2954325"/>
            <a:ext cx="4006415" cy="1600438"/>
          </a:xfrm>
          <a:prstGeom prst="rect">
            <a:avLst/>
          </a:prstGeom>
        </p:spPr>
        <p:txBody>
          <a:bodyPr wrap="square" lIns="91440" tIns="45720" rIns="91440" bIns="45720" anchor="t">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I'm software engineer with years of experience in Java. </a:t>
            </a:r>
            <a:b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br>
            <a:endPar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 love to work on challenging tasks, distributed systems, prefer active sports like, tennis and snowboarding and like programming on an Elixir/Rust lang.</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8472" y="1632691"/>
            <a:ext cx="3639751" cy="3635995"/>
          </a:xfrm>
          <a:prstGeom prst="rect">
            <a:avLst/>
          </a:prstGeom>
        </p:spPr>
      </p:pic>
    </p:spTree>
    <p:extLst>
      <p:ext uri="{BB962C8B-B14F-4D97-AF65-F5344CB8AC3E}">
        <p14:creationId xmlns:p14="http://schemas.microsoft.com/office/powerpoint/2010/main" val="155801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907097" y="679689"/>
            <a:ext cx="5188903" cy="786253"/>
          </a:xfrm>
        </p:spPr>
        <p:txBody>
          <a:bodyPr/>
          <a:lstStyle/>
          <a:p>
            <a:r>
              <a:rPr lang="en-GB" dirty="0"/>
              <a:t>Why </a:t>
            </a:r>
            <a:r>
              <a:rPr lang="en-GB" dirty="0">
                <a:solidFill>
                  <a:srgbClr val="3CD5AF"/>
                </a:solidFill>
              </a:rPr>
              <a:t>QUIC?</a:t>
            </a:r>
          </a:p>
        </p:txBody>
      </p:sp>
      <p:sp>
        <p:nvSpPr>
          <p:cNvPr id="16" name="TextBox 15">
            <a:extLst>
              <a:ext uri="{FF2B5EF4-FFF2-40B4-BE49-F238E27FC236}">
                <a16:creationId xmlns:a16="http://schemas.microsoft.com/office/drawing/2014/main" id="{39FF64C5-FEAE-8173-65C9-C1B1197B124C}"/>
              </a:ext>
            </a:extLst>
          </p:cNvPr>
          <p:cNvSpPr txBox="1"/>
          <p:nvPr/>
        </p:nvSpPr>
        <p:spPr>
          <a:xfrm>
            <a:off x="3985993" y="2242348"/>
            <a:ext cx="7584335" cy="3323987"/>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is an acronym for Quick UDP Internet Connections and was designed by Google.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Currently, it is maintained by IETF as several RFC documents currently standardize the QUIC protocol.</a:t>
            </a:r>
            <a:r>
              <a:rPr lang="uk-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primary purpose of the QUIC protocol is to improve the user experience</a:t>
            </a:r>
            <a:r>
              <a:rPr lang="uk-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(mainly reduce web page load times) compared to the connections using TCP+TLS+HTTP/2 protocols. </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is a relatively new transport layer network protocol that has gained popularity over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last few years.</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Even though QUIC was implemented with an orientation to web applications,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it is a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general-purpose transport protocol</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that can be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used for any network application</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As its name says, it is based on the UDP protocol and uses port 443.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Because the UDP is a connectionless protocol without guaranteed delivery,</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it is up to the QUIC protocol to implement all necessary mechanisms to ensure correct data delivery.</a:t>
            </a: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6112" y="-193265"/>
            <a:ext cx="2038586" cy="1627825"/>
          </a:xfrm>
          <a:prstGeom prst="rect">
            <a:avLst/>
          </a:prstGeom>
        </p:spPr>
      </p:pic>
    </p:spTree>
    <p:extLst>
      <p:ext uri="{BB962C8B-B14F-4D97-AF65-F5344CB8AC3E}">
        <p14:creationId xmlns:p14="http://schemas.microsoft.com/office/powerpoint/2010/main" val="4186759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758619"/>
            <a:ext cx="12192000" cy="2099381"/>
          </a:xfrm>
          <a:prstGeom prst="rect">
            <a:avLst/>
          </a:prstGeom>
          <a:solidFill>
            <a:srgbClr val="A25E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579189" y="295344"/>
            <a:ext cx="2038586" cy="1627825"/>
          </a:xfrm>
          <a:prstGeom prst="rect">
            <a:avLst/>
          </a:prstGeom>
        </p:spPr>
      </p:pic>
      <p:sp>
        <p:nvSpPr>
          <p:cNvPr id="7" name="Rectangle: Rounded Corners 24">
            <a:extLst>
              <a:ext uri="{FF2B5EF4-FFF2-40B4-BE49-F238E27FC236}">
                <a16:creationId xmlns:a16="http://schemas.microsoft.com/office/drawing/2014/main" id="{5CD7C43B-ED8E-F285-0AA8-4543F5865FAB}"/>
              </a:ext>
            </a:extLst>
          </p:cNvPr>
          <p:cNvSpPr/>
          <p:nvPr/>
        </p:nvSpPr>
        <p:spPr>
          <a:xfrm>
            <a:off x="3258536" y="1598618"/>
            <a:ext cx="5215508" cy="4348497"/>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6" name="Picture 5" descr="Diagram&#10;&#10;Description automatically generated with low confidence">
            <a:extLst>
              <a:ext uri="{FF2B5EF4-FFF2-40B4-BE49-F238E27FC236}">
                <a16:creationId xmlns:a16="http://schemas.microsoft.com/office/drawing/2014/main" id="{52EA7849-0E7D-8E73-E5BC-1B04E66DD8AA}"/>
              </a:ext>
            </a:extLst>
          </p:cNvPr>
          <p:cNvPicPr>
            <a:picLocks noChangeAspect="1"/>
          </p:cNvPicPr>
          <p:nvPr/>
        </p:nvPicPr>
        <p:blipFill>
          <a:blip r:embed="rId3"/>
          <a:stretch>
            <a:fillRect/>
          </a:stretch>
        </p:blipFill>
        <p:spPr>
          <a:xfrm>
            <a:off x="3499119" y="2006588"/>
            <a:ext cx="4672692" cy="3615774"/>
          </a:xfrm>
          <a:prstGeom prst="rect">
            <a:avLst/>
          </a:prstGeom>
        </p:spPr>
      </p:pic>
    </p:spTree>
    <p:extLst>
      <p:ext uri="{BB962C8B-B14F-4D97-AF65-F5344CB8AC3E}">
        <p14:creationId xmlns:p14="http://schemas.microsoft.com/office/powerpoint/2010/main" val="326518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FF64C5-FEAE-8173-65C9-C1B1197B124C}"/>
              </a:ext>
            </a:extLst>
          </p:cNvPr>
          <p:cNvSpPr txBox="1"/>
          <p:nvPr/>
        </p:nvSpPr>
        <p:spPr>
          <a:xfrm>
            <a:off x="3985993" y="2562567"/>
            <a:ext cx="7584335" cy="2893100"/>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is always secure</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There is no clear-text version of the protocol so to negotiate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QUIC connection means doing cryptography and security with TLS 1.3. As mentioned above, this prevents ossification as well as other sorts of blocks and special treatments,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as well as making sure QUIC has all the secure properties of HTTPS that web users have come to expect and want. There are only a few initial handshake packets that are sent in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clear before the encryption protocols have been negotiated.</a:t>
            </a:r>
          </a:p>
          <a:p>
            <a:endPar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offers both 0-RTT and 1-RTT</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handshakes that reduce the time it takes to negotiate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and setup a new connection. Compare with the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3-way handshake of TCP</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In addition to that, QUIC offers "early data" support from the get-go which is done to allow more data and it is used more easily than TCP Fast Open. With the stream concept, another logical connection to the same host can be done at once without having to wait for the existing one to end first.</a:t>
            </a:r>
            <a:endPar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6112" y="-193265"/>
            <a:ext cx="2038586" cy="1627825"/>
          </a:xfrm>
          <a:prstGeom prst="rect">
            <a:avLst/>
          </a:prstGeom>
        </p:spPr>
      </p:pic>
    </p:spTree>
    <p:extLst>
      <p:ext uri="{BB962C8B-B14F-4D97-AF65-F5344CB8AC3E}">
        <p14:creationId xmlns:p14="http://schemas.microsoft.com/office/powerpoint/2010/main" val="340956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FF64C5-FEAE-8173-65C9-C1B1197B124C}"/>
              </a:ext>
            </a:extLst>
          </p:cNvPr>
          <p:cNvSpPr txBox="1"/>
          <p:nvPr/>
        </p:nvSpPr>
        <p:spPr>
          <a:xfrm>
            <a:off x="3985993" y="2562567"/>
            <a:ext cx="7584335" cy="2677656"/>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Transfer protocol over UDP</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QUIC is a transfer protocol implemented on top of UDP.</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If you watch your network traffic casually, you will see QUIC appear as UDP packets.</a:t>
            </a:r>
            <a:b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b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Based on UDP it also then uses UDP port numbers to identify specific network services on a given IP address. All known QUIC implementations are currently in user-space,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which allows for more rapid evolution than kernel-space implementations typically allow.</a:t>
            </a:r>
          </a:p>
          <a:p>
            <a:endPar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Reliable.</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While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UDP is not a reliable transport</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adds a layer on top of UDP </a:t>
            </a: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that introduces reliability</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It offers re-transmissions of packets, congestion control,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pacing and the other features otherwise present in TCP. Data sent over QUIC from one end-point will appear in the other end sooner or later, as long as the connection is maintained.</a:t>
            </a:r>
          </a:p>
          <a:p>
            <a:endPar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482586" y="-269465"/>
            <a:ext cx="2038586" cy="1627825"/>
          </a:xfrm>
          <a:prstGeom prst="rect">
            <a:avLst/>
          </a:prstGeom>
        </p:spPr>
      </p:pic>
    </p:spTree>
    <p:extLst>
      <p:ext uri="{BB962C8B-B14F-4D97-AF65-F5344CB8AC3E}">
        <p14:creationId xmlns:p14="http://schemas.microsoft.com/office/powerpoint/2010/main" val="4234210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FF64C5-FEAE-8173-65C9-C1B1197B124C}"/>
              </a:ext>
            </a:extLst>
          </p:cNvPr>
          <p:cNvSpPr txBox="1"/>
          <p:nvPr/>
        </p:nvSpPr>
        <p:spPr>
          <a:xfrm>
            <a:off x="3985993" y="2086428"/>
            <a:ext cx="7584335" cy="3539430"/>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Streams.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Similar to HTTP/2, QUIC features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separate logical streams within the physical connections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 number of parallel streams that can transfer data simultaneously over a single connection without affecting the other streams. A connection is a negotiated setup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between two end-points similar to how a TCP connection works. A QUIC connection is made to a UDP port and IP address, but once established the connection is associated by its "connection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ID".Over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an established connection, either side can create streams and send data to the other end.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Streams are delivered in-order and they are reliable, but different streams may</a:t>
            </a:r>
            <a:r>
              <a:rPr lang="uk-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be delivered out-of-order.</a:t>
            </a:r>
            <a:b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br>
            <a:endParaRPr lang="uk-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offers flow control on both connection and streams.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p>
          <a:p>
            <a:endPar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QUIC guarantees in-order delivery of streams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but not between streams. This means that each stream will send data and maintain data order, but each stream may reach the destination in a different order than the application sent it!</a:t>
            </a:r>
          </a:p>
          <a:p>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482586" y="-269465"/>
            <a:ext cx="2038586" cy="1627825"/>
          </a:xfrm>
          <a:prstGeom prst="rect">
            <a:avLst/>
          </a:prstGeom>
        </p:spPr>
      </p:pic>
      <p:pic>
        <p:nvPicPr>
          <p:cNvPr id="5" name="Picture 4" descr="Diagram&#10;&#10;Description automatically generated">
            <a:extLst>
              <a:ext uri="{FF2B5EF4-FFF2-40B4-BE49-F238E27FC236}">
                <a16:creationId xmlns:a16="http://schemas.microsoft.com/office/drawing/2014/main" id="{F1805B45-2E06-2B87-B3B5-AACEE4F88D9A}"/>
              </a:ext>
            </a:extLst>
          </p:cNvPr>
          <p:cNvPicPr>
            <a:picLocks noChangeAspect="1"/>
          </p:cNvPicPr>
          <p:nvPr/>
        </p:nvPicPr>
        <p:blipFill rotWithShape="1">
          <a:blip r:embed="rId3"/>
          <a:srcRect b="10106"/>
          <a:stretch/>
        </p:blipFill>
        <p:spPr>
          <a:xfrm>
            <a:off x="3785968" y="5400063"/>
            <a:ext cx="4002464" cy="972162"/>
          </a:xfrm>
          <a:prstGeom prst="rect">
            <a:avLst/>
          </a:prstGeom>
        </p:spPr>
      </p:pic>
    </p:spTree>
    <p:extLst>
      <p:ext uri="{BB962C8B-B14F-4D97-AF65-F5344CB8AC3E}">
        <p14:creationId xmlns:p14="http://schemas.microsoft.com/office/powerpoint/2010/main" val="2087367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FF64C5-FEAE-8173-65C9-C1B1197B124C}"/>
              </a:ext>
            </a:extLst>
          </p:cNvPr>
          <p:cNvSpPr txBox="1"/>
          <p:nvPr/>
        </p:nvSpPr>
        <p:spPr>
          <a:xfrm>
            <a:off x="3985993" y="2780957"/>
            <a:ext cx="7329707" cy="2246769"/>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Fast handshakes.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QUIC offers both 0-RTT and 1-RTT connection setups, meaning that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at best QUIC needs no extra round-trips at all when setting up a new connection.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faster of those two, the 0-RTT handshake, only works if there has been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previous connection established to a host and a secret from that connection has been cached.</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transport security used in QUIC is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using TLS 1.3 and there are never </a:t>
            </a: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any unencrypted QUIC connections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TLS 1.3 has several advantages compared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to older TLS versions but a primary reason for using it in QUIC is that 1.3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changed the handshake to require fewer roundtrips. It reduces protocol latency.</a:t>
            </a:r>
          </a:p>
        </p:txBody>
      </p:sp>
      <p:cxnSp>
        <p:nvCxnSpPr>
          <p:cNvPr id="17" name="Straight Connector 16"/>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482586" y="-269465"/>
            <a:ext cx="2038586" cy="1627825"/>
          </a:xfrm>
          <a:prstGeom prst="rect">
            <a:avLst/>
          </a:prstGeom>
        </p:spPr>
      </p:pic>
    </p:spTree>
    <p:extLst>
      <p:ext uri="{BB962C8B-B14F-4D97-AF65-F5344CB8AC3E}">
        <p14:creationId xmlns:p14="http://schemas.microsoft.com/office/powerpoint/2010/main" val="428072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68938" y="5162619"/>
            <a:ext cx="2038586" cy="1627825"/>
          </a:xfrm>
          <a:prstGeom prst="rect">
            <a:avLst/>
          </a:prstGeom>
        </p:spPr>
      </p:pic>
      <p:sp>
        <p:nvSpPr>
          <p:cNvPr id="10" name="Rectangle: Rounded Corners 24">
            <a:extLst>
              <a:ext uri="{FF2B5EF4-FFF2-40B4-BE49-F238E27FC236}">
                <a16:creationId xmlns:a16="http://schemas.microsoft.com/office/drawing/2014/main" id="{5CD7C43B-ED8E-F285-0AA8-4543F5865FAB}"/>
              </a:ext>
            </a:extLst>
          </p:cNvPr>
          <p:cNvSpPr/>
          <p:nvPr/>
        </p:nvSpPr>
        <p:spPr>
          <a:xfrm>
            <a:off x="6319103"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Rectangle: Rounded Corners 24">
            <a:extLst>
              <a:ext uri="{FF2B5EF4-FFF2-40B4-BE49-F238E27FC236}">
                <a16:creationId xmlns:a16="http://schemas.microsoft.com/office/drawing/2014/main" id="{5CD7C43B-ED8E-F285-0AA8-4543F5865FAB}"/>
              </a:ext>
            </a:extLst>
          </p:cNvPr>
          <p:cNvSpPr/>
          <p:nvPr/>
        </p:nvSpPr>
        <p:spPr>
          <a:xfrm>
            <a:off x="902581" y="1348966"/>
            <a:ext cx="4734961"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8" name="Picture 7" descr="Diagram&#10;&#10;Description automatically generated">
            <a:extLst>
              <a:ext uri="{FF2B5EF4-FFF2-40B4-BE49-F238E27FC236}">
                <a16:creationId xmlns:a16="http://schemas.microsoft.com/office/drawing/2014/main" id="{61EF91A0-E748-C648-76FE-44E2E54C1634}"/>
              </a:ext>
            </a:extLst>
          </p:cNvPr>
          <p:cNvPicPr>
            <a:picLocks noChangeAspect="1"/>
          </p:cNvPicPr>
          <p:nvPr/>
        </p:nvPicPr>
        <p:blipFill>
          <a:blip r:embed="rId3"/>
          <a:stretch>
            <a:fillRect/>
          </a:stretch>
        </p:blipFill>
        <p:spPr>
          <a:xfrm>
            <a:off x="1071281" y="1828916"/>
            <a:ext cx="4378509" cy="3353483"/>
          </a:xfrm>
          <a:prstGeom prst="rect">
            <a:avLst/>
          </a:prstGeom>
        </p:spPr>
      </p:pic>
      <p:pic>
        <p:nvPicPr>
          <p:cNvPr id="9" name="Picture 8" descr="Diagram&#10;&#10;Description automatically generated">
            <a:extLst>
              <a:ext uri="{FF2B5EF4-FFF2-40B4-BE49-F238E27FC236}">
                <a16:creationId xmlns:a16="http://schemas.microsoft.com/office/drawing/2014/main" id="{36363063-0EF7-05BC-AF8A-08D636A410A2}"/>
              </a:ext>
            </a:extLst>
          </p:cNvPr>
          <p:cNvPicPr>
            <a:picLocks noChangeAspect="1"/>
          </p:cNvPicPr>
          <p:nvPr/>
        </p:nvPicPr>
        <p:blipFill>
          <a:blip r:embed="rId4"/>
          <a:stretch>
            <a:fillRect/>
          </a:stretch>
        </p:blipFill>
        <p:spPr>
          <a:xfrm>
            <a:off x="6755995" y="1758956"/>
            <a:ext cx="3912006" cy="3515136"/>
          </a:xfrm>
          <a:prstGeom prst="rect">
            <a:avLst/>
          </a:prstGeom>
        </p:spPr>
      </p:pic>
      <p:sp>
        <p:nvSpPr>
          <p:cNvPr id="3" name="Text Placeholder 14">
            <a:extLst>
              <a:ext uri="{FF2B5EF4-FFF2-40B4-BE49-F238E27FC236}">
                <a16:creationId xmlns:a16="http://schemas.microsoft.com/office/drawing/2014/main" id="{3073BE8D-B348-1B6F-9C3E-EC51F4315D9D}"/>
              </a:ext>
            </a:extLst>
          </p:cNvPr>
          <p:cNvSpPr>
            <a:spLocks noGrp="1"/>
          </p:cNvSpPr>
          <p:nvPr>
            <p:ph type="body" sz="quarter" idx="11"/>
          </p:nvPr>
        </p:nvSpPr>
        <p:spPr>
          <a:xfrm>
            <a:off x="907097" y="409396"/>
            <a:ext cx="7459137" cy="786253"/>
          </a:xfrm>
        </p:spPr>
        <p:txBody>
          <a:bodyPr/>
          <a:lstStyle/>
          <a:p>
            <a:r>
              <a:rPr lang="en-GB" dirty="0"/>
              <a:t>Faster </a:t>
            </a:r>
            <a:r>
              <a:rPr lang="en-GB" dirty="0">
                <a:solidFill>
                  <a:srgbClr val="3CD5AF"/>
                </a:solidFill>
              </a:rPr>
              <a:t>connection</a:t>
            </a:r>
            <a:r>
              <a:rPr lang="en-GB" dirty="0"/>
              <a:t> establishment</a:t>
            </a:r>
            <a:endParaRPr lang="uk-UA" dirty="0"/>
          </a:p>
        </p:txBody>
      </p:sp>
    </p:spTree>
    <p:extLst>
      <p:ext uri="{BB962C8B-B14F-4D97-AF65-F5344CB8AC3E}">
        <p14:creationId xmlns:p14="http://schemas.microsoft.com/office/powerpoint/2010/main" val="280162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2645776"/>
            <a:ext cx="5592661" cy="1566449"/>
          </a:xfrm>
        </p:spPr>
        <p:txBody>
          <a:bodyPr/>
          <a:lstStyle/>
          <a:p>
            <a:r>
              <a:rPr lang="en-US" b="1" dirty="0">
                <a:solidFill>
                  <a:srgbClr val="253746"/>
                </a:solidFill>
                <a:latin typeface="Open Sans ExtraBold"/>
                <a:ea typeface="Open Sans ExtraBold"/>
                <a:cs typeface="Open Sans ExtraBold"/>
              </a:rPr>
              <a:t>Network</a:t>
            </a:r>
            <a:r>
              <a:rPr lang="en-US" b="1" dirty="0">
                <a:latin typeface="Open Sans ExtraBold"/>
                <a:ea typeface="Open Sans ExtraBold"/>
                <a:cs typeface="Open Sans ExtraBold"/>
              </a:rPr>
              <a:t> Sockets</a:t>
            </a:r>
          </a:p>
        </p:txBody>
      </p:sp>
    </p:spTree>
    <p:extLst>
      <p:ext uri="{BB962C8B-B14F-4D97-AF65-F5344CB8AC3E}">
        <p14:creationId xmlns:p14="http://schemas.microsoft.com/office/powerpoint/2010/main" val="383866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07097" y="679690"/>
            <a:ext cx="5512753" cy="844310"/>
          </a:xfrm>
        </p:spPr>
        <p:txBody>
          <a:bodyPr/>
          <a:lstStyle/>
          <a:p>
            <a:r>
              <a:rPr lang="en-GB" dirty="0"/>
              <a:t>Socket communication </a:t>
            </a:r>
            <a:r>
              <a:rPr lang="en-GB" dirty="0">
                <a:solidFill>
                  <a:srgbClr val="3CD5AF"/>
                </a:solidFill>
              </a:rPr>
              <a:t>domains</a:t>
            </a:r>
            <a:endParaRPr lang="uk-UA" dirty="0">
              <a:solidFill>
                <a:srgbClr val="3CD5AF"/>
              </a:solidFill>
            </a:endParaRPr>
          </a:p>
        </p:txBody>
      </p:sp>
      <p:sp>
        <p:nvSpPr>
          <p:cNvPr id="4" name="TextBox 3">
            <a:extLst>
              <a:ext uri="{FF2B5EF4-FFF2-40B4-BE49-F238E27FC236}">
                <a16:creationId xmlns:a16="http://schemas.microsoft.com/office/drawing/2014/main" id="{39FF64C5-FEAE-8173-65C9-C1B1197B124C}"/>
              </a:ext>
            </a:extLst>
          </p:cNvPr>
          <p:cNvSpPr txBox="1"/>
          <p:nvPr/>
        </p:nvSpPr>
        <p:spPr>
          <a:xfrm>
            <a:off x="907097" y="2190892"/>
            <a:ext cx="2991525" cy="307777"/>
          </a:xfrm>
          <a:prstGeom prst="rect">
            <a:avLst/>
          </a:prstGeom>
          <a:noFill/>
        </p:spPr>
        <p:txBody>
          <a:bodyPr wrap="none" rtlCol="0">
            <a:spAutoFit/>
          </a:bodyPr>
          <a:lstStyle/>
          <a:p>
            <a:r>
              <a:rPr lang="en-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AF_INET – IPv4 Internet Domain</a:t>
            </a:r>
          </a:p>
        </p:txBody>
      </p:sp>
      <p:sp>
        <p:nvSpPr>
          <p:cNvPr id="5" name="TextBox 4">
            <a:extLst>
              <a:ext uri="{FF2B5EF4-FFF2-40B4-BE49-F238E27FC236}">
                <a16:creationId xmlns:a16="http://schemas.microsoft.com/office/drawing/2014/main" id="{C87DF373-3883-B558-E3B5-10E16DDAF858}"/>
              </a:ext>
            </a:extLst>
          </p:cNvPr>
          <p:cNvSpPr txBox="1"/>
          <p:nvPr/>
        </p:nvSpPr>
        <p:spPr>
          <a:xfrm>
            <a:off x="907097" y="2709507"/>
            <a:ext cx="2919389"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AF_INET6 – IPv6 Internet Domain</a:t>
            </a:r>
          </a:p>
        </p:txBody>
      </p:sp>
      <p:sp>
        <p:nvSpPr>
          <p:cNvPr id="6" name="TextBox 5">
            <a:extLst>
              <a:ext uri="{FF2B5EF4-FFF2-40B4-BE49-F238E27FC236}">
                <a16:creationId xmlns:a16="http://schemas.microsoft.com/office/drawing/2014/main" id="{6EEEB78B-4637-94AD-250A-57F386302993}"/>
              </a:ext>
            </a:extLst>
          </p:cNvPr>
          <p:cNvSpPr txBox="1"/>
          <p:nvPr/>
        </p:nvSpPr>
        <p:spPr>
          <a:xfrm>
            <a:off x="907097" y="3228122"/>
            <a:ext cx="2182008"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AF_UNIX – UNIX domain</a:t>
            </a:r>
          </a:p>
        </p:txBody>
      </p:sp>
      <p:pic>
        <p:nvPicPr>
          <p:cNvPr id="7"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64335" y="5159786"/>
            <a:ext cx="2038586" cy="1627825"/>
          </a:xfrm>
          <a:prstGeom prst="rect">
            <a:avLst/>
          </a:prstGeom>
        </p:spPr>
      </p:pic>
      <p:sp>
        <p:nvSpPr>
          <p:cNvPr id="2" name="TextBox 1">
            <a:extLst>
              <a:ext uri="{FF2B5EF4-FFF2-40B4-BE49-F238E27FC236}">
                <a16:creationId xmlns:a16="http://schemas.microsoft.com/office/drawing/2014/main" id="{AB601940-BF40-40B3-26C6-0C29CF2A7FD9}"/>
              </a:ext>
            </a:extLst>
          </p:cNvPr>
          <p:cNvSpPr txBox="1"/>
          <p:nvPr/>
        </p:nvSpPr>
        <p:spPr>
          <a:xfrm>
            <a:off x="3898622" y="3756934"/>
            <a:ext cx="5716630"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SOCK_</a:t>
            </a:r>
            <a:r>
              <a:rPr lang="en-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DGRAM</a:t>
            </a:r>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 fixed-length, connectionless, unreliable messages</a:t>
            </a:r>
          </a:p>
        </p:txBody>
      </p:sp>
      <p:sp>
        <p:nvSpPr>
          <p:cNvPr id="8" name="TextBox 7">
            <a:extLst>
              <a:ext uri="{FF2B5EF4-FFF2-40B4-BE49-F238E27FC236}">
                <a16:creationId xmlns:a16="http://schemas.microsoft.com/office/drawing/2014/main" id="{B1E68B00-74FE-420D-72D2-7520C7222C39}"/>
              </a:ext>
            </a:extLst>
          </p:cNvPr>
          <p:cNvSpPr txBox="1"/>
          <p:nvPr/>
        </p:nvSpPr>
        <p:spPr>
          <a:xfrm>
            <a:off x="3898622" y="4305230"/>
            <a:ext cx="3321743"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SOCK_RAW – datagram interface to IP</a:t>
            </a:r>
          </a:p>
        </p:txBody>
      </p:sp>
      <p:sp>
        <p:nvSpPr>
          <p:cNvPr id="9" name="TextBox 8">
            <a:extLst>
              <a:ext uri="{FF2B5EF4-FFF2-40B4-BE49-F238E27FC236}">
                <a16:creationId xmlns:a16="http://schemas.microsoft.com/office/drawing/2014/main" id="{C8C0B7D6-7F46-DBF5-5568-D7B8C44B1698}"/>
              </a:ext>
            </a:extLst>
          </p:cNvPr>
          <p:cNvSpPr txBox="1"/>
          <p:nvPr/>
        </p:nvSpPr>
        <p:spPr>
          <a:xfrm>
            <a:off x="3898622" y="4853526"/>
            <a:ext cx="7231467"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SOCK_SEQPACKET - fixed-length, sequenced, reliable, connection-oriented messages</a:t>
            </a:r>
          </a:p>
        </p:txBody>
      </p:sp>
      <p:sp>
        <p:nvSpPr>
          <p:cNvPr id="10" name="TextBox 9">
            <a:extLst>
              <a:ext uri="{FF2B5EF4-FFF2-40B4-BE49-F238E27FC236}">
                <a16:creationId xmlns:a16="http://schemas.microsoft.com/office/drawing/2014/main" id="{E08A0FE4-3BFA-52AD-8FF9-2C8383572280}"/>
              </a:ext>
            </a:extLst>
          </p:cNvPr>
          <p:cNvSpPr txBox="1"/>
          <p:nvPr/>
        </p:nvSpPr>
        <p:spPr>
          <a:xfrm>
            <a:off x="3898622" y="5401822"/>
            <a:ext cx="7423827" cy="307777"/>
          </a:xfrm>
          <a:prstGeom prst="rect">
            <a:avLst/>
          </a:prstGeom>
          <a:noFill/>
        </p:spPr>
        <p:txBody>
          <a:bodyPr wrap="none" rtlCol="0">
            <a:spAutoFit/>
          </a:bodyPr>
          <a:lstStyle/>
          <a:p>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SOCK_</a:t>
            </a:r>
            <a:r>
              <a:rPr lang="en-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STREAM</a:t>
            </a:r>
            <a:r>
              <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 sequenced, reliable, bidirectional, connection-oriented byte messages</a:t>
            </a:r>
          </a:p>
        </p:txBody>
      </p:sp>
      <p:sp>
        <p:nvSpPr>
          <p:cNvPr id="11" name="TextBox 10">
            <a:extLst>
              <a:ext uri="{FF2B5EF4-FFF2-40B4-BE49-F238E27FC236}">
                <a16:creationId xmlns:a16="http://schemas.microsoft.com/office/drawing/2014/main" id="{F72790F2-53DE-8DAD-A9BB-756EC7EBC581}"/>
              </a:ext>
            </a:extLst>
          </p:cNvPr>
          <p:cNvSpPr txBox="1"/>
          <p:nvPr/>
        </p:nvSpPr>
        <p:spPr>
          <a:xfrm>
            <a:off x="633828" y="6024421"/>
            <a:ext cx="5219699" cy="338554"/>
          </a:xfrm>
          <a:prstGeom prst="rect">
            <a:avLst/>
          </a:prstGeom>
          <a:noFill/>
        </p:spPr>
        <p:txBody>
          <a:bodyPr wrap="none" rtlCol="0">
            <a:spAutoFit/>
          </a:bodyPr>
          <a:lstStyle/>
          <a:p>
            <a:r>
              <a:rPr lang="en-UA" sz="1600" dirty="0">
                <a:solidFill>
                  <a:srgbClr val="3CD5AF"/>
                </a:solidFill>
                <a:latin typeface="Open Sans" panose="020B0606030504020204" pitchFamily="34" charset="0"/>
                <a:ea typeface="Open Sans" panose="020B0606030504020204" pitchFamily="34" charset="0"/>
                <a:cs typeface="Open Sans" panose="020B0606030504020204" pitchFamily="34" charset="0"/>
              </a:rPr>
              <a:t>Java supports only SOCK_STREAM and SOCK_DGRAM</a:t>
            </a:r>
          </a:p>
        </p:txBody>
      </p:sp>
    </p:spTree>
    <p:extLst>
      <p:ext uri="{BB962C8B-B14F-4D97-AF65-F5344CB8AC3E}">
        <p14:creationId xmlns:p14="http://schemas.microsoft.com/office/powerpoint/2010/main" val="983264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07097" y="679690"/>
            <a:ext cx="5512753" cy="844310"/>
          </a:xfrm>
        </p:spPr>
        <p:txBody>
          <a:bodyPr/>
          <a:lstStyle/>
          <a:p>
            <a:r>
              <a:rPr lang="en-GB" dirty="0"/>
              <a:t>SOCK_</a:t>
            </a:r>
            <a:r>
              <a:rPr lang="en-GB" dirty="0">
                <a:solidFill>
                  <a:srgbClr val="3CD5AF"/>
                </a:solidFill>
              </a:rPr>
              <a:t>DGRAM</a:t>
            </a:r>
            <a:endParaRPr lang="uk-UA" dirty="0">
              <a:solidFill>
                <a:srgbClr val="3CD5AF"/>
              </a:solidFill>
            </a:endParaRPr>
          </a:p>
        </p:txBody>
      </p:sp>
      <p:sp>
        <p:nvSpPr>
          <p:cNvPr id="13" name="TextBox 12">
            <a:extLst>
              <a:ext uri="{FF2B5EF4-FFF2-40B4-BE49-F238E27FC236}">
                <a16:creationId xmlns:a16="http://schemas.microsoft.com/office/drawing/2014/main" id="{39FF64C5-FEAE-8173-65C9-C1B1197B124C}"/>
              </a:ext>
            </a:extLst>
          </p:cNvPr>
          <p:cNvSpPr txBox="1"/>
          <p:nvPr/>
        </p:nvSpPr>
        <p:spPr>
          <a:xfrm>
            <a:off x="3985993" y="2663539"/>
            <a:ext cx="7584335" cy="2031325"/>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With a datagram (SOCK_DGRAM) interface, no logical connection needs to exist between peers for them to communicate. All you need to do is send a message addressed to the socket being used by the peer process.</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datagram is a self-contained message. Sending a datagram is analogous to mailing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someone a letter. You can mail many letters, but you can’t guarantee the order of delivery, and some might get lost along the way. Each letter contains the address of the recipient, making the letter independent from all the others. Each letter can even go to different recipients.</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13"/>
          <p:cNvCxnSpPr/>
          <p:nvPr/>
        </p:nvCxnSpPr>
        <p:spPr>
          <a:xfrm>
            <a:off x="3481452" y="2314575"/>
            <a:ext cx="0" cy="2481604"/>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7A041-199D-09A3-8473-4E32EDF906B0}"/>
              </a:ext>
            </a:extLst>
          </p:cNvPr>
          <p:cNvSpPr txBox="1"/>
          <p:nvPr/>
        </p:nvSpPr>
        <p:spPr>
          <a:xfrm>
            <a:off x="3985993" y="5550954"/>
            <a:ext cx="5334000" cy="733729"/>
          </a:xfrm>
          <a:prstGeom prst="rect">
            <a:avLst/>
          </a:prstGeom>
          <a:noFill/>
        </p:spPr>
        <p:txBody>
          <a:bodyPr wrap="square" rtlCol="0">
            <a:spAutoFit/>
          </a:bodyPr>
          <a:lstStyle/>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The default protocol for a SOCK_DGRAM socket in the AF_INET communication domain </a:t>
            </a:r>
          </a:p>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is UDP (User Datagram Protocol).</a:t>
            </a:r>
            <a:endPar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950062" y="-309205"/>
            <a:ext cx="2038586" cy="1627825"/>
          </a:xfrm>
          <a:prstGeom prst="rect">
            <a:avLst/>
          </a:prstGeom>
        </p:spPr>
      </p:pic>
    </p:spTree>
    <p:extLst>
      <p:ext uri="{BB962C8B-B14F-4D97-AF65-F5344CB8AC3E}">
        <p14:creationId xmlns:p14="http://schemas.microsoft.com/office/powerpoint/2010/main" val="275753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Прямокутник 3"/>
          <p:cNvSpPr/>
          <p:nvPr/>
        </p:nvSpPr>
        <p:spPr>
          <a:xfrm>
            <a:off x="13055600" y="1662483"/>
            <a:ext cx="640080" cy="146678"/>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Прямокутник 51"/>
          <p:cNvSpPr/>
          <p:nvPr/>
        </p:nvSpPr>
        <p:spPr>
          <a:xfrm>
            <a:off x="13055600" y="2601347"/>
            <a:ext cx="640080" cy="146678"/>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Прямокутник 52"/>
          <p:cNvSpPr/>
          <p:nvPr/>
        </p:nvSpPr>
        <p:spPr>
          <a:xfrm>
            <a:off x="13055600" y="1965867"/>
            <a:ext cx="640080" cy="146678"/>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Прямокутник 53"/>
          <p:cNvSpPr/>
          <p:nvPr/>
        </p:nvSpPr>
        <p:spPr>
          <a:xfrm>
            <a:off x="13055600" y="2283607"/>
            <a:ext cx="640080" cy="146678"/>
          </a:xfrm>
          <a:prstGeom prst="rect">
            <a:avLst/>
          </a:prstGeom>
          <a:solidFill>
            <a:srgbClr val="5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Прямокутник 54"/>
          <p:cNvSpPr/>
          <p:nvPr/>
        </p:nvSpPr>
        <p:spPr>
          <a:xfrm>
            <a:off x="13055600" y="2919086"/>
            <a:ext cx="640080" cy="146678"/>
          </a:xfrm>
          <a:prstGeom prst="rect">
            <a:avLst/>
          </a:prstGeom>
          <a:solidFill>
            <a:srgbClr val="8AD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Прямокутник 27"/>
          <p:cNvSpPr/>
          <p:nvPr/>
        </p:nvSpPr>
        <p:spPr>
          <a:xfrm>
            <a:off x="900087" y="1467179"/>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cxnSp>
        <p:nvCxnSpPr>
          <p:cNvPr id="29" name="Пряма сполучна лінія 28"/>
          <p:cNvCxnSpPr/>
          <p:nvPr/>
        </p:nvCxnSpPr>
        <p:spPr>
          <a:xfrm flipH="1">
            <a:off x="998228" y="2233106"/>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30" name="Прямокутник 29"/>
          <p:cNvSpPr/>
          <p:nvPr/>
        </p:nvSpPr>
        <p:spPr>
          <a:xfrm>
            <a:off x="1853043" y="2487388"/>
            <a:ext cx="1489510"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Network Layers</a:t>
            </a:r>
          </a:p>
        </p:txBody>
      </p:sp>
      <p:sp>
        <p:nvSpPr>
          <p:cNvPr id="31" name="Прямокутник 30"/>
          <p:cNvSpPr/>
          <p:nvPr/>
        </p:nvSpPr>
        <p:spPr>
          <a:xfrm>
            <a:off x="6415645" y="544336"/>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a:t>
            </a:r>
            <a:r>
              <a:rPr lang="uk-UA"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7</a:t>
            </a:r>
            <a:endPar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2" name="Пряма сполучна лінія 31"/>
          <p:cNvCxnSpPr/>
          <p:nvPr/>
        </p:nvCxnSpPr>
        <p:spPr>
          <a:xfrm flipH="1">
            <a:off x="6513786" y="1351059"/>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34" name="Прямокутник 33"/>
          <p:cNvSpPr/>
          <p:nvPr/>
        </p:nvSpPr>
        <p:spPr>
          <a:xfrm>
            <a:off x="909612" y="2250128"/>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cxnSp>
        <p:nvCxnSpPr>
          <p:cNvPr id="35" name="Пряма сполучна лінія 34"/>
          <p:cNvCxnSpPr/>
          <p:nvPr/>
        </p:nvCxnSpPr>
        <p:spPr>
          <a:xfrm flipH="1">
            <a:off x="1007753" y="3076286"/>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36" name="Прямокутник 35"/>
          <p:cNvSpPr/>
          <p:nvPr/>
        </p:nvSpPr>
        <p:spPr>
          <a:xfrm>
            <a:off x="1853043" y="1685469"/>
            <a:ext cx="3238387"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Queueing in the Linux network stack</a:t>
            </a:r>
          </a:p>
        </p:txBody>
      </p:sp>
      <p:sp>
        <p:nvSpPr>
          <p:cNvPr id="37" name="Прямокутник 36"/>
          <p:cNvSpPr/>
          <p:nvPr/>
        </p:nvSpPr>
        <p:spPr>
          <a:xfrm>
            <a:off x="6406120" y="1335820"/>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a:t>
            </a:r>
            <a:r>
              <a:rPr lang="uk-UA"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8</a:t>
            </a:r>
            <a:endPar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8" name="Пряма сполучна лінія 37"/>
          <p:cNvCxnSpPr/>
          <p:nvPr/>
        </p:nvCxnSpPr>
        <p:spPr>
          <a:xfrm flipH="1">
            <a:off x="6504261" y="2173023"/>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39" name="Прямокутник 38"/>
          <p:cNvSpPr/>
          <p:nvPr/>
        </p:nvSpPr>
        <p:spPr>
          <a:xfrm>
            <a:off x="1853043" y="6018520"/>
            <a:ext cx="1584088"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Network Sockets</a:t>
            </a:r>
          </a:p>
        </p:txBody>
      </p:sp>
      <p:sp>
        <p:nvSpPr>
          <p:cNvPr id="40" name="Прямокутник 39"/>
          <p:cNvSpPr/>
          <p:nvPr/>
        </p:nvSpPr>
        <p:spPr>
          <a:xfrm>
            <a:off x="909612" y="3172769"/>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cxnSp>
        <p:nvCxnSpPr>
          <p:cNvPr id="41" name="Пряма сполучна лінія 40"/>
          <p:cNvCxnSpPr/>
          <p:nvPr/>
        </p:nvCxnSpPr>
        <p:spPr>
          <a:xfrm flipH="1">
            <a:off x="1007753" y="3979492"/>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42" name="Прямокутник 41"/>
          <p:cNvSpPr/>
          <p:nvPr/>
        </p:nvSpPr>
        <p:spPr>
          <a:xfrm>
            <a:off x="1835452" y="3305518"/>
            <a:ext cx="2849293" cy="523220"/>
          </a:xfrm>
          <a:prstGeom prst="rect">
            <a:avLst/>
          </a:prstGeom>
        </p:spPr>
        <p:txBody>
          <a:bodyPr wrap="squar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The Architecture and Protocols of the TCP/IP Suite</a:t>
            </a:r>
          </a:p>
        </p:txBody>
      </p:sp>
      <p:sp>
        <p:nvSpPr>
          <p:cNvPr id="44" name="Прямокутник 43"/>
          <p:cNvSpPr/>
          <p:nvPr/>
        </p:nvSpPr>
        <p:spPr>
          <a:xfrm>
            <a:off x="6387070" y="2264542"/>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a:t>
            </a:r>
            <a:r>
              <a:rPr lang="uk-UA"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9</a:t>
            </a:r>
            <a:endPar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5" name="Пряма сполучна лінія 44"/>
          <p:cNvCxnSpPr/>
          <p:nvPr/>
        </p:nvCxnSpPr>
        <p:spPr>
          <a:xfrm flipH="1">
            <a:off x="6485211" y="3071265"/>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49" name="Прямокутник 48"/>
          <p:cNvSpPr/>
          <p:nvPr/>
        </p:nvSpPr>
        <p:spPr>
          <a:xfrm>
            <a:off x="7319260" y="778570"/>
            <a:ext cx="2125903"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Java NIO (Client/Server)</a:t>
            </a:r>
          </a:p>
        </p:txBody>
      </p:sp>
      <p:sp>
        <p:nvSpPr>
          <p:cNvPr id="50" name="Прямокутник 49"/>
          <p:cNvSpPr/>
          <p:nvPr/>
        </p:nvSpPr>
        <p:spPr>
          <a:xfrm>
            <a:off x="909612" y="4063195"/>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cxnSp>
        <p:nvCxnSpPr>
          <p:cNvPr id="56" name="Пряма сполучна лінія 55"/>
          <p:cNvCxnSpPr/>
          <p:nvPr/>
        </p:nvCxnSpPr>
        <p:spPr>
          <a:xfrm flipH="1">
            <a:off x="1007753" y="4869918"/>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57" name="Прямокутник 56"/>
          <p:cNvSpPr/>
          <p:nvPr/>
        </p:nvSpPr>
        <p:spPr>
          <a:xfrm>
            <a:off x="7325012" y="1625957"/>
            <a:ext cx="3632726"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TCP Data Flow and Window Management</a:t>
            </a:r>
          </a:p>
        </p:txBody>
      </p:sp>
      <p:sp>
        <p:nvSpPr>
          <p:cNvPr id="58" name="Прямокутник 57"/>
          <p:cNvSpPr/>
          <p:nvPr/>
        </p:nvSpPr>
        <p:spPr>
          <a:xfrm>
            <a:off x="6377545" y="3168468"/>
            <a:ext cx="1332168" cy="830997"/>
          </a:xfrm>
          <a:prstGeom prst="rect">
            <a:avLst/>
          </a:prstGeom>
        </p:spPr>
        <p:txBody>
          <a:bodyPr wrap="square">
            <a:spAutoFit/>
          </a:bodyPr>
          <a:lstStyle/>
          <a:p>
            <a:r>
              <a:rPr lang="uk-UA"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10</a:t>
            </a:r>
            <a:endPar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59" name="Пряма сполучна лінія 58"/>
          <p:cNvCxnSpPr/>
          <p:nvPr/>
        </p:nvCxnSpPr>
        <p:spPr>
          <a:xfrm flipH="1">
            <a:off x="6475686" y="3975191"/>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61" name="Прямокутник 60"/>
          <p:cNvSpPr/>
          <p:nvPr/>
        </p:nvSpPr>
        <p:spPr>
          <a:xfrm>
            <a:off x="7334530" y="2487388"/>
            <a:ext cx="2811988"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Secure sockets (Java </a:t>
            </a:r>
            <a:r>
              <a:rPr lang="en-GB" sz="1400" dirty="0" err="1">
                <a:solidFill>
                  <a:srgbClr val="415362"/>
                </a:solidFill>
                <a:latin typeface="Open Sans" panose="020B0606030504020204" pitchFamily="34" charset="0"/>
                <a:ea typeface="Open Sans" panose="020B0606030504020204" pitchFamily="34" charset="0"/>
                <a:cs typeface="Open Sans" panose="020B0606030504020204" pitchFamily="34" charset="0"/>
              </a:rPr>
              <a:t>SSLEngine</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8" name="Рисунок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687460" y="-2206231"/>
            <a:ext cx="1801436" cy="1438459"/>
          </a:xfrm>
          <a:prstGeom prst="rect">
            <a:avLst/>
          </a:prstGeom>
        </p:spPr>
      </p:pic>
      <p:sp>
        <p:nvSpPr>
          <p:cNvPr id="5" name="Місце для тексту 4"/>
          <p:cNvSpPr>
            <a:spLocks noGrp="1"/>
          </p:cNvSpPr>
          <p:nvPr>
            <p:ph type="body" sz="quarter" idx="11"/>
          </p:nvPr>
        </p:nvSpPr>
        <p:spPr>
          <a:xfrm>
            <a:off x="907097" y="679689"/>
            <a:ext cx="4079682" cy="569503"/>
          </a:xfrm>
        </p:spPr>
        <p:txBody>
          <a:bodyPr/>
          <a:lstStyle/>
          <a:p>
            <a:r>
              <a:rPr lang="en-US" dirty="0"/>
              <a:t>Plan</a:t>
            </a:r>
            <a:endParaRPr lang="uk-UA" dirty="0"/>
          </a:p>
        </p:txBody>
      </p:sp>
      <p:sp>
        <p:nvSpPr>
          <p:cNvPr id="60" name="Прямокутник 8"/>
          <p:cNvSpPr/>
          <p:nvPr/>
        </p:nvSpPr>
        <p:spPr>
          <a:xfrm>
            <a:off x="-5786009" y="1797218"/>
            <a:ext cx="3499500" cy="369332"/>
          </a:xfrm>
          <a:prstGeom prst="rect">
            <a:avLst/>
          </a:prstGeom>
        </p:spPr>
        <p:txBody>
          <a:bodyPr wrap="square" lIns="91440" tIns="45720" rIns="91440" bIns="45720" anchor="t">
            <a:spAutoFit/>
          </a:bodyPr>
          <a:lstStyle/>
          <a:p>
            <a:r>
              <a:rPr lang="en-GB" sz="1800" dirty="0"/>
              <a:t>Network Layers</a:t>
            </a:r>
          </a:p>
        </p:txBody>
      </p:sp>
      <p:sp>
        <p:nvSpPr>
          <p:cNvPr id="63" name="Прямокутник 45"/>
          <p:cNvSpPr/>
          <p:nvPr/>
        </p:nvSpPr>
        <p:spPr>
          <a:xfrm>
            <a:off x="-5786009" y="2233106"/>
            <a:ext cx="4299596" cy="369332"/>
          </a:xfrm>
          <a:prstGeom prst="rect">
            <a:avLst/>
          </a:prstGeom>
        </p:spPr>
        <p:txBody>
          <a:bodyPr wrap="square" lIns="91440" tIns="45720" rIns="91440" bIns="45720" anchor="t">
            <a:spAutoFit/>
          </a:bodyPr>
          <a:lstStyle/>
          <a:p>
            <a:r>
              <a:rPr lang="en-GB" sz="1800" dirty="0"/>
              <a:t>Queueing in the Linux network stack</a:t>
            </a:r>
          </a:p>
        </p:txBody>
      </p:sp>
      <p:sp>
        <p:nvSpPr>
          <p:cNvPr id="66" name="Прямокутник 46"/>
          <p:cNvSpPr/>
          <p:nvPr/>
        </p:nvSpPr>
        <p:spPr>
          <a:xfrm>
            <a:off x="-5786010" y="2797522"/>
            <a:ext cx="5600427" cy="369332"/>
          </a:xfrm>
          <a:prstGeom prst="rect">
            <a:avLst/>
          </a:prstGeom>
        </p:spPr>
        <p:txBody>
          <a:bodyPr wrap="square" lIns="91440" tIns="45720" rIns="91440" bIns="45720" anchor="t">
            <a:spAutoFit/>
          </a:bodyPr>
          <a:lstStyle/>
          <a:p>
            <a:r>
              <a:rPr lang="en-GB" sz="1800" dirty="0"/>
              <a:t>The Architecture and Protocols of the TCP/IP Suite</a:t>
            </a:r>
          </a:p>
        </p:txBody>
      </p:sp>
      <p:sp>
        <p:nvSpPr>
          <p:cNvPr id="67" name="Прямокутник 47"/>
          <p:cNvSpPr/>
          <p:nvPr/>
        </p:nvSpPr>
        <p:spPr>
          <a:xfrm>
            <a:off x="-5774434" y="3369030"/>
            <a:ext cx="5680497" cy="369332"/>
          </a:xfrm>
          <a:prstGeom prst="rect">
            <a:avLst/>
          </a:prstGeom>
        </p:spPr>
        <p:txBody>
          <a:bodyPr wrap="square" lIns="91440" tIns="45720" rIns="91440" bIns="45720" anchor="t">
            <a:spAutoFit/>
          </a:bodyPr>
          <a:lstStyle/>
          <a:p>
            <a:r>
              <a:rPr lang="en-GB" sz="1800" dirty="0"/>
              <a:t>TCP Data Flow and Window Management</a:t>
            </a:r>
          </a:p>
        </p:txBody>
      </p:sp>
      <p:cxnSp>
        <p:nvCxnSpPr>
          <p:cNvPr id="68" name="Пряма сполучна лінія 50"/>
          <p:cNvCxnSpPr/>
          <p:nvPr/>
        </p:nvCxnSpPr>
        <p:spPr>
          <a:xfrm>
            <a:off x="-5936489" y="2318615"/>
            <a:ext cx="0" cy="197123"/>
          </a:xfrm>
          <a:prstGeom prst="line">
            <a:avLst/>
          </a:prstGeom>
          <a:ln w="571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69" name="Пряма сполучна лінія 73"/>
          <p:cNvCxnSpPr/>
          <p:nvPr/>
        </p:nvCxnSpPr>
        <p:spPr>
          <a:xfrm>
            <a:off x="-5942079" y="1883322"/>
            <a:ext cx="0" cy="197123"/>
          </a:xfrm>
          <a:prstGeom prst="line">
            <a:avLst/>
          </a:prstGeom>
          <a:ln w="571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71" name="Пряма сполучна лінія 74"/>
          <p:cNvCxnSpPr/>
          <p:nvPr/>
        </p:nvCxnSpPr>
        <p:spPr>
          <a:xfrm>
            <a:off x="-5942716" y="2879163"/>
            <a:ext cx="0" cy="197123"/>
          </a:xfrm>
          <a:prstGeom prst="line">
            <a:avLst/>
          </a:prstGeom>
          <a:ln w="57150">
            <a:solidFill>
              <a:srgbClr val="5FB4E5"/>
            </a:solidFill>
          </a:ln>
        </p:spPr>
        <p:style>
          <a:lnRef idx="1">
            <a:schemeClr val="accent1"/>
          </a:lnRef>
          <a:fillRef idx="0">
            <a:schemeClr val="accent1"/>
          </a:fillRef>
          <a:effectRef idx="0">
            <a:schemeClr val="accent1"/>
          </a:effectRef>
          <a:fontRef idx="minor">
            <a:schemeClr val="tx1"/>
          </a:fontRef>
        </p:style>
      </p:cxnSp>
      <p:cxnSp>
        <p:nvCxnSpPr>
          <p:cNvPr id="74" name="Пряма сполучна лінія 75"/>
          <p:cNvCxnSpPr/>
          <p:nvPr/>
        </p:nvCxnSpPr>
        <p:spPr>
          <a:xfrm>
            <a:off x="-5942716" y="3450671"/>
            <a:ext cx="0" cy="197123"/>
          </a:xfrm>
          <a:prstGeom prst="line">
            <a:avLst/>
          </a:prstGeom>
          <a:ln w="57150">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75" name="Пряма сполучна лінія 76"/>
          <p:cNvCxnSpPr/>
          <p:nvPr/>
        </p:nvCxnSpPr>
        <p:spPr>
          <a:xfrm>
            <a:off x="-5942716" y="4069368"/>
            <a:ext cx="0" cy="216835"/>
          </a:xfrm>
          <a:prstGeom prst="line">
            <a:avLst/>
          </a:prstGeom>
          <a:ln w="57150">
            <a:solidFill>
              <a:srgbClr val="8ADD66"/>
            </a:solidFill>
          </a:ln>
        </p:spPr>
        <p:style>
          <a:lnRef idx="1">
            <a:schemeClr val="accent1"/>
          </a:lnRef>
          <a:fillRef idx="0">
            <a:schemeClr val="accent1"/>
          </a:fillRef>
          <a:effectRef idx="0">
            <a:schemeClr val="accent1"/>
          </a:effectRef>
          <a:fontRef idx="minor">
            <a:schemeClr val="tx1"/>
          </a:fontRef>
        </p:style>
      </p:cxnSp>
      <p:sp>
        <p:nvSpPr>
          <p:cNvPr id="76" name="Прямокутник 70">
            <a:extLst>
              <a:ext uri="{FF2B5EF4-FFF2-40B4-BE49-F238E27FC236}">
                <a16:creationId xmlns:a16="http://schemas.microsoft.com/office/drawing/2014/main" id="{84AE0251-3189-82AD-0942-16FFCF55AA6C}"/>
              </a:ext>
            </a:extLst>
          </p:cNvPr>
          <p:cNvSpPr/>
          <p:nvPr/>
        </p:nvSpPr>
        <p:spPr>
          <a:xfrm>
            <a:off x="-5789723" y="3965987"/>
            <a:ext cx="5101153" cy="369332"/>
          </a:xfrm>
          <a:prstGeom prst="rect">
            <a:avLst/>
          </a:prstGeom>
        </p:spPr>
        <p:txBody>
          <a:bodyPr wrap="square" lIns="91440" tIns="45720" rIns="91440" bIns="45720" anchor="t">
            <a:spAutoFit/>
          </a:bodyPr>
          <a:lstStyle/>
          <a:p>
            <a:r>
              <a:rPr lang="en-GB" sz="1800" dirty="0"/>
              <a:t>The disadvantages of the TCP protocol</a:t>
            </a:r>
          </a:p>
        </p:txBody>
      </p:sp>
      <p:sp>
        <p:nvSpPr>
          <p:cNvPr id="77" name="Прямокутник 70">
            <a:extLst>
              <a:ext uri="{FF2B5EF4-FFF2-40B4-BE49-F238E27FC236}">
                <a16:creationId xmlns:a16="http://schemas.microsoft.com/office/drawing/2014/main" id="{FBC7DD38-319A-9C05-C2F4-C3AEFFDE57B6}"/>
              </a:ext>
            </a:extLst>
          </p:cNvPr>
          <p:cNvSpPr/>
          <p:nvPr/>
        </p:nvSpPr>
        <p:spPr>
          <a:xfrm>
            <a:off x="-5789723" y="6409782"/>
            <a:ext cx="5101153" cy="369332"/>
          </a:xfrm>
          <a:prstGeom prst="rect">
            <a:avLst/>
          </a:prstGeom>
        </p:spPr>
        <p:txBody>
          <a:bodyPr wrap="square" lIns="91440" tIns="45720" rIns="91440" bIns="45720" anchor="t">
            <a:spAutoFit/>
          </a:bodyPr>
          <a:lstStyle/>
          <a:p>
            <a:r>
              <a:rPr lang="en-GB" sz="1800" dirty="0"/>
              <a:t>Questions</a:t>
            </a:r>
            <a:endParaRPr lang="en-US" sz="1800" dirty="0"/>
          </a:p>
        </p:txBody>
      </p:sp>
      <p:sp>
        <p:nvSpPr>
          <p:cNvPr id="89" name="Прямокутник 70">
            <a:extLst>
              <a:ext uri="{FF2B5EF4-FFF2-40B4-BE49-F238E27FC236}">
                <a16:creationId xmlns:a16="http://schemas.microsoft.com/office/drawing/2014/main" id="{6DB2A26C-CDCF-911D-5717-D65252843FF3}"/>
              </a:ext>
            </a:extLst>
          </p:cNvPr>
          <p:cNvSpPr/>
          <p:nvPr/>
        </p:nvSpPr>
        <p:spPr>
          <a:xfrm>
            <a:off x="-5786009" y="6887550"/>
            <a:ext cx="5101153" cy="369332"/>
          </a:xfrm>
          <a:prstGeom prst="rect">
            <a:avLst/>
          </a:prstGeom>
        </p:spPr>
        <p:txBody>
          <a:bodyPr wrap="square" lIns="91440" tIns="45720" rIns="91440" bIns="45720" anchor="t">
            <a:spAutoFit/>
          </a:bodyPr>
          <a:lstStyle/>
          <a:p>
            <a:r>
              <a:rPr lang="en-GB" sz="1800" dirty="0"/>
              <a:t>Topics for further events</a:t>
            </a:r>
            <a:endParaRPr lang="en-US" sz="1800" dirty="0"/>
          </a:p>
        </p:txBody>
      </p:sp>
      <p:cxnSp>
        <p:nvCxnSpPr>
          <p:cNvPr id="90" name="Пряма сполучна лінія 76">
            <a:extLst>
              <a:ext uri="{FF2B5EF4-FFF2-40B4-BE49-F238E27FC236}">
                <a16:creationId xmlns:a16="http://schemas.microsoft.com/office/drawing/2014/main" id="{591B8D30-DC32-3EB0-B264-DAB3578EB0DF}"/>
              </a:ext>
            </a:extLst>
          </p:cNvPr>
          <p:cNvCxnSpPr/>
          <p:nvPr/>
        </p:nvCxnSpPr>
        <p:spPr>
          <a:xfrm>
            <a:off x="-5957776" y="6451568"/>
            <a:ext cx="0" cy="238519"/>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1" name="Пряма сполучна лінія 76">
            <a:extLst>
              <a:ext uri="{FF2B5EF4-FFF2-40B4-BE49-F238E27FC236}">
                <a16:creationId xmlns:a16="http://schemas.microsoft.com/office/drawing/2014/main" id="{DADCE0FB-4BC5-B138-07D0-8AA724CDE6C5}"/>
              </a:ext>
            </a:extLst>
          </p:cNvPr>
          <p:cNvCxnSpPr/>
          <p:nvPr/>
        </p:nvCxnSpPr>
        <p:spPr>
          <a:xfrm>
            <a:off x="-5938859" y="6926353"/>
            <a:ext cx="0" cy="23851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Пряма сполучна лінія 76">
            <a:extLst>
              <a:ext uri="{FF2B5EF4-FFF2-40B4-BE49-F238E27FC236}">
                <a16:creationId xmlns:a16="http://schemas.microsoft.com/office/drawing/2014/main" id="{4015DDF7-A924-5AF9-0A88-3BA33E2F9544}"/>
              </a:ext>
            </a:extLst>
          </p:cNvPr>
          <p:cNvCxnSpPr/>
          <p:nvPr/>
        </p:nvCxnSpPr>
        <p:spPr>
          <a:xfrm>
            <a:off x="-5938172" y="4640742"/>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3" name="Прямокутник 70">
            <a:extLst>
              <a:ext uri="{FF2B5EF4-FFF2-40B4-BE49-F238E27FC236}">
                <a16:creationId xmlns:a16="http://schemas.microsoft.com/office/drawing/2014/main" id="{328EF7C4-2B97-0CA4-C877-9E4B196F0D6E}"/>
              </a:ext>
            </a:extLst>
          </p:cNvPr>
          <p:cNvSpPr/>
          <p:nvPr/>
        </p:nvSpPr>
        <p:spPr>
          <a:xfrm>
            <a:off x="-5785179" y="4545971"/>
            <a:ext cx="5101153" cy="369332"/>
          </a:xfrm>
          <a:prstGeom prst="rect">
            <a:avLst/>
          </a:prstGeom>
        </p:spPr>
        <p:txBody>
          <a:bodyPr wrap="square" lIns="91440" tIns="45720" rIns="91440" bIns="45720" anchor="t">
            <a:spAutoFit/>
          </a:bodyPr>
          <a:lstStyle/>
          <a:p>
            <a:r>
              <a:rPr lang="en-GB" sz="1800" dirty="0"/>
              <a:t>Couple words about QUIC protocol</a:t>
            </a:r>
          </a:p>
        </p:txBody>
      </p:sp>
      <p:cxnSp>
        <p:nvCxnSpPr>
          <p:cNvPr id="94" name="Пряма сполучна лінія 76">
            <a:extLst>
              <a:ext uri="{FF2B5EF4-FFF2-40B4-BE49-F238E27FC236}">
                <a16:creationId xmlns:a16="http://schemas.microsoft.com/office/drawing/2014/main" id="{765E280A-88CB-CF8C-EC4C-CA87EEDD0333}"/>
              </a:ext>
            </a:extLst>
          </p:cNvPr>
          <p:cNvCxnSpPr/>
          <p:nvPr/>
        </p:nvCxnSpPr>
        <p:spPr>
          <a:xfrm>
            <a:off x="-5942716" y="5064774"/>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Прямокутник 70">
            <a:extLst>
              <a:ext uri="{FF2B5EF4-FFF2-40B4-BE49-F238E27FC236}">
                <a16:creationId xmlns:a16="http://schemas.microsoft.com/office/drawing/2014/main" id="{163B71F2-1DB7-743B-9899-92C24975ECAB}"/>
              </a:ext>
            </a:extLst>
          </p:cNvPr>
          <p:cNvSpPr/>
          <p:nvPr/>
        </p:nvSpPr>
        <p:spPr>
          <a:xfrm>
            <a:off x="-5789723" y="4970003"/>
            <a:ext cx="5101153" cy="369332"/>
          </a:xfrm>
          <a:prstGeom prst="rect">
            <a:avLst/>
          </a:prstGeom>
        </p:spPr>
        <p:txBody>
          <a:bodyPr wrap="square" lIns="91440" tIns="45720" rIns="91440" bIns="45720" anchor="t">
            <a:spAutoFit/>
          </a:bodyPr>
          <a:lstStyle/>
          <a:p>
            <a:r>
              <a:rPr lang="en-GB" sz="1800" dirty="0"/>
              <a:t>Network Sockets</a:t>
            </a:r>
          </a:p>
        </p:txBody>
      </p:sp>
      <p:cxnSp>
        <p:nvCxnSpPr>
          <p:cNvPr id="96" name="Пряма сполучна лінія 76">
            <a:extLst>
              <a:ext uri="{FF2B5EF4-FFF2-40B4-BE49-F238E27FC236}">
                <a16:creationId xmlns:a16="http://schemas.microsoft.com/office/drawing/2014/main" id="{25C16821-018F-CCEB-FB48-563D2EEF166E}"/>
              </a:ext>
            </a:extLst>
          </p:cNvPr>
          <p:cNvCxnSpPr/>
          <p:nvPr/>
        </p:nvCxnSpPr>
        <p:spPr>
          <a:xfrm>
            <a:off x="-5942716" y="5483394"/>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7" name="Прямокутник 70">
            <a:extLst>
              <a:ext uri="{FF2B5EF4-FFF2-40B4-BE49-F238E27FC236}">
                <a16:creationId xmlns:a16="http://schemas.microsoft.com/office/drawing/2014/main" id="{3A513CE2-B131-7B6B-3683-B805D8848506}"/>
              </a:ext>
            </a:extLst>
          </p:cNvPr>
          <p:cNvSpPr/>
          <p:nvPr/>
        </p:nvSpPr>
        <p:spPr>
          <a:xfrm>
            <a:off x="-5789723" y="5388623"/>
            <a:ext cx="5101153" cy="369332"/>
          </a:xfrm>
          <a:prstGeom prst="rect">
            <a:avLst/>
          </a:prstGeom>
        </p:spPr>
        <p:txBody>
          <a:bodyPr wrap="square" lIns="91440" tIns="45720" rIns="91440" bIns="45720" anchor="t">
            <a:spAutoFit/>
          </a:bodyPr>
          <a:lstStyle/>
          <a:p>
            <a:r>
              <a:rPr lang="en-GB" sz="1800" dirty="0"/>
              <a:t>Java NIO (Client/Server)</a:t>
            </a:r>
          </a:p>
        </p:txBody>
      </p:sp>
      <p:cxnSp>
        <p:nvCxnSpPr>
          <p:cNvPr id="98" name="Пряма сполучна лінія 76">
            <a:extLst>
              <a:ext uri="{FF2B5EF4-FFF2-40B4-BE49-F238E27FC236}">
                <a16:creationId xmlns:a16="http://schemas.microsoft.com/office/drawing/2014/main" id="{C5AB78EA-408C-D8FA-8452-D1EA7A28E931}"/>
              </a:ext>
            </a:extLst>
          </p:cNvPr>
          <p:cNvCxnSpPr/>
          <p:nvPr/>
        </p:nvCxnSpPr>
        <p:spPr>
          <a:xfrm>
            <a:off x="-5942716" y="5801569"/>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9" name="Прямокутник 70">
            <a:extLst>
              <a:ext uri="{FF2B5EF4-FFF2-40B4-BE49-F238E27FC236}">
                <a16:creationId xmlns:a16="http://schemas.microsoft.com/office/drawing/2014/main" id="{B3BE3E71-C6EB-B813-C9ED-983A7937DC36}"/>
              </a:ext>
            </a:extLst>
          </p:cNvPr>
          <p:cNvSpPr/>
          <p:nvPr/>
        </p:nvSpPr>
        <p:spPr>
          <a:xfrm>
            <a:off x="-5789723" y="5706798"/>
            <a:ext cx="5101153" cy="369332"/>
          </a:xfrm>
          <a:prstGeom prst="rect">
            <a:avLst/>
          </a:prstGeom>
        </p:spPr>
        <p:txBody>
          <a:bodyPr wrap="square" lIns="91440" tIns="45720" rIns="91440" bIns="45720" anchor="t">
            <a:spAutoFit/>
          </a:bodyPr>
          <a:lstStyle/>
          <a:p>
            <a:r>
              <a:rPr lang="en-GB" sz="1800" dirty="0"/>
              <a:t>Secure sockets (Java </a:t>
            </a:r>
            <a:r>
              <a:rPr lang="en-GB" sz="1800" dirty="0" err="1"/>
              <a:t>SSLEngine</a:t>
            </a:r>
            <a:r>
              <a:rPr lang="en-GB" sz="1800" dirty="0"/>
              <a:t>)</a:t>
            </a:r>
          </a:p>
        </p:txBody>
      </p:sp>
      <p:sp>
        <p:nvSpPr>
          <p:cNvPr id="100" name="Прямокутник 70">
            <a:extLst>
              <a:ext uri="{FF2B5EF4-FFF2-40B4-BE49-F238E27FC236}">
                <a16:creationId xmlns:a16="http://schemas.microsoft.com/office/drawing/2014/main" id="{E568CDC6-B6F0-C7E1-E54C-A0D294B01B58}"/>
              </a:ext>
            </a:extLst>
          </p:cNvPr>
          <p:cNvSpPr/>
          <p:nvPr/>
        </p:nvSpPr>
        <p:spPr>
          <a:xfrm>
            <a:off x="-5789723" y="6090352"/>
            <a:ext cx="5101153" cy="369332"/>
          </a:xfrm>
          <a:prstGeom prst="rect">
            <a:avLst/>
          </a:prstGeom>
        </p:spPr>
        <p:txBody>
          <a:bodyPr wrap="square" lIns="91440" tIns="45720" rIns="91440" bIns="45720" anchor="t">
            <a:spAutoFit/>
          </a:bodyPr>
          <a:lstStyle/>
          <a:p>
            <a:r>
              <a:rPr lang="en-GB" sz="1800" dirty="0"/>
              <a:t>Java NIO Performance</a:t>
            </a:r>
            <a:endParaRPr lang="en-US" sz="1800" dirty="0"/>
          </a:p>
        </p:txBody>
      </p:sp>
      <p:cxnSp>
        <p:nvCxnSpPr>
          <p:cNvPr id="101" name="Пряма сполучна лінія 76">
            <a:extLst>
              <a:ext uri="{FF2B5EF4-FFF2-40B4-BE49-F238E27FC236}">
                <a16:creationId xmlns:a16="http://schemas.microsoft.com/office/drawing/2014/main" id="{C3F3F6D2-6BE2-C3D0-7F84-90ED74D28147}"/>
              </a:ext>
            </a:extLst>
          </p:cNvPr>
          <p:cNvCxnSpPr/>
          <p:nvPr/>
        </p:nvCxnSpPr>
        <p:spPr>
          <a:xfrm>
            <a:off x="-5957776" y="6132138"/>
            <a:ext cx="0" cy="238519"/>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2" name="Прямокутник 49"/>
          <p:cNvSpPr/>
          <p:nvPr/>
        </p:nvSpPr>
        <p:spPr>
          <a:xfrm>
            <a:off x="907939" y="4926958"/>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05</a:t>
            </a:r>
          </a:p>
        </p:txBody>
      </p:sp>
      <p:sp>
        <p:nvSpPr>
          <p:cNvPr id="104" name="Прямокутник 56"/>
          <p:cNvSpPr/>
          <p:nvPr/>
        </p:nvSpPr>
        <p:spPr>
          <a:xfrm>
            <a:off x="1853383" y="4300634"/>
            <a:ext cx="3397084"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The disadvantages of the TCP protocol</a:t>
            </a:r>
          </a:p>
        </p:txBody>
      </p:sp>
      <p:cxnSp>
        <p:nvCxnSpPr>
          <p:cNvPr id="108" name="Пряма сполучна лінія 55"/>
          <p:cNvCxnSpPr/>
          <p:nvPr/>
        </p:nvCxnSpPr>
        <p:spPr>
          <a:xfrm flipH="1">
            <a:off x="1018951" y="5746364"/>
            <a:ext cx="4453477" cy="0"/>
          </a:xfrm>
          <a:prstGeom prst="line">
            <a:avLst/>
          </a:prstGeom>
          <a:ln w="12700">
            <a:solidFill>
              <a:srgbClr val="768693"/>
            </a:solidFill>
          </a:ln>
        </p:spPr>
        <p:style>
          <a:lnRef idx="1">
            <a:schemeClr val="accent1"/>
          </a:lnRef>
          <a:fillRef idx="0">
            <a:schemeClr val="accent1"/>
          </a:fillRef>
          <a:effectRef idx="0">
            <a:schemeClr val="accent1"/>
          </a:effectRef>
          <a:fontRef idx="minor">
            <a:schemeClr val="tx1"/>
          </a:fontRef>
        </p:style>
      </p:cxnSp>
      <p:sp>
        <p:nvSpPr>
          <p:cNvPr id="109" name="Прямокутник 49"/>
          <p:cNvSpPr/>
          <p:nvPr/>
        </p:nvSpPr>
        <p:spPr>
          <a:xfrm>
            <a:off x="907939" y="5803404"/>
            <a:ext cx="1332168" cy="830997"/>
          </a:xfrm>
          <a:prstGeom prst="rect">
            <a:avLst/>
          </a:prstGeom>
        </p:spPr>
        <p:txBody>
          <a:bodyPr wrap="square">
            <a:spAutoFit/>
          </a:bodyPr>
          <a:lstStyle/>
          <a:p>
            <a:r>
              <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0</a:t>
            </a:r>
            <a:r>
              <a:rPr lang="uk-UA"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rPr>
              <a:t>6</a:t>
            </a:r>
            <a:endParaRPr lang="en-US" sz="4800" b="1" dirty="0">
              <a:solidFill>
                <a:srgbClr val="3CD5A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0" name="Прямокутник 56"/>
          <p:cNvSpPr/>
          <p:nvPr/>
        </p:nvSpPr>
        <p:spPr>
          <a:xfrm>
            <a:off x="1853043" y="5129108"/>
            <a:ext cx="3111749"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Couple words about QUIC protocol</a:t>
            </a:r>
          </a:p>
        </p:txBody>
      </p:sp>
      <p:sp>
        <p:nvSpPr>
          <p:cNvPr id="116" name="Прямокутник 60"/>
          <p:cNvSpPr/>
          <p:nvPr/>
        </p:nvSpPr>
        <p:spPr>
          <a:xfrm>
            <a:off x="7319260" y="3318385"/>
            <a:ext cx="1034257" cy="307777"/>
          </a:xfrm>
          <a:prstGeom prst="rect">
            <a:avLst/>
          </a:prstGeom>
        </p:spPr>
        <p:txBody>
          <a:bodyPr wrap="none">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Questions</a:t>
            </a:r>
            <a:endParaRPr lang="en-US" sz="14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164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07097" y="679690"/>
            <a:ext cx="5512753" cy="844310"/>
          </a:xfrm>
        </p:spPr>
        <p:txBody>
          <a:bodyPr/>
          <a:lstStyle/>
          <a:p>
            <a:r>
              <a:rPr lang="en-GB" dirty="0"/>
              <a:t>SOCK_</a:t>
            </a:r>
            <a:r>
              <a:rPr lang="en-GB" dirty="0">
                <a:solidFill>
                  <a:srgbClr val="3CD5AF"/>
                </a:solidFill>
              </a:rPr>
              <a:t>STREAM</a:t>
            </a:r>
            <a:endParaRPr lang="uk-UA" dirty="0">
              <a:solidFill>
                <a:srgbClr val="3CD5AF"/>
              </a:solidFill>
            </a:endParaRPr>
          </a:p>
        </p:txBody>
      </p:sp>
      <p:sp>
        <p:nvSpPr>
          <p:cNvPr id="13" name="TextBox 12">
            <a:extLst>
              <a:ext uri="{FF2B5EF4-FFF2-40B4-BE49-F238E27FC236}">
                <a16:creationId xmlns:a16="http://schemas.microsoft.com/office/drawing/2014/main" id="{39FF64C5-FEAE-8173-65C9-C1B1197B124C}"/>
              </a:ext>
            </a:extLst>
          </p:cNvPr>
          <p:cNvSpPr txBox="1"/>
          <p:nvPr/>
        </p:nvSpPr>
        <p:spPr>
          <a:xfrm>
            <a:off x="3985993" y="2892139"/>
            <a:ext cx="6453407" cy="1384995"/>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SOCK_STREAM socket provides a byte-stream service;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applications are unaware of message boundaries.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This means that when we read data from a SOCK_STREAM socket,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it might not return the same number of bytes written by the sender.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We will eventually get everything sent to us, but it might take several function calls.</a:t>
            </a:r>
          </a:p>
        </p:txBody>
      </p:sp>
      <p:cxnSp>
        <p:nvCxnSpPr>
          <p:cNvPr id="14" name="Straight Connector 13"/>
          <p:cNvCxnSpPr/>
          <p:nvPr/>
        </p:nvCxnSpPr>
        <p:spPr>
          <a:xfrm>
            <a:off x="3481452" y="2314575"/>
            <a:ext cx="0" cy="2481604"/>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7A041-199D-09A3-8473-4E32EDF906B0}"/>
              </a:ext>
            </a:extLst>
          </p:cNvPr>
          <p:cNvSpPr txBox="1"/>
          <p:nvPr/>
        </p:nvSpPr>
        <p:spPr>
          <a:xfrm>
            <a:off x="3985993" y="5550954"/>
            <a:ext cx="5334000" cy="954107"/>
          </a:xfrm>
          <a:prstGeom prst="rect">
            <a:avLst/>
          </a:prstGeom>
          <a:noFill/>
        </p:spPr>
        <p:txBody>
          <a:bodyPr wrap="square" rtlCol="0">
            <a:spAutoFit/>
          </a:bodyPr>
          <a:lstStyle/>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The default protocol for a SOCK_STREAM socket in the AF_INET communication domain </a:t>
            </a:r>
          </a:p>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is TCP (Transmission Control Protocol). </a:t>
            </a:r>
            <a:endPar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endParaRPr>
          </a:p>
          <a:p>
            <a:endParaRPr lang="en-UA" sz="1400" dirty="0">
              <a:solidFill>
                <a:srgbClr val="3CD5A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950062" y="-309205"/>
            <a:ext cx="2038586" cy="1627825"/>
          </a:xfrm>
          <a:prstGeom prst="rect">
            <a:avLst/>
          </a:prstGeom>
        </p:spPr>
      </p:pic>
    </p:spTree>
    <p:extLst>
      <p:ext uri="{BB962C8B-B14F-4D97-AF65-F5344CB8AC3E}">
        <p14:creationId xmlns:p14="http://schemas.microsoft.com/office/powerpoint/2010/main" val="306899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07097" y="679690"/>
            <a:ext cx="5512753" cy="844310"/>
          </a:xfrm>
        </p:spPr>
        <p:txBody>
          <a:bodyPr/>
          <a:lstStyle/>
          <a:p>
            <a:r>
              <a:rPr lang="en-GB" dirty="0"/>
              <a:t>SOCK_</a:t>
            </a:r>
            <a:r>
              <a:rPr lang="en-GB" dirty="0">
                <a:solidFill>
                  <a:srgbClr val="3CD5AF"/>
                </a:solidFill>
              </a:rPr>
              <a:t>SEQPACKET</a:t>
            </a:r>
            <a:endParaRPr lang="uk-UA" dirty="0">
              <a:solidFill>
                <a:srgbClr val="3CD5AF"/>
              </a:solidFill>
            </a:endParaRPr>
          </a:p>
        </p:txBody>
      </p:sp>
      <p:sp>
        <p:nvSpPr>
          <p:cNvPr id="13" name="TextBox 12">
            <a:extLst>
              <a:ext uri="{FF2B5EF4-FFF2-40B4-BE49-F238E27FC236}">
                <a16:creationId xmlns:a16="http://schemas.microsoft.com/office/drawing/2014/main" id="{39FF64C5-FEAE-8173-65C9-C1B1197B124C}"/>
              </a:ext>
            </a:extLst>
          </p:cNvPr>
          <p:cNvSpPr txBox="1"/>
          <p:nvPr/>
        </p:nvSpPr>
        <p:spPr>
          <a:xfrm>
            <a:off x="3985994" y="3078323"/>
            <a:ext cx="6320056" cy="954107"/>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SOCK_SEQPACKET socket is just like a SOCK_STREAM socket except that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we get a message-based service instead of a byte-stream service.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This means that the amount of data received from a SOCK_SEQPACKET </a:t>
            </a:r>
            <a:br>
              <a:rPr lang="uk-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b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socket is the same amount as was written. </a:t>
            </a:r>
          </a:p>
        </p:txBody>
      </p:sp>
      <p:cxnSp>
        <p:nvCxnSpPr>
          <p:cNvPr id="14" name="Straight Connector 13"/>
          <p:cNvCxnSpPr/>
          <p:nvPr/>
        </p:nvCxnSpPr>
        <p:spPr>
          <a:xfrm>
            <a:off x="3481452" y="2314575"/>
            <a:ext cx="0" cy="2481604"/>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7A041-199D-09A3-8473-4E32EDF906B0}"/>
              </a:ext>
            </a:extLst>
          </p:cNvPr>
          <p:cNvSpPr txBox="1"/>
          <p:nvPr/>
        </p:nvSpPr>
        <p:spPr>
          <a:xfrm>
            <a:off x="3985993" y="5550954"/>
            <a:ext cx="4281707" cy="738664"/>
          </a:xfrm>
          <a:prstGeom prst="rect">
            <a:avLst/>
          </a:prstGeom>
          <a:noFill/>
        </p:spPr>
        <p:txBody>
          <a:bodyPr wrap="square" rtlCol="0">
            <a:spAutoFit/>
          </a:bodyPr>
          <a:lstStyle/>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The Stream Control Transmission Protocol (SCTP) provides a sequential packet service in the Internet domain.</a:t>
            </a:r>
          </a:p>
        </p:txBody>
      </p:sp>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950062" y="-309205"/>
            <a:ext cx="2038586" cy="1627825"/>
          </a:xfrm>
          <a:prstGeom prst="rect">
            <a:avLst/>
          </a:prstGeom>
        </p:spPr>
      </p:pic>
    </p:spTree>
    <p:extLst>
      <p:ext uri="{BB962C8B-B14F-4D97-AF65-F5344CB8AC3E}">
        <p14:creationId xmlns:p14="http://schemas.microsoft.com/office/powerpoint/2010/main" val="427055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07097" y="679690"/>
            <a:ext cx="5512753" cy="844310"/>
          </a:xfrm>
        </p:spPr>
        <p:txBody>
          <a:bodyPr/>
          <a:lstStyle/>
          <a:p>
            <a:r>
              <a:rPr lang="en-GB" dirty="0"/>
              <a:t>SOCK_</a:t>
            </a:r>
            <a:r>
              <a:rPr lang="en-GB" dirty="0">
                <a:solidFill>
                  <a:srgbClr val="3CD5AF"/>
                </a:solidFill>
              </a:rPr>
              <a:t>RAW</a:t>
            </a:r>
            <a:endParaRPr lang="uk-UA" dirty="0">
              <a:solidFill>
                <a:srgbClr val="3CD5AF"/>
              </a:solidFill>
            </a:endParaRPr>
          </a:p>
        </p:txBody>
      </p:sp>
      <p:sp>
        <p:nvSpPr>
          <p:cNvPr id="13" name="TextBox 12">
            <a:extLst>
              <a:ext uri="{FF2B5EF4-FFF2-40B4-BE49-F238E27FC236}">
                <a16:creationId xmlns:a16="http://schemas.microsoft.com/office/drawing/2014/main" id="{39FF64C5-FEAE-8173-65C9-C1B1197B124C}"/>
              </a:ext>
            </a:extLst>
          </p:cNvPr>
          <p:cNvSpPr txBox="1"/>
          <p:nvPr/>
        </p:nvSpPr>
        <p:spPr>
          <a:xfrm>
            <a:off x="3985994" y="2755158"/>
            <a:ext cx="7177306" cy="1600438"/>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SOCK_RAW socket provides a datagram interface directly to the underlying network layer</a:t>
            </a:r>
            <a:r>
              <a:rPr lang="uk-UA"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(which means IP in the Internet domain). Applications are responsible for building their own protocol headers when using this interface, because the transport protocols (TCP and UDP, for example) are bypassed. </a:t>
            </a:r>
            <a:r>
              <a:rPr lang="en-GB" sz="1400" b="1"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Superuser</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 privileges are required to create a raw socket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to prevent malicious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applications from creating packets that might bypass established security mechanisms.</a:t>
            </a:r>
          </a:p>
        </p:txBody>
      </p:sp>
      <p:cxnSp>
        <p:nvCxnSpPr>
          <p:cNvPr id="14" name="Straight Connector 13"/>
          <p:cNvCxnSpPr/>
          <p:nvPr/>
        </p:nvCxnSpPr>
        <p:spPr>
          <a:xfrm>
            <a:off x="3481452" y="2314575"/>
            <a:ext cx="0" cy="2481604"/>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77A041-199D-09A3-8473-4E32EDF906B0}"/>
              </a:ext>
            </a:extLst>
          </p:cNvPr>
          <p:cNvSpPr txBox="1"/>
          <p:nvPr/>
        </p:nvSpPr>
        <p:spPr>
          <a:xfrm>
            <a:off x="3985993" y="5550954"/>
            <a:ext cx="4281707" cy="738664"/>
          </a:xfrm>
          <a:prstGeom prst="rect">
            <a:avLst/>
          </a:prstGeom>
          <a:noFill/>
        </p:spPr>
        <p:txBody>
          <a:bodyPr wrap="square" rtlCol="0">
            <a:spAutoFit/>
          </a:bodyPr>
          <a:lstStyle/>
          <a:p>
            <a:r>
              <a:rPr lang="en-GB" sz="1400" dirty="0">
                <a:solidFill>
                  <a:srgbClr val="3CD5AF"/>
                </a:solidFill>
                <a:latin typeface="Open Sans" panose="020B0606030504020204" pitchFamily="34" charset="0"/>
                <a:ea typeface="Open Sans" panose="020B0606030504020204" pitchFamily="34" charset="0"/>
                <a:cs typeface="Open Sans" panose="020B0606030504020204" pitchFamily="34" charset="0"/>
              </a:rPr>
              <a:t>The Stream Control Transmission Protocol (SCTP) provides a sequential packet service in the Internet domain.</a:t>
            </a:r>
          </a:p>
        </p:txBody>
      </p:sp>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950062" y="-309205"/>
            <a:ext cx="2038586" cy="1627825"/>
          </a:xfrm>
          <a:prstGeom prst="rect">
            <a:avLst/>
          </a:prstGeom>
        </p:spPr>
      </p:pic>
    </p:spTree>
    <p:extLst>
      <p:ext uri="{BB962C8B-B14F-4D97-AF65-F5344CB8AC3E}">
        <p14:creationId xmlns:p14="http://schemas.microsoft.com/office/powerpoint/2010/main" val="3780954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515757" y="324685"/>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5993963" y="1455183"/>
            <a:ext cx="3531038" cy="4313385"/>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 name="Text Placeholder 2"/>
          <p:cNvSpPr>
            <a:spLocks noGrp="1"/>
          </p:cNvSpPr>
          <p:nvPr>
            <p:ph type="body" sz="quarter" idx="11"/>
          </p:nvPr>
        </p:nvSpPr>
        <p:spPr>
          <a:xfrm>
            <a:off x="907097" y="679690"/>
            <a:ext cx="3474403" cy="510935"/>
          </a:xfrm>
        </p:spPr>
        <p:txBody>
          <a:bodyPr/>
          <a:lstStyle/>
          <a:p>
            <a:r>
              <a:rPr lang="en-GB" dirty="0"/>
              <a:t>Byte </a:t>
            </a:r>
            <a:r>
              <a:rPr lang="en-GB" dirty="0">
                <a:solidFill>
                  <a:srgbClr val="3CD5AF"/>
                </a:solidFill>
              </a:rPr>
              <a:t>Ordering</a:t>
            </a:r>
            <a:endParaRPr lang="uk-UA" dirty="0">
              <a:solidFill>
                <a:srgbClr val="3CD5AF"/>
              </a:solidFill>
            </a:endParaRPr>
          </a:p>
        </p:txBody>
      </p:sp>
      <p:sp>
        <p:nvSpPr>
          <p:cNvPr id="13" name="TextBox 12">
            <a:extLst>
              <a:ext uri="{FF2B5EF4-FFF2-40B4-BE49-F238E27FC236}">
                <a16:creationId xmlns:a16="http://schemas.microsoft.com/office/drawing/2014/main" id="{39FF64C5-FEAE-8173-65C9-C1B1197B124C}"/>
              </a:ext>
            </a:extLst>
          </p:cNvPr>
          <p:cNvSpPr txBox="1"/>
          <p:nvPr/>
        </p:nvSpPr>
        <p:spPr>
          <a:xfrm>
            <a:off x="907097" y="3147293"/>
            <a:ext cx="3912553" cy="767482"/>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byte order is a characteristic of the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processor architecture, dictating how bytes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are ordered within larger data types.</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5B4175E7-C7FA-57A7-A12F-6B46BC3CC732}"/>
              </a:ext>
            </a:extLst>
          </p:cNvPr>
          <p:cNvPicPr>
            <a:picLocks noChangeAspect="1"/>
          </p:cNvPicPr>
          <p:nvPr/>
        </p:nvPicPr>
        <p:blipFill>
          <a:blip r:embed="rId3"/>
          <a:stretch>
            <a:fillRect/>
          </a:stretch>
        </p:blipFill>
        <p:spPr>
          <a:xfrm>
            <a:off x="6443474" y="2157891"/>
            <a:ext cx="2555329" cy="3033666"/>
          </a:xfrm>
          <a:prstGeom prst="rect">
            <a:avLst/>
          </a:prstGeom>
        </p:spPr>
      </p:pic>
    </p:spTree>
    <p:extLst>
      <p:ext uri="{BB962C8B-B14F-4D97-AF65-F5344CB8AC3E}">
        <p14:creationId xmlns:p14="http://schemas.microsoft.com/office/powerpoint/2010/main" val="3207196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2895844"/>
            <a:ext cx="7509263" cy="1542806"/>
          </a:xfrm>
        </p:spPr>
        <p:txBody>
          <a:bodyPr/>
          <a:lstStyle/>
          <a:p>
            <a:r>
              <a:rPr lang="en-US" b="1" dirty="0">
                <a:solidFill>
                  <a:srgbClr val="253746"/>
                </a:solidFill>
                <a:latin typeface="Open Sans ExtraBold"/>
                <a:ea typeface="Open Sans ExtraBold"/>
                <a:cs typeface="Open Sans ExtraBold"/>
              </a:rPr>
              <a:t>Java NIO </a:t>
            </a:r>
            <a:r>
              <a:rPr lang="en-US" b="1" dirty="0">
                <a:latin typeface="Open Sans ExtraBold"/>
                <a:ea typeface="Open Sans ExtraBold"/>
                <a:cs typeface="Open Sans ExtraBold"/>
              </a:rPr>
              <a:t>(Client/Server)</a:t>
            </a:r>
            <a:endParaRPr lang="uk-UA" dirty="0"/>
          </a:p>
        </p:txBody>
      </p:sp>
    </p:spTree>
    <p:extLst>
      <p:ext uri="{BB962C8B-B14F-4D97-AF65-F5344CB8AC3E}">
        <p14:creationId xmlns:p14="http://schemas.microsoft.com/office/powerpoint/2010/main" val="348233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7096" y="679689"/>
            <a:ext cx="5779453" cy="1311035"/>
          </a:xfrm>
        </p:spPr>
        <p:txBody>
          <a:bodyPr/>
          <a:lstStyle/>
          <a:p>
            <a:r>
              <a:rPr lang="en-GB" dirty="0">
                <a:solidFill>
                  <a:srgbClr val="253746"/>
                </a:solidFill>
              </a:rPr>
              <a:t>Based on </a:t>
            </a:r>
            <a:r>
              <a:rPr lang="en-GB" b="1" dirty="0">
                <a:solidFill>
                  <a:srgbClr val="3CD5AF"/>
                </a:solidFill>
              </a:rPr>
              <a:t>Reactor/dispatcher </a:t>
            </a:r>
            <a:r>
              <a:rPr lang="en-GB" b="1" dirty="0">
                <a:solidFill>
                  <a:srgbClr val="253746"/>
                </a:solidFill>
              </a:rPr>
              <a:t>Pattern</a:t>
            </a:r>
            <a:br>
              <a:rPr lang="en-GB" b="1" dirty="0">
                <a:solidFill>
                  <a:srgbClr val="253746"/>
                </a:solidFill>
              </a:rPr>
            </a:br>
            <a:endParaRPr lang="uk-UA" dirty="0">
              <a:solidFill>
                <a:srgbClr val="253746"/>
              </a:solidFill>
            </a:endParaRPr>
          </a:p>
        </p:txBody>
      </p:sp>
      <p:sp>
        <p:nvSpPr>
          <p:cNvPr id="3" name="TextBox 2">
            <a:extLst>
              <a:ext uri="{FF2B5EF4-FFF2-40B4-BE49-F238E27FC236}">
                <a16:creationId xmlns:a16="http://schemas.microsoft.com/office/drawing/2014/main" id="{39FF64C5-FEAE-8173-65C9-C1B1197B124C}"/>
              </a:ext>
            </a:extLst>
          </p:cNvPr>
          <p:cNvSpPr txBox="1"/>
          <p:nvPr/>
        </p:nvSpPr>
        <p:spPr>
          <a:xfrm>
            <a:off x="3985994" y="2974404"/>
            <a:ext cx="6691532" cy="2031325"/>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reactor design pattern was introduced as a general architecture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to implement event-driven systems. </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To solve our original problem of implementing a server application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that can handle thousands of simultaneous client connections,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Reactor pattern provides a way in which we can listen to the events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(incoming connections/requests) with a synchronous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demultiplexing</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strategy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so that when an incoming event occurs, it is dispatched to a service provider (handler) that can handle this event.</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482495" y="-259939"/>
            <a:ext cx="2038586" cy="1627825"/>
          </a:xfrm>
          <a:prstGeom prst="rect">
            <a:avLst/>
          </a:prstGeom>
        </p:spPr>
      </p:pic>
    </p:spTree>
    <p:extLst>
      <p:ext uri="{BB962C8B-B14F-4D97-AF65-F5344CB8AC3E}">
        <p14:creationId xmlns:p14="http://schemas.microsoft.com/office/powerpoint/2010/main" val="3268006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1519193"/>
            <a:ext cx="10744105" cy="4324349"/>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6" name="Picture 5" descr="Graphical user interface&#10;&#10;Description automatically generated">
            <a:extLst>
              <a:ext uri="{FF2B5EF4-FFF2-40B4-BE49-F238E27FC236}">
                <a16:creationId xmlns:a16="http://schemas.microsoft.com/office/drawing/2014/main" id="{57C2A067-719C-D7A9-55EA-913E446F72ED}"/>
              </a:ext>
            </a:extLst>
          </p:cNvPr>
          <p:cNvPicPr>
            <a:picLocks noChangeAspect="1"/>
          </p:cNvPicPr>
          <p:nvPr/>
        </p:nvPicPr>
        <p:blipFill>
          <a:blip r:embed="rId3"/>
          <a:stretch>
            <a:fillRect/>
          </a:stretch>
        </p:blipFill>
        <p:spPr>
          <a:xfrm>
            <a:off x="1391479" y="2200512"/>
            <a:ext cx="9353672" cy="3161805"/>
          </a:xfrm>
          <a:prstGeom prst="rect">
            <a:avLst/>
          </a:prstGeom>
        </p:spPr>
      </p:pic>
    </p:spTree>
    <p:extLst>
      <p:ext uri="{BB962C8B-B14F-4D97-AF65-F5344CB8AC3E}">
        <p14:creationId xmlns:p14="http://schemas.microsoft.com/office/powerpoint/2010/main" val="132885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01369" y="1044986"/>
            <a:ext cx="2038586" cy="1627825"/>
          </a:xfrm>
          <a:prstGeom prst="rect">
            <a:avLst/>
          </a:prstGeom>
        </p:spPr>
      </p:pic>
      <p:sp>
        <p:nvSpPr>
          <p:cNvPr id="7" name="Rectangle: Rounded Corners 24">
            <a:extLst>
              <a:ext uri="{FF2B5EF4-FFF2-40B4-BE49-F238E27FC236}">
                <a16:creationId xmlns:a16="http://schemas.microsoft.com/office/drawing/2014/main" id="{5CD7C43B-ED8E-F285-0AA8-4543F5865FAB}"/>
              </a:ext>
            </a:extLst>
          </p:cNvPr>
          <p:cNvSpPr/>
          <p:nvPr/>
        </p:nvSpPr>
        <p:spPr>
          <a:xfrm>
            <a:off x="2114550" y="2314575"/>
            <a:ext cx="8105775" cy="3962400"/>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1"/>
          <p:cNvSpPr>
            <a:spLocks noGrp="1"/>
          </p:cNvSpPr>
          <p:nvPr>
            <p:ph type="body" sz="quarter" idx="11"/>
          </p:nvPr>
        </p:nvSpPr>
        <p:spPr>
          <a:xfrm>
            <a:off x="907096" y="679689"/>
            <a:ext cx="5779453" cy="1311035"/>
          </a:xfrm>
        </p:spPr>
        <p:txBody>
          <a:bodyPr/>
          <a:lstStyle/>
          <a:p>
            <a:pPr>
              <a:buClrTx/>
              <a:buFontTx/>
            </a:pPr>
            <a:r>
              <a:rPr lang="en-GB" b="1" dirty="0">
                <a:solidFill>
                  <a:srgbClr val="253746"/>
                </a:solidFill>
              </a:rPr>
              <a:t>Reactor Pattern</a:t>
            </a:r>
            <a:br>
              <a:rPr lang="uk-UA" b="1" dirty="0"/>
            </a:br>
            <a:r>
              <a:rPr lang="en-GB" b="1" dirty="0">
                <a:solidFill>
                  <a:srgbClr val="3CD5AF"/>
                </a:solidFill>
              </a:rPr>
              <a:t>diagram</a:t>
            </a:r>
            <a:br>
              <a:rPr lang="en-GB" b="1" dirty="0"/>
            </a:br>
            <a:endParaRPr lang="en-GB" dirty="0"/>
          </a:p>
        </p:txBody>
      </p:sp>
      <p:pic>
        <p:nvPicPr>
          <p:cNvPr id="6" name="Picture 5" descr="Timeline&#10;&#10;Description automatically generated">
            <a:extLst>
              <a:ext uri="{FF2B5EF4-FFF2-40B4-BE49-F238E27FC236}">
                <a16:creationId xmlns:a16="http://schemas.microsoft.com/office/drawing/2014/main" id="{E0BACD09-9B32-B4EF-F063-DC4B7773734C}"/>
              </a:ext>
            </a:extLst>
          </p:cNvPr>
          <p:cNvPicPr>
            <a:picLocks noChangeAspect="1"/>
          </p:cNvPicPr>
          <p:nvPr/>
        </p:nvPicPr>
        <p:blipFill>
          <a:blip r:embed="rId3"/>
          <a:stretch>
            <a:fillRect/>
          </a:stretch>
        </p:blipFill>
        <p:spPr>
          <a:xfrm>
            <a:off x="2991513" y="2739045"/>
            <a:ext cx="6351848" cy="3228234"/>
          </a:xfrm>
          <a:prstGeom prst="rect">
            <a:avLst/>
          </a:prstGeom>
        </p:spPr>
      </p:pic>
    </p:spTree>
    <p:extLst>
      <p:ext uri="{BB962C8B-B14F-4D97-AF65-F5344CB8AC3E}">
        <p14:creationId xmlns:p14="http://schemas.microsoft.com/office/powerpoint/2010/main" val="341654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01369" y="1044986"/>
            <a:ext cx="2038586" cy="1627825"/>
          </a:xfrm>
          <a:prstGeom prst="rect">
            <a:avLst/>
          </a:prstGeom>
        </p:spPr>
      </p:pic>
      <p:sp>
        <p:nvSpPr>
          <p:cNvPr id="7" name="Rectangle: Rounded Corners 24">
            <a:extLst>
              <a:ext uri="{FF2B5EF4-FFF2-40B4-BE49-F238E27FC236}">
                <a16:creationId xmlns:a16="http://schemas.microsoft.com/office/drawing/2014/main" id="{5CD7C43B-ED8E-F285-0AA8-4543F5865FAB}"/>
              </a:ext>
            </a:extLst>
          </p:cNvPr>
          <p:cNvSpPr/>
          <p:nvPr/>
        </p:nvSpPr>
        <p:spPr>
          <a:xfrm>
            <a:off x="2114550" y="2314575"/>
            <a:ext cx="8105775" cy="3962400"/>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1"/>
          <p:cNvSpPr>
            <a:spLocks noGrp="1"/>
          </p:cNvSpPr>
          <p:nvPr>
            <p:ph type="body" sz="quarter" idx="11"/>
          </p:nvPr>
        </p:nvSpPr>
        <p:spPr>
          <a:xfrm>
            <a:off x="907096" y="679689"/>
            <a:ext cx="5779453" cy="1311035"/>
          </a:xfrm>
        </p:spPr>
        <p:txBody>
          <a:bodyPr/>
          <a:lstStyle/>
          <a:p>
            <a:pPr>
              <a:buClrTx/>
              <a:buFontTx/>
            </a:pPr>
            <a:r>
              <a:rPr lang="en-GB" b="1" dirty="0">
                <a:solidFill>
                  <a:srgbClr val="253746"/>
                </a:solidFill>
              </a:rPr>
              <a:t>Java NIO </a:t>
            </a:r>
            <a:r>
              <a:rPr lang="en-GB" b="1" dirty="0">
                <a:solidFill>
                  <a:srgbClr val="3CD5AF"/>
                </a:solidFill>
              </a:rPr>
              <a:t>States</a:t>
            </a:r>
            <a:br>
              <a:rPr lang="en-GB" b="1" dirty="0"/>
            </a:br>
            <a:endParaRPr lang="en-GB" dirty="0"/>
          </a:p>
        </p:txBody>
      </p:sp>
      <p:pic>
        <p:nvPicPr>
          <p:cNvPr id="4" name="Picture 3" descr="A screenshot of a computer&#10;&#10;Description automatically generated with medium confidence">
            <a:extLst>
              <a:ext uri="{FF2B5EF4-FFF2-40B4-BE49-F238E27FC236}">
                <a16:creationId xmlns:a16="http://schemas.microsoft.com/office/drawing/2014/main" id="{EA66F53B-1205-FB92-EA3A-4DD592C12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504" y="2878192"/>
            <a:ext cx="5361865" cy="3242058"/>
          </a:xfrm>
          <a:prstGeom prst="rect">
            <a:avLst/>
          </a:prstGeom>
        </p:spPr>
      </p:pic>
    </p:spTree>
    <p:extLst>
      <p:ext uri="{BB962C8B-B14F-4D97-AF65-F5344CB8AC3E}">
        <p14:creationId xmlns:p14="http://schemas.microsoft.com/office/powerpoint/2010/main" val="41330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1519193"/>
            <a:ext cx="11106712" cy="5004583"/>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2">
            <a:extLst>
              <a:ext uri="{FF2B5EF4-FFF2-40B4-BE49-F238E27FC236}">
                <a16:creationId xmlns:a16="http://schemas.microsoft.com/office/drawing/2014/main" id="{38DF3246-5487-45FA-C1BA-0A663B71992B}"/>
              </a:ext>
            </a:extLst>
          </p:cNvPr>
          <p:cNvSpPr>
            <a:spLocks noGrp="1"/>
          </p:cNvSpPr>
          <p:nvPr>
            <p:ph type="body" sz="quarter" idx="11"/>
          </p:nvPr>
        </p:nvSpPr>
        <p:spPr>
          <a:xfrm>
            <a:off x="685895" y="334224"/>
            <a:ext cx="5512753" cy="844310"/>
          </a:xfrm>
        </p:spPr>
        <p:txBody>
          <a:bodyPr/>
          <a:lstStyle/>
          <a:p>
            <a:r>
              <a:rPr lang="en-GB" dirty="0"/>
              <a:t>Reactor/</a:t>
            </a:r>
            <a:r>
              <a:rPr lang="en-GB" dirty="0" err="1"/>
              <a:t>Poller</a:t>
            </a:r>
            <a:endParaRPr lang="uk-UA" dirty="0">
              <a:solidFill>
                <a:srgbClr val="3CD5AF"/>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5BE82549-BB5B-9AC6-6506-7A020C742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735" y="1687358"/>
            <a:ext cx="7450530" cy="4609914"/>
          </a:xfrm>
          <a:prstGeom prst="rect">
            <a:avLst/>
          </a:prstGeom>
        </p:spPr>
      </p:pic>
    </p:spTree>
    <p:extLst>
      <p:ext uri="{BB962C8B-B14F-4D97-AF65-F5344CB8AC3E}">
        <p14:creationId xmlns:p14="http://schemas.microsoft.com/office/powerpoint/2010/main" val="277473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Прямокутник 3"/>
          <p:cNvSpPr/>
          <p:nvPr/>
        </p:nvSpPr>
        <p:spPr>
          <a:xfrm>
            <a:off x="13055600" y="1662483"/>
            <a:ext cx="640080" cy="146678"/>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Прямокутник 51"/>
          <p:cNvSpPr/>
          <p:nvPr/>
        </p:nvSpPr>
        <p:spPr>
          <a:xfrm>
            <a:off x="13055600" y="2601347"/>
            <a:ext cx="640080" cy="146678"/>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Прямокутник 52"/>
          <p:cNvSpPr/>
          <p:nvPr/>
        </p:nvSpPr>
        <p:spPr>
          <a:xfrm>
            <a:off x="13055600" y="1965867"/>
            <a:ext cx="640080" cy="146678"/>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Прямокутник 53"/>
          <p:cNvSpPr/>
          <p:nvPr/>
        </p:nvSpPr>
        <p:spPr>
          <a:xfrm>
            <a:off x="13055600" y="2283607"/>
            <a:ext cx="640080" cy="146678"/>
          </a:xfrm>
          <a:prstGeom prst="rect">
            <a:avLst/>
          </a:prstGeom>
          <a:solidFill>
            <a:srgbClr val="5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Прямокутник 54"/>
          <p:cNvSpPr/>
          <p:nvPr/>
        </p:nvSpPr>
        <p:spPr>
          <a:xfrm>
            <a:off x="13055600" y="2919086"/>
            <a:ext cx="640080" cy="146678"/>
          </a:xfrm>
          <a:prstGeom prst="rect">
            <a:avLst/>
          </a:prstGeom>
          <a:solidFill>
            <a:srgbClr val="8AD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Рисунок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687460" y="-2206231"/>
            <a:ext cx="1801436" cy="1438459"/>
          </a:xfrm>
          <a:prstGeom prst="rect">
            <a:avLst/>
          </a:prstGeom>
        </p:spPr>
      </p:pic>
      <p:sp>
        <p:nvSpPr>
          <p:cNvPr id="60" name="Прямокутник 8"/>
          <p:cNvSpPr/>
          <p:nvPr/>
        </p:nvSpPr>
        <p:spPr>
          <a:xfrm>
            <a:off x="-5786009" y="1797218"/>
            <a:ext cx="3499500" cy="369332"/>
          </a:xfrm>
          <a:prstGeom prst="rect">
            <a:avLst/>
          </a:prstGeom>
        </p:spPr>
        <p:txBody>
          <a:bodyPr wrap="square" lIns="91440" tIns="45720" rIns="91440" bIns="45720" anchor="t">
            <a:spAutoFit/>
          </a:bodyPr>
          <a:lstStyle/>
          <a:p>
            <a:r>
              <a:rPr lang="en-GB" sz="1800" dirty="0"/>
              <a:t>Network Layers</a:t>
            </a:r>
          </a:p>
        </p:txBody>
      </p:sp>
      <p:sp>
        <p:nvSpPr>
          <p:cNvPr id="63" name="Прямокутник 45"/>
          <p:cNvSpPr/>
          <p:nvPr/>
        </p:nvSpPr>
        <p:spPr>
          <a:xfrm>
            <a:off x="-5786009" y="2233106"/>
            <a:ext cx="4299596" cy="369332"/>
          </a:xfrm>
          <a:prstGeom prst="rect">
            <a:avLst/>
          </a:prstGeom>
        </p:spPr>
        <p:txBody>
          <a:bodyPr wrap="square" lIns="91440" tIns="45720" rIns="91440" bIns="45720" anchor="t">
            <a:spAutoFit/>
          </a:bodyPr>
          <a:lstStyle/>
          <a:p>
            <a:r>
              <a:rPr lang="en-GB" sz="1800" dirty="0"/>
              <a:t>Queueing in the Linux network stack</a:t>
            </a:r>
          </a:p>
        </p:txBody>
      </p:sp>
      <p:sp>
        <p:nvSpPr>
          <p:cNvPr id="66" name="Прямокутник 46"/>
          <p:cNvSpPr/>
          <p:nvPr/>
        </p:nvSpPr>
        <p:spPr>
          <a:xfrm>
            <a:off x="-5786010" y="2797522"/>
            <a:ext cx="5600427" cy="369332"/>
          </a:xfrm>
          <a:prstGeom prst="rect">
            <a:avLst/>
          </a:prstGeom>
        </p:spPr>
        <p:txBody>
          <a:bodyPr wrap="square" lIns="91440" tIns="45720" rIns="91440" bIns="45720" anchor="t">
            <a:spAutoFit/>
          </a:bodyPr>
          <a:lstStyle/>
          <a:p>
            <a:r>
              <a:rPr lang="en-GB" sz="1800" dirty="0"/>
              <a:t>The Architecture and Protocols of the TCP/IP Suite</a:t>
            </a:r>
          </a:p>
        </p:txBody>
      </p:sp>
      <p:sp>
        <p:nvSpPr>
          <p:cNvPr id="67" name="Прямокутник 47"/>
          <p:cNvSpPr/>
          <p:nvPr/>
        </p:nvSpPr>
        <p:spPr>
          <a:xfrm>
            <a:off x="-5774434" y="3369030"/>
            <a:ext cx="5680497" cy="369332"/>
          </a:xfrm>
          <a:prstGeom prst="rect">
            <a:avLst/>
          </a:prstGeom>
        </p:spPr>
        <p:txBody>
          <a:bodyPr wrap="square" lIns="91440" tIns="45720" rIns="91440" bIns="45720" anchor="t">
            <a:spAutoFit/>
          </a:bodyPr>
          <a:lstStyle/>
          <a:p>
            <a:r>
              <a:rPr lang="en-GB" sz="1800" dirty="0"/>
              <a:t>TCP Data Flow and Window Management</a:t>
            </a:r>
          </a:p>
        </p:txBody>
      </p:sp>
      <p:cxnSp>
        <p:nvCxnSpPr>
          <p:cNvPr id="68" name="Пряма сполучна лінія 50"/>
          <p:cNvCxnSpPr/>
          <p:nvPr/>
        </p:nvCxnSpPr>
        <p:spPr>
          <a:xfrm>
            <a:off x="-5936489" y="2318615"/>
            <a:ext cx="0" cy="197123"/>
          </a:xfrm>
          <a:prstGeom prst="line">
            <a:avLst/>
          </a:prstGeom>
          <a:ln w="57150">
            <a:solidFill>
              <a:srgbClr val="A25EB5"/>
            </a:solidFill>
          </a:ln>
        </p:spPr>
        <p:style>
          <a:lnRef idx="1">
            <a:schemeClr val="accent1"/>
          </a:lnRef>
          <a:fillRef idx="0">
            <a:schemeClr val="accent1"/>
          </a:fillRef>
          <a:effectRef idx="0">
            <a:schemeClr val="accent1"/>
          </a:effectRef>
          <a:fontRef idx="minor">
            <a:schemeClr val="tx1"/>
          </a:fontRef>
        </p:style>
      </p:cxnSp>
      <p:cxnSp>
        <p:nvCxnSpPr>
          <p:cNvPr id="69" name="Пряма сполучна лінія 73"/>
          <p:cNvCxnSpPr/>
          <p:nvPr/>
        </p:nvCxnSpPr>
        <p:spPr>
          <a:xfrm>
            <a:off x="-5942079" y="1883322"/>
            <a:ext cx="0" cy="197123"/>
          </a:xfrm>
          <a:prstGeom prst="line">
            <a:avLst/>
          </a:prstGeom>
          <a:ln w="57150">
            <a:solidFill>
              <a:srgbClr val="3CD5AF"/>
            </a:solidFill>
          </a:ln>
        </p:spPr>
        <p:style>
          <a:lnRef idx="1">
            <a:schemeClr val="accent1"/>
          </a:lnRef>
          <a:fillRef idx="0">
            <a:schemeClr val="accent1"/>
          </a:fillRef>
          <a:effectRef idx="0">
            <a:schemeClr val="accent1"/>
          </a:effectRef>
          <a:fontRef idx="minor">
            <a:schemeClr val="tx1"/>
          </a:fontRef>
        </p:style>
      </p:cxnSp>
      <p:cxnSp>
        <p:nvCxnSpPr>
          <p:cNvPr id="71" name="Пряма сполучна лінія 74"/>
          <p:cNvCxnSpPr/>
          <p:nvPr/>
        </p:nvCxnSpPr>
        <p:spPr>
          <a:xfrm>
            <a:off x="-5942716" y="2879163"/>
            <a:ext cx="0" cy="197123"/>
          </a:xfrm>
          <a:prstGeom prst="line">
            <a:avLst/>
          </a:prstGeom>
          <a:ln w="57150">
            <a:solidFill>
              <a:srgbClr val="5FB4E5"/>
            </a:solidFill>
          </a:ln>
        </p:spPr>
        <p:style>
          <a:lnRef idx="1">
            <a:schemeClr val="accent1"/>
          </a:lnRef>
          <a:fillRef idx="0">
            <a:schemeClr val="accent1"/>
          </a:fillRef>
          <a:effectRef idx="0">
            <a:schemeClr val="accent1"/>
          </a:effectRef>
          <a:fontRef idx="minor">
            <a:schemeClr val="tx1"/>
          </a:fontRef>
        </p:style>
      </p:cxnSp>
      <p:cxnSp>
        <p:nvCxnSpPr>
          <p:cNvPr id="74" name="Пряма сполучна лінія 75"/>
          <p:cNvCxnSpPr/>
          <p:nvPr/>
        </p:nvCxnSpPr>
        <p:spPr>
          <a:xfrm>
            <a:off x="-5942716" y="3450671"/>
            <a:ext cx="0" cy="197123"/>
          </a:xfrm>
          <a:prstGeom prst="line">
            <a:avLst/>
          </a:prstGeom>
          <a:ln w="57150">
            <a:solidFill>
              <a:srgbClr val="FFCE00"/>
            </a:solidFill>
          </a:ln>
        </p:spPr>
        <p:style>
          <a:lnRef idx="1">
            <a:schemeClr val="accent1"/>
          </a:lnRef>
          <a:fillRef idx="0">
            <a:schemeClr val="accent1"/>
          </a:fillRef>
          <a:effectRef idx="0">
            <a:schemeClr val="accent1"/>
          </a:effectRef>
          <a:fontRef idx="minor">
            <a:schemeClr val="tx1"/>
          </a:fontRef>
        </p:style>
      </p:cxnSp>
      <p:cxnSp>
        <p:nvCxnSpPr>
          <p:cNvPr id="75" name="Пряма сполучна лінія 76"/>
          <p:cNvCxnSpPr/>
          <p:nvPr/>
        </p:nvCxnSpPr>
        <p:spPr>
          <a:xfrm>
            <a:off x="-5942716" y="4069368"/>
            <a:ext cx="0" cy="216835"/>
          </a:xfrm>
          <a:prstGeom prst="line">
            <a:avLst/>
          </a:prstGeom>
          <a:ln w="57150">
            <a:solidFill>
              <a:srgbClr val="8ADD66"/>
            </a:solidFill>
          </a:ln>
        </p:spPr>
        <p:style>
          <a:lnRef idx="1">
            <a:schemeClr val="accent1"/>
          </a:lnRef>
          <a:fillRef idx="0">
            <a:schemeClr val="accent1"/>
          </a:fillRef>
          <a:effectRef idx="0">
            <a:schemeClr val="accent1"/>
          </a:effectRef>
          <a:fontRef idx="minor">
            <a:schemeClr val="tx1"/>
          </a:fontRef>
        </p:style>
      </p:cxnSp>
      <p:sp>
        <p:nvSpPr>
          <p:cNvPr id="76" name="Прямокутник 70">
            <a:extLst>
              <a:ext uri="{FF2B5EF4-FFF2-40B4-BE49-F238E27FC236}">
                <a16:creationId xmlns:a16="http://schemas.microsoft.com/office/drawing/2014/main" id="{84AE0251-3189-82AD-0942-16FFCF55AA6C}"/>
              </a:ext>
            </a:extLst>
          </p:cNvPr>
          <p:cNvSpPr/>
          <p:nvPr/>
        </p:nvSpPr>
        <p:spPr>
          <a:xfrm>
            <a:off x="-5789723" y="3965987"/>
            <a:ext cx="5101153" cy="369332"/>
          </a:xfrm>
          <a:prstGeom prst="rect">
            <a:avLst/>
          </a:prstGeom>
        </p:spPr>
        <p:txBody>
          <a:bodyPr wrap="square" lIns="91440" tIns="45720" rIns="91440" bIns="45720" anchor="t">
            <a:spAutoFit/>
          </a:bodyPr>
          <a:lstStyle/>
          <a:p>
            <a:r>
              <a:rPr lang="en-GB" sz="1800" dirty="0"/>
              <a:t>The disadvantages of the TCP protocol</a:t>
            </a:r>
          </a:p>
        </p:txBody>
      </p:sp>
      <p:sp>
        <p:nvSpPr>
          <p:cNvPr id="77" name="Прямокутник 70">
            <a:extLst>
              <a:ext uri="{FF2B5EF4-FFF2-40B4-BE49-F238E27FC236}">
                <a16:creationId xmlns:a16="http://schemas.microsoft.com/office/drawing/2014/main" id="{FBC7DD38-319A-9C05-C2F4-C3AEFFDE57B6}"/>
              </a:ext>
            </a:extLst>
          </p:cNvPr>
          <p:cNvSpPr/>
          <p:nvPr/>
        </p:nvSpPr>
        <p:spPr>
          <a:xfrm>
            <a:off x="-5789723" y="6409782"/>
            <a:ext cx="5101153" cy="369332"/>
          </a:xfrm>
          <a:prstGeom prst="rect">
            <a:avLst/>
          </a:prstGeom>
        </p:spPr>
        <p:txBody>
          <a:bodyPr wrap="square" lIns="91440" tIns="45720" rIns="91440" bIns="45720" anchor="t">
            <a:spAutoFit/>
          </a:bodyPr>
          <a:lstStyle/>
          <a:p>
            <a:r>
              <a:rPr lang="en-GB" sz="1800" dirty="0"/>
              <a:t>Questions</a:t>
            </a:r>
            <a:endParaRPr lang="en-US" sz="1800" dirty="0"/>
          </a:p>
        </p:txBody>
      </p:sp>
      <p:sp>
        <p:nvSpPr>
          <p:cNvPr id="89" name="Прямокутник 70">
            <a:extLst>
              <a:ext uri="{FF2B5EF4-FFF2-40B4-BE49-F238E27FC236}">
                <a16:creationId xmlns:a16="http://schemas.microsoft.com/office/drawing/2014/main" id="{6DB2A26C-CDCF-911D-5717-D65252843FF3}"/>
              </a:ext>
            </a:extLst>
          </p:cNvPr>
          <p:cNvSpPr/>
          <p:nvPr/>
        </p:nvSpPr>
        <p:spPr>
          <a:xfrm>
            <a:off x="-5786009" y="6887550"/>
            <a:ext cx="5101153" cy="369332"/>
          </a:xfrm>
          <a:prstGeom prst="rect">
            <a:avLst/>
          </a:prstGeom>
        </p:spPr>
        <p:txBody>
          <a:bodyPr wrap="square" lIns="91440" tIns="45720" rIns="91440" bIns="45720" anchor="t">
            <a:spAutoFit/>
          </a:bodyPr>
          <a:lstStyle/>
          <a:p>
            <a:r>
              <a:rPr lang="en-GB" sz="1800" dirty="0"/>
              <a:t>Topics for further events</a:t>
            </a:r>
            <a:endParaRPr lang="en-US" sz="1800" dirty="0"/>
          </a:p>
        </p:txBody>
      </p:sp>
      <p:cxnSp>
        <p:nvCxnSpPr>
          <p:cNvPr id="90" name="Пряма сполучна лінія 76">
            <a:extLst>
              <a:ext uri="{FF2B5EF4-FFF2-40B4-BE49-F238E27FC236}">
                <a16:creationId xmlns:a16="http://schemas.microsoft.com/office/drawing/2014/main" id="{591B8D30-DC32-3EB0-B264-DAB3578EB0DF}"/>
              </a:ext>
            </a:extLst>
          </p:cNvPr>
          <p:cNvCxnSpPr/>
          <p:nvPr/>
        </p:nvCxnSpPr>
        <p:spPr>
          <a:xfrm>
            <a:off x="-5957776" y="6451568"/>
            <a:ext cx="0" cy="238519"/>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1" name="Пряма сполучна лінія 76">
            <a:extLst>
              <a:ext uri="{FF2B5EF4-FFF2-40B4-BE49-F238E27FC236}">
                <a16:creationId xmlns:a16="http://schemas.microsoft.com/office/drawing/2014/main" id="{DADCE0FB-4BC5-B138-07D0-8AA724CDE6C5}"/>
              </a:ext>
            </a:extLst>
          </p:cNvPr>
          <p:cNvCxnSpPr/>
          <p:nvPr/>
        </p:nvCxnSpPr>
        <p:spPr>
          <a:xfrm>
            <a:off x="-5938859" y="6926353"/>
            <a:ext cx="0" cy="23851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Пряма сполучна лінія 76">
            <a:extLst>
              <a:ext uri="{FF2B5EF4-FFF2-40B4-BE49-F238E27FC236}">
                <a16:creationId xmlns:a16="http://schemas.microsoft.com/office/drawing/2014/main" id="{4015DDF7-A924-5AF9-0A88-3BA33E2F9544}"/>
              </a:ext>
            </a:extLst>
          </p:cNvPr>
          <p:cNvCxnSpPr/>
          <p:nvPr/>
        </p:nvCxnSpPr>
        <p:spPr>
          <a:xfrm>
            <a:off x="-5938172" y="4640742"/>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3" name="Прямокутник 70">
            <a:extLst>
              <a:ext uri="{FF2B5EF4-FFF2-40B4-BE49-F238E27FC236}">
                <a16:creationId xmlns:a16="http://schemas.microsoft.com/office/drawing/2014/main" id="{328EF7C4-2B97-0CA4-C877-9E4B196F0D6E}"/>
              </a:ext>
            </a:extLst>
          </p:cNvPr>
          <p:cNvSpPr/>
          <p:nvPr/>
        </p:nvSpPr>
        <p:spPr>
          <a:xfrm>
            <a:off x="-5785179" y="4545971"/>
            <a:ext cx="5101153" cy="369332"/>
          </a:xfrm>
          <a:prstGeom prst="rect">
            <a:avLst/>
          </a:prstGeom>
        </p:spPr>
        <p:txBody>
          <a:bodyPr wrap="square" lIns="91440" tIns="45720" rIns="91440" bIns="45720" anchor="t">
            <a:spAutoFit/>
          </a:bodyPr>
          <a:lstStyle/>
          <a:p>
            <a:r>
              <a:rPr lang="en-GB" sz="1800" dirty="0"/>
              <a:t>Couple words about QUIC protocol</a:t>
            </a:r>
          </a:p>
        </p:txBody>
      </p:sp>
      <p:cxnSp>
        <p:nvCxnSpPr>
          <p:cNvPr id="94" name="Пряма сполучна лінія 76">
            <a:extLst>
              <a:ext uri="{FF2B5EF4-FFF2-40B4-BE49-F238E27FC236}">
                <a16:creationId xmlns:a16="http://schemas.microsoft.com/office/drawing/2014/main" id="{765E280A-88CB-CF8C-EC4C-CA87EEDD0333}"/>
              </a:ext>
            </a:extLst>
          </p:cNvPr>
          <p:cNvCxnSpPr/>
          <p:nvPr/>
        </p:nvCxnSpPr>
        <p:spPr>
          <a:xfrm>
            <a:off x="-5942716" y="5064774"/>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Прямокутник 70">
            <a:extLst>
              <a:ext uri="{FF2B5EF4-FFF2-40B4-BE49-F238E27FC236}">
                <a16:creationId xmlns:a16="http://schemas.microsoft.com/office/drawing/2014/main" id="{163B71F2-1DB7-743B-9899-92C24975ECAB}"/>
              </a:ext>
            </a:extLst>
          </p:cNvPr>
          <p:cNvSpPr/>
          <p:nvPr/>
        </p:nvSpPr>
        <p:spPr>
          <a:xfrm>
            <a:off x="-5789723" y="4970003"/>
            <a:ext cx="5101153" cy="369332"/>
          </a:xfrm>
          <a:prstGeom prst="rect">
            <a:avLst/>
          </a:prstGeom>
        </p:spPr>
        <p:txBody>
          <a:bodyPr wrap="square" lIns="91440" tIns="45720" rIns="91440" bIns="45720" anchor="t">
            <a:spAutoFit/>
          </a:bodyPr>
          <a:lstStyle/>
          <a:p>
            <a:r>
              <a:rPr lang="en-GB" sz="1800" dirty="0"/>
              <a:t>Network Sockets</a:t>
            </a:r>
          </a:p>
        </p:txBody>
      </p:sp>
      <p:cxnSp>
        <p:nvCxnSpPr>
          <p:cNvPr id="96" name="Пряма сполучна лінія 76">
            <a:extLst>
              <a:ext uri="{FF2B5EF4-FFF2-40B4-BE49-F238E27FC236}">
                <a16:creationId xmlns:a16="http://schemas.microsoft.com/office/drawing/2014/main" id="{25C16821-018F-CCEB-FB48-563D2EEF166E}"/>
              </a:ext>
            </a:extLst>
          </p:cNvPr>
          <p:cNvCxnSpPr/>
          <p:nvPr/>
        </p:nvCxnSpPr>
        <p:spPr>
          <a:xfrm>
            <a:off x="-5942716" y="5483394"/>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7" name="Прямокутник 70">
            <a:extLst>
              <a:ext uri="{FF2B5EF4-FFF2-40B4-BE49-F238E27FC236}">
                <a16:creationId xmlns:a16="http://schemas.microsoft.com/office/drawing/2014/main" id="{3A513CE2-B131-7B6B-3683-B805D8848506}"/>
              </a:ext>
            </a:extLst>
          </p:cNvPr>
          <p:cNvSpPr/>
          <p:nvPr/>
        </p:nvSpPr>
        <p:spPr>
          <a:xfrm>
            <a:off x="-5789723" y="5388623"/>
            <a:ext cx="5101153" cy="369332"/>
          </a:xfrm>
          <a:prstGeom prst="rect">
            <a:avLst/>
          </a:prstGeom>
        </p:spPr>
        <p:txBody>
          <a:bodyPr wrap="square" lIns="91440" tIns="45720" rIns="91440" bIns="45720" anchor="t">
            <a:spAutoFit/>
          </a:bodyPr>
          <a:lstStyle/>
          <a:p>
            <a:r>
              <a:rPr lang="en-GB" sz="1800" dirty="0"/>
              <a:t>Java NIO (Client/Server)</a:t>
            </a:r>
          </a:p>
        </p:txBody>
      </p:sp>
      <p:cxnSp>
        <p:nvCxnSpPr>
          <p:cNvPr id="98" name="Пряма сполучна лінія 76">
            <a:extLst>
              <a:ext uri="{FF2B5EF4-FFF2-40B4-BE49-F238E27FC236}">
                <a16:creationId xmlns:a16="http://schemas.microsoft.com/office/drawing/2014/main" id="{C5AB78EA-408C-D8FA-8452-D1EA7A28E931}"/>
              </a:ext>
            </a:extLst>
          </p:cNvPr>
          <p:cNvCxnSpPr/>
          <p:nvPr/>
        </p:nvCxnSpPr>
        <p:spPr>
          <a:xfrm>
            <a:off x="-5942716" y="5801569"/>
            <a:ext cx="0" cy="19712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9" name="Прямокутник 70">
            <a:extLst>
              <a:ext uri="{FF2B5EF4-FFF2-40B4-BE49-F238E27FC236}">
                <a16:creationId xmlns:a16="http://schemas.microsoft.com/office/drawing/2014/main" id="{B3BE3E71-C6EB-B813-C9ED-983A7937DC36}"/>
              </a:ext>
            </a:extLst>
          </p:cNvPr>
          <p:cNvSpPr/>
          <p:nvPr/>
        </p:nvSpPr>
        <p:spPr>
          <a:xfrm>
            <a:off x="-5789723" y="5706798"/>
            <a:ext cx="5101153" cy="369332"/>
          </a:xfrm>
          <a:prstGeom prst="rect">
            <a:avLst/>
          </a:prstGeom>
        </p:spPr>
        <p:txBody>
          <a:bodyPr wrap="square" lIns="91440" tIns="45720" rIns="91440" bIns="45720" anchor="t">
            <a:spAutoFit/>
          </a:bodyPr>
          <a:lstStyle/>
          <a:p>
            <a:r>
              <a:rPr lang="en-GB" sz="1800" dirty="0"/>
              <a:t>Secure sockets (Java </a:t>
            </a:r>
            <a:r>
              <a:rPr lang="en-GB" sz="1800" dirty="0" err="1"/>
              <a:t>SSLEngine</a:t>
            </a:r>
            <a:r>
              <a:rPr lang="en-GB" sz="1800" dirty="0"/>
              <a:t>)</a:t>
            </a:r>
          </a:p>
        </p:txBody>
      </p:sp>
      <p:sp>
        <p:nvSpPr>
          <p:cNvPr id="100" name="Прямокутник 70">
            <a:extLst>
              <a:ext uri="{FF2B5EF4-FFF2-40B4-BE49-F238E27FC236}">
                <a16:creationId xmlns:a16="http://schemas.microsoft.com/office/drawing/2014/main" id="{E568CDC6-B6F0-C7E1-E54C-A0D294B01B58}"/>
              </a:ext>
            </a:extLst>
          </p:cNvPr>
          <p:cNvSpPr/>
          <p:nvPr/>
        </p:nvSpPr>
        <p:spPr>
          <a:xfrm>
            <a:off x="-5789723" y="6090352"/>
            <a:ext cx="5101153" cy="369332"/>
          </a:xfrm>
          <a:prstGeom prst="rect">
            <a:avLst/>
          </a:prstGeom>
        </p:spPr>
        <p:txBody>
          <a:bodyPr wrap="square" lIns="91440" tIns="45720" rIns="91440" bIns="45720" anchor="t">
            <a:spAutoFit/>
          </a:bodyPr>
          <a:lstStyle/>
          <a:p>
            <a:r>
              <a:rPr lang="en-GB" sz="1800" dirty="0"/>
              <a:t>Java NIO Performance</a:t>
            </a:r>
            <a:endParaRPr lang="en-US" sz="1800" dirty="0"/>
          </a:p>
        </p:txBody>
      </p:sp>
      <p:cxnSp>
        <p:nvCxnSpPr>
          <p:cNvPr id="101" name="Пряма сполучна лінія 76">
            <a:extLst>
              <a:ext uri="{FF2B5EF4-FFF2-40B4-BE49-F238E27FC236}">
                <a16:creationId xmlns:a16="http://schemas.microsoft.com/office/drawing/2014/main" id="{C3F3F6D2-6BE2-C3D0-7F84-90ED74D28147}"/>
              </a:ext>
            </a:extLst>
          </p:cNvPr>
          <p:cNvCxnSpPr/>
          <p:nvPr/>
        </p:nvCxnSpPr>
        <p:spPr>
          <a:xfrm>
            <a:off x="-5957776" y="6132138"/>
            <a:ext cx="0" cy="238519"/>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863212" y="2173325"/>
            <a:ext cx="7613131" cy="2511350"/>
          </a:xfrm>
        </p:spPr>
        <p:txBody>
          <a:bodyPr/>
          <a:lstStyle/>
          <a:p>
            <a:r>
              <a:rPr lang="en-GB" b="1" dirty="0">
                <a:latin typeface="Open Sans ExtraBold"/>
                <a:cs typeface="Open Sans ExtraBold"/>
              </a:rPr>
              <a:t>Queueing</a:t>
            </a:r>
            <a:r>
              <a:rPr lang="en-GB" dirty="0"/>
              <a:t> </a:t>
            </a:r>
            <a:r>
              <a:rPr lang="en-GB" b="1" dirty="0">
                <a:latin typeface="Open Sans ExtraBold"/>
                <a:cs typeface="Open Sans ExtraBold"/>
              </a:rPr>
              <a:t>in the Linux network stack</a:t>
            </a:r>
          </a:p>
        </p:txBody>
      </p:sp>
    </p:spTree>
    <p:extLst>
      <p:ext uri="{BB962C8B-B14F-4D97-AF65-F5344CB8AC3E}">
        <p14:creationId xmlns:p14="http://schemas.microsoft.com/office/powerpoint/2010/main" val="70315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1519193"/>
            <a:ext cx="11106712" cy="5004583"/>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2">
            <a:extLst>
              <a:ext uri="{FF2B5EF4-FFF2-40B4-BE49-F238E27FC236}">
                <a16:creationId xmlns:a16="http://schemas.microsoft.com/office/drawing/2014/main" id="{38DF3246-5487-45FA-C1BA-0A663B71992B}"/>
              </a:ext>
            </a:extLst>
          </p:cNvPr>
          <p:cNvSpPr>
            <a:spLocks noGrp="1"/>
          </p:cNvSpPr>
          <p:nvPr>
            <p:ph type="body" sz="quarter" idx="11"/>
          </p:nvPr>
        </p:nvSpPr>
        <p:spPr>
          <a:xfrm>
            <a:off x="685895" y="334224"/>
            <a:ext cx="5512753" cy="844310"/>
          </a:xfrm>
        </p:spPr>
        <p:txBody>
          <a:bodyPr/>
          <a:lstStyle/>
          <a:p>
            <a:r>
              <a:rPr lang="en-GB" dirty="0" err="1"/>
              <a:t>Tcp</a:t>
            </a:r>
            <a:r>
              <a:rPr lang="en-GB" dirty="0"/>
              <a:t> Server</a:t>
            </a:r>
            <a:endParaRPr lang="uk-UA" dirty="0">
              <a:solidFill>
                <a:srgbClr val="3CD5AF"/>
              </a:solidFill>
            </a:endParaRPr>
          </a:p>
        </p:txBody>
      </p:sp>
      <p:pic>
        <p:nvPicPr>
          <p:cNvPr id="9" name="Picture 8" descr="Graphical user interface, text, application&#10;&#10;Description automatically generated">
            <a:extLst>
              <a:ext uri="{FF2B5EF4-FFF2-40B4-BE49-F238E27FC236}">
                <a16:creationId xmlns:a16="http://schemas.microsoft.com/office/drawing/2014/main" id="{22A107B6-A889-596A-9129-ABBAB01E6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07" y="2349512"/>
            <a:ext cx="10563398" cy="2989295"/>
          </a:xfrm>
          <a:prstGeom prst="rect">
            <a:avLst/>
          </a:prstGeom>
        </p:spPr>
      </p:pic>
    </p:spTree>
    <p:extLst>
      <p:ext uri="{BB962C8B-B14F-4D97-AF65-F5344CB8AC3E}">
        <p14:creationId xmlns:p14="http://schemas.microsoft.com/office/powerpoint/2010/main" val="4023560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1282263"/>
            <a:ext cx="11106712" cy="5241514"/>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2">
            <a:extLst>
              <a:ext uri="{FF2B5EF4-FFF2-40B4-BE49-F238E27FC236}">
                <a16:creationId xmlns:a16="http://schemas.microsoft.com/office/drawing/2014/main" id="{38DF3246-5487-45FA-C1BA-0A663B71992B}"/>
              </a:ext>
            </a:extLst>
          </p:cNvPr>
          <p:cNvSpPr>
            <a:spLocks noGrp="1"/>
          </p:cNvSpPr>
          <p:nvPr>
            <p:ph type="body" sz="quarter" idx="11"/>
          </p:nvPr>
        </p:nvSpPr>
        <p:spPr>
          <a:xfrm>
            <a:off x="685895" y="334224"/>
            <a:ext cx="7091760" cy="844310"/>
          </a:xfrm>
        </p:spPr>
        <p:txBody>
          <a:bodyPr/>
          <a:lstStyle/>
          <a:p>
            <a:r>
              <a:rPr lang="en-GB" dirty="0"/>
              <a:t>Accept Event Handler</a:t>
            </a:r>
            <a:endParaRPr lang="uk-UA" dirty="0">
              <a:solidFill>
                <a:srgbClr val="3CD5AF"/>
              </a:solidFill>
            </a:endParaRPr>
          </a:p>
        </p:txBody>
      </p:sp>
      <p:pic>
        <p:nvPicPr>
          <p:cNvPr id="4" name="Picture 3">
            <a:extLst>
              <a:ext uri="{FF2B5EF4-FFF2-40B4-BE49-F238E27FC236}">
                <a16:creationId xmlns:a16="http://schemas.microsoft.com/office/drawing/2014/main" id="{0641B5C8-837C-DF92-3F79-3BBF5AF12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237" y="1480231"/>
            <a:ext cx="8433526" cy="4845578"/>
          </a:xfrm>
          <a:prstGeom prst="rect">
            <a:avLst/>
          </a:prstGeom>
        </p:spPr>
      </p:pic>
    </p:spTree>
    <p:extLst>
      <p:ext uri="{BB962C8B-B14F-4D97-AF65-F5344CB8AC3E}">
        <p14:creationId xmlns:p14="http://schemas.microsoft.com/office/powerpoint/2010/main" val="3743660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1282262"/>
            <a:ext cx="11106712" cy="5412827"/>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2">
            <a:extLst>
              <a:ext uri="{FF2B5EF4-FFF2-40B4-BE49-F238E27FC236}">
                <a16:creationId xmlns:a16="http://schemas.microsoft.com/office/drawing/2014/main" id="{38DF3246-5487-45FA-C1BA-0A663B71992B}"/>
              </a:ext>
            </a:extLst>
          </p:cNvPr>
          <p:cNvSpPr>
            <a:spLocks noGrp="1"/>
          </p:cNvSpPr>
          <p:nvPr>
            <p:ph type="body" sz="quarter" idx="11"/>
          </p:nvPr>
        </p:nvSpPr>
        <p:spPr>
          <a:xfrm>
            <a:off x="685895" y="334224"/>
            <a:ext cx="7091760" cy="844310"/>
          </a:xfrm>
        </p:spPr>
        <p:txBody>
          <a:bodyPr/>
          <a:lstStyle/>
          <a:p>
            <a:r>
              <a:rPr lang="en-GB" dirty="0"/>
              <a:t>Read Event Handler</a:t>
            </a:r>
            <a:endParaRPr lang="uk-UA" dirty="0">
              <a:solidFill>
                <a:srgbClr val="3CD5AF"/>
              </a:solidFill>
            </a:endParaRPr>
          </a:p>
        </p:txBody>
      </p:sp>
      <p:pic>
        <p:nvPicPr>
          <p:cNvPr id="9" name="Picture 8" descr="Graphical user interface, text, application, email&#10;&#10;Description automatically generated">
            <a:extLst>
              <a:ext uri="{FF2B5EF4-FFF2-40B4-BE49-F238E27FC236}">
                <a16:creationId xmlns:a16="http://schemas.microsoft.com/office/drawing/2014/main" id="{068AD5E0-DE0C-FF28-2ACF-701C2165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150" y="1474195"/>
            <a:ext cx="8137699" cy="5049581"/>
          </a:xfrm>
          <a:prstGeom prst="rect">
            <a:avLst/>
          </a:prstGeom>
        </p:spPr>
      </p:pic>
    </p:spTree>
    <p:extLst>
      <p:ext uri="{BB962C8B-B14F-4D97-AF65-F5344CB8AC3E}">
        <p14:creationId xmlns:p14="http://schemas.microsoft.com/office/powerpoint/2010/main" val="662311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11945" y="205381"/>
            <a:ext cx="2038586" cy="1627825"/>
          </a:xfrm>
          <a:prstGeom prst="rect">
            <a:avLst/>
          </a:prstGeom>
        </p:spPr>
      </p:pic>
      <p:sp>
        <p:nvSpPr>
          <p:cNvPr id="8" name="Rectangle: Rounded Corners 24">
            <a:extLst>
              <a:ext uri="{FF2B5EF4-FFF2-40B4-BE49-F238E27FC236}">
                <a16:creationId xmlns:a16="http://schemas.microsoft.com/office/drawing/2014/main" id="{5CD7C43B-ED8E-F285-0AA8-4543F5865FAB}"/>
              </a:ext>
            </a:extLst>
          </p:cNvPr>
          <p:cNvSpPr/>
          <p:nvPr/>
        </p:nvSpPr>
        <p:spPr>
          <a:xfrm>
            <a:off x="685895" y="924910"/>
            <a:ext cx="11106712" cy="5770179"/>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2">
            <a:extLst>
              <a:ext uri="{FF2B5EF4-FFF2-40B4-BE49-F238E27FC236}">
                <a16:creationId xmlns:a16="http://schemas.microsoft.com/office/drawing/2014/main" id="{38DF3246-5487-45FA-C1BA-0A663B71992B}"/>
              </a:ext>
            </a:extLst>
          </p:cNvPr>
          <p:cNvSpPr>
            <a:spLocks noGrp="1"/>
          </p:cNvSpPr>
          <p:nvPr>
            <p:ph type="body" sz="quarter" idx="11"/>
          </p:nvPr>
        </p:nvSpPr>
        <p:spPr>
          <a:xfrm>
            <a:off x="685895" y="334224"/>
            <a:ext cx="7091760" cy="844310"/>
          </a:xfrm>
        </p:spPr>
        <p:txBody>
          <a:bodyPr/>
          <a:lstStyle/>
          <a:p>
            <a:r>
              <a:rPr lang="en-GB" dirty="0"/>
              <a:t>Write Event Handler</a:t>
            </a:r>
            <a:endParaRPr lang="uk-UA" dirty="0">
              <a:solidFill>
                <a:srgbClr val="3CD5AF"/>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4DCC1209-C5A6-D93E-9B12-A2053E911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791" y="1056788"/>
            <a:ext cx="8795043" cy="5466987"/>
          </a:xfrm>
          <a:prstGeom prst="rect">
            <a:avLst/>
          </a:prstGeom>
        </p:spPr>
      </p:pic>
    </p:spTree>
    <p:extLst>
      <p:ext uri="{BB962C8B-B14F-4D97-AF65-F5344CB8AC3E}">
        <p14:creationId xmlns:p14="http://schemas.microsoft.com/office/powerpoint/2010/main" val="1956739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5882" y="5355729"/>
            <a:ext cx="2038586" cy="1627825"/>
          </a:xfrm>
          <a:prstGeom prst="rect">
            <a:avLst/>
          </a:prstGeom>
        </p:spPr>
      </p:pic>
      <p:sp>
        <p:nvSpPr>
          <p:cNvPr id="2" name="Text Placeholder 1"/>
          <p:cNvSpPr>
            <a:spLocks noGrp="1"/>
          </p:cNvSpPr>
          <p:nvPr>
            <p:ph type="body" sz="quarter" idx="11"/>
          </p:nvPr>
        </p:nvSpPr>
        <p:spPr>
          <a:xfrm>
            <a:off x="907096" y="679689"/>
            <a:ext cx="5779453" cy="1311035"/>
          </a:xfrm>
        </p:spPr>
        <p:txBody>
          <a:bodyPr/>
          <a:lstStyle/>
          <a:p>
            <a:pPr>
              <a:buClrTx/>
              <a:buFontTx/>
            </a:pPr>
            <a:r>
              <a:rPr lang="en-GB" dirty="0">
                <a:solidFill>
                  <a:srgbClr val="253746"/>
                </a:solidFill>
              </a:rPr>
              <a:t>Reactor pattern </a:t>
            </a:r>
            <a:r>
              <a:rPr lang="en-GB" dirty="0">
                <a:solidFill>
                  <a:srgbClr val="3CD5AF"/>
                </a:solidFill>
              </a:rPr>
              <a:t>Components</a:t>
            </a:r>
          </a:p>
        </p:txBody>
      </p:sp>
      <p:sp>
        <p:nvSpPr>
          <p:cNvPr id="8" name="TextBox 7">
            <a:extLst>
              <a:ext uri="{FF2B5EF4-FFF2-40B4-BE49-F238E27FC236}">
                <a16:creationId xmlns:a16="http://schemas.microsoft.com/office/drawing/2014/main" id="{39FF64C5-FEAE-8173-65C9-C1B1197B124C}"/>
              </a:ext>
            </a:extLst>
          </p:cNvPr>
          <p:cNvSpPr txBox="1"/>
          <p:nvPr/>
        </p:nvSpPr>
        <p:spPr>
          <a:xfrm>
            <a:off x="3985994" y="2293948"/>
            <a:ext cx="7472581" cy="3323987"/>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Selector/</a:t>
            </a:r>
            <a:r>
              <a:rPr lang="en-GB" sz="1400" b="1"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works in </a:t>
            </a:r>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synchronous</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mode to waiting on the events to occurs on the handlers. This is a synchronous blocking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behavior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but this only blocks when we do not have events queued up at the handles. In all other cases, when there is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an event for a given handle,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notifies the initiation dispatcher to call-back the appropriate event handler. A very common realization of a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in Unix is the ‘select(.)’ system call, which is used to examine the status of file descriptors in Unix.</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Dispatcher/Reactor</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Initiation dispatcher provides an API for registering, removing, and dispatching of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event handler objects. Therefore, various types of event handlers are registered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with the initiation dispatcher and it also initiates the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so that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it can receive notifications when the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detects any event.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When events such as connection acceptance, data input/output, timeout,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etc. have occurred at the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it then notifies the initiation dispatcher.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Thereafter, the initiation dispatcher invokes the respective concrete event handler.</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Connector 8"/>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631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82657" y="-134223"/>
            <a:ext cx="2038586" cy="1627825"/>
          </a:xfrm>
          <a:prstGeom prst="rect">
            <a:avLst/>
          </a:prstGeom>
        </p:spPr>
      </p:pic>
      <p:sp>
        <p:nvSpPr>
          <p:cNvPr id="2" name="Text Placeholder 1"/>
          <p:cNvSpPr>
            <a:spLocks noGrp="1"/>
          </p:cNvSpPr>
          <p:nvPr>
            <p:ph type="body" sz="quarter" idx="11"/>
          </p:nvPr>
        </p:nvSpPr>
        <p:spPr>
          <a:xfrm>
            <a:off x="907096" y="679689"/>
            <a:ext cx="5779453" cy="1311035"/>
          </a:xfrm>
        </p:spPr>
        <p:txBody>
          <a:bodyPr/>
          <a:lstStyle/>
          <a:p>
            <a:pPr>
              <a:buClrTx/>
              <a:buFontTx/>
            </a:pPr>
            <a:r>
              <a:rPr lang="en-GB" dirty="0">
                <a:solidFill>
                  <a:srgbClr val="253746"/>
                </a:solidFill>
              </a:rPr>
              <a:t>Reactor pattern </a:t>
            </a:r>
            <a:r>
              <a:rPr lang="en-GB" dirty="0">
                <a:solidFill>
                  <a:srgbClr val="3CD5AF"/>
                </a:solidFill>
              </a:rPr>
              <a:t>Compo</a:t>
            </a:r>
            <a:r>
              <a:rPr lang="en-US" dirty="0">
                <a:solidFill>
                  <a:srgbClr val="3CD5AF"/>
                </a:solidFill>
              </a:rPr>
              <a:t>n</a:t>
            </a:r>
            <a:r>
              <a:rPr lang="en-GB" dirty="0" err="1">
                <a:solidFill>
                  <a:srgbClr val="3CD5AF"/>
                </a:solidFill>
              </a:rPr>
              <a:t>ents</a:t>
            </a:r>
            <a:endParaRPr lang="en-GB" dirty="0">
              <a:solidFill>
                <a:srgbClr val="3CD5AF"/>
              </a:solidFill>
            </a:endParaRPr>
          </a:p>
        </p:txBody>
      </p:sp>
      <p:sp>
        <p:nvSpPr>
          <p:cNvPr id="8" name="TextBox 7">
            <a:extLst>
              <a:ext uri="{FF2B5EF4-FFF2-40B4-BE49-F238E27FC236}">
                <a16:creationId xmlns:a16="http://schemas.microsoft.com/office/drawing/2014/main" id="{39FF64C5-FEAE-8173-65C9-C1B1197B124C}"/>
              </a:ext>
            </a:extLst>
          </p:cNvPr>
          <p:cNvSpPr txBox="1"/>
          <p:nvPr/>
        </p:nvSpPr>
        <p:spPr>
          <a:xfrm>
            <a:off x="3985995" y="2780957"/>
            <a:ext cx="6624856" cy="2246769"/>
          </a:xfrm>
          <a:prstGeom prst="rect">
            <a:avLst/>
          </a:prstGeom>
          <a:noFill/>
        </p:spPr>
        <p:txBody>
          <a:bodyPr wrap="square" rtlCol="0">
            <a:spAutoFit/>
          </a:bodyPr>
          <a:lstStyle/>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Event handler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is merely an interface that represents dispatching operation for a specific event.</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Concrete event handler </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is derived from the abstract event handler and each implementation comprises a specific method of processing a specific event type. It is important to keep in mind that these concrete event handlers are often run on a dedicated thread pool, which is independent from the initiation dispatcher and the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demultiplexer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There are Acceptable, Readable, Writable handlers</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Connector 8"/>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111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63212" y="2371968"/>
            <a:ext cx="7233038" cy="2676281"/>
          </a:xfrm>
        </p:spPr>
        <p:txBody>
          <a:bodyPr/>
          <a:lstStyle/>
          <a:p>
            <a:r>
              <a:rPr lang="en-US" b="1" dirty="0">
                <a:latin typeface="Open Sans ExtraBold"/>
                <a:ea typeface="Open Sans ExtraBold"/>
                <a:cs typeface="Open Sans ExtraBold"/>
              </a:rPr>
              <a:t>TCP </a:t>
            </a:r>
            <a:r>
              <a:rPr lang="en-US" b="1" dirty="0">
                <a:solidFill>
                  <a:srgbClr val="253746"/>
                </a:solidFill>
                <a:latin typeface="Open Sans ExtraBold"/>
                <a:ea typeface="Open Sans ExtraBold"/>
                <a:cs typeface="Open Sans ExtraBold"/>
              </a:rPr>
              <a:t>Data Flow </a:t>
            </a:r>
            <a:r>
              <a:rPr lang="en-US" b="1" dirty="0">
                <a:latin typeface="Open Sans ExtraBold"/>
                <a:ea typeface="Open Sans ExtraBold"/>
                <a:cs typeface="Open Sans ExtraBold"/>
              </a:rPr>
              <a:t>and Window Management</a:t>
            </a:r>
          </a:p>
          <a:p>
            <a:endParaRPr lang="uk-UA" dirty="0"/>
          </a:p>
        </p:txBody>
      </p:sp>
    </p:spTree>
    <p:extLst>
      <p:ext uri="{BB962C8B-B14F-4D97-AF65-F5344CB8AC3E}">
        <p14:creationId xmlns:p14="http://schemas.microsoft.com/office/powerpoint/2010/main" val="4134848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8543" y="4264982"/>
            <a:ext cx="2038586" cy="1627825"/>
          </a:xfrm>
          <a:prstGeom prst="rect">
            <a:avLst/>
          </a:prstGeom>
        </p:spPr>
      </p:pic>
      <p:sp>
        <p:nvSpPr>
          <p:cNvPr id="3" name="Rectangle 2"/>
          <p:cNvSpPr/>
          <p:nvPr/>
        </p:nvSpPr>
        <p:spPr>
          <a:xfrm>
            <a:off x="857250" y="908388"/>
            <a:ext cx="6819900" cy="1169551"/>
          </a:xfrm>
          <a:prstGeom prst="rect">
            <a:avLst/>
          </a:prstGeom>
        </p:spPr>
        <p:txBody>
          <a:bodyPr wrap="square">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A TCP client and server are interacting, providing each other with information about the data flow, including segment sequence numbers, ACK numbers, and window sizes (i.e., available space at the receiver).</a:t>
            </a:r>
          </a:p>
          <a:p>
            <a:b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b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Rounded Corners 24">
            <a:extLst>
              <a:ext uri="{FF2B5EF4-FFF2-40B4-BE49-F238E27FC236}">
                <a16:creationId xmlns:a16="http://schemas.microsoft.com/office/drawing/2014/main" id="{5CD7C43B-ED8E-F285-0AA8-4543F5865FAB}"/>
              </a:ext>
            </a:extLst>
          </p:cNvPr>
          <p:cNvSpPr/>
          <p:nvPr/>
        </p:nvSpPr>
        <p:spPr>
          <a:xfrm>
            <a:off x="2486024" y="2162175"/>
            <a:ext cx="7162801" cy="3962400"/>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6" name="Picture 5" descr="Diagram&#10;&#10;Description automatically generated">
            <a:extLst>
              <a:ext uri="{FF2B5EF4-FFF2-40B4-BE49-F238E27FC236}">
                <a16:creationId xmlns:a16="http://schemas.microsoft.com/office/drawing/2014/main" id="{C1F11AEE-AC9E-BE72-3B46-F7C5B916CB75}"/>
              </a:ext>
            </a:extLst>
          </p:cNvPr>
          <p:cNvPicPr>
            <a:picLocks noChangeAspect="1"/>
          </p:cNvPicPr>
          <p:nvPr/>
        </p:nvPicPr>
        <p:blipFill>
          <a:blip r:embed="rId3"/>
          <a:stretch>
            <a:fillRect/>
          </a:stretch>
        </p:blipFill>
        <p:spPr>
          <a:xfrm>
            <a:off x="2996304" y="2393942"/>
            <a:ext cx="6142239" cy="3498865"/>
          </a:xfrm>
          <a:prstGeom prst="rect">
            <a:avLst/>
          </a:prstGeom>
        </p:spPr>
      </p:pic>
    </p:spTree>
    <p:extLst>
      <p:ext uri="{BB962C8B-B14F-4D97-AF65-F5344CB8AC3E}">
        <p14:creationId xmlns:p14="http://schemas.microsoft.com/office/powerpoint/2010/main" val="3470625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FF64C5-FEAE-8173-65C9-C1B1197B124C}"/>
              </a:ext>
            </a:extLst>
          </p:cNvPr>
          <p:cNvSpPr txBox="1"/>
          <p:nvPr/>
        </p:nvSpPr>
        <p:spPr>
          <a:xfrm>
            <a:off x="3985995" y="2844454"/>
            <a:ext cx="6624856" cy="1600438"/>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Data flowing in the C→S direction is included in segments flowing along the bottom arrow, but the ACK number and window advertisement for this data are returned in segments following the top arrow.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Every TCP segment (except those exchanged during connection establishment) includes a valid </a:t>
            </a:r>
            <a:r>
              <a:rPr lang="en-GB" sz="1400" i="1" dirty="0">
                <a:solidFill>
                  <a:srgbClr val="253746"/>
                </a:solidFill>
                <a:latin typeface="Open Sans" panose="020B0606030504020204" pitchFamily="34" charset="0"/>
                <a:ea typeface="Open Sans" panose="020B0606030504020204" pitchFamily="34" charset="0"/>
                <a:cs typeface="Open Sans" panose="020B0606030504020204" pitchFamily="34" charset="0"/>
              </a:rPr>
              <a:t>Sequence Number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field, an </a:t>
            </a:r>
            <a:r>
              <a:rPr lang="en-GB" sz="1400" i="1" dirty="0">
                <a:solidFill>
                  <a:srgbClr val="253746"/>
                </a:solidFill>
                <a:latin typeface="Open Sans" panose="020B0606030504020204" pitchFamily="34" charset="0"/>
                <a:ea typeface="Open Sans" panose="020B0606030504020204" pitchFamily="34" charset="0"/>
                <a:cs typeface="Open Sans" panose="020B0606030504020204" pitchFamily="34" charset="0"/>
              </a:rPr>
              <a:t>ACK Number</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or </a:t>
            </a:r>
            <a:r>
              <a:rPr lang="en-GB" sz="1400" i="1" dirty="0">
                <a:solidFill>
                  <a:srgbClr val="253746"/>
                </a:solidFill>
                <a:latin typeface="Open Sans" panose="020B0606030504020204" pitchFamily="34" charset="0"/>
                <a:ea typeface="Open Sans" panose="020B0606030504020204" pitchFamily="34" charset="0"/>
                <a:cs typeface="Open Sans" panose="020B0606030504020204" pitchFamily="34" charset="0"/>
              </a:rPr>
              <a:t>Acknowledgment</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field, and a </a:t>
            </a:r>
            <a:r>
              <a:rPr lang="en-GB" sz="1400" i="1" dirty="0">
                <a:solidFill>
                  <a:srgbClr val="253746"/>
                </a:solidFill>
                <a:latin typeface="Open Sans" panose="020B0606030504020204" pitchFamily="34" charset="0"/>
                <a:ea typeface="Open Sans" panose="020B0606030504020204" pitchFamily="34" charset="0"/>
                <a:cs typeface="Open Sans" panose="020B0606030504020204" pitchFamily="34" charset="0"/>
              </a:rPr>
              <a:t>Window Size</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field (containing the window advertisement).</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Connector 8"/>
          <p:cNvCxnSpPr/>
          <p:nvPr/>
        </p:nvCxnSpPr>
        <p:spPr>
          <a:xfrm>
            <a:off x="3481452" y="2390775"/>
            <a:ext cx="0" cy="2507796"/>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10"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82657" y="-134223"/>
            <a:ext cx="2038586" cy="1627825"/>
          </a:xfrm>
          <a:prstGeom prst="rect">
            <a:avLst/>
          </a:prstGeom>
        </p:spPr>
      </p:pic>
      <p:grpSp>
        <p:nvGrpSpPr>
          <p:cNvPr id="11" name="Групувати 68"/>
          <p:cNvGrpSpPr/>
          <p:nvPr/>
        </p:nvGrpSpPr>
        <p:grpSpPr>
          <a:xfrm>
            <a:off x="511562" y="5362263"/>
            <a:ext cx="1244016" cy="1175420"/>
            <a:chOff x="3758207" y="5473700"/>
            <a:chExt cx="1065213" cy="1006476"/>
          </a:xfrm>
        </p:grpSpPr>
        <p:sp>
          <p:nvSpPr>
            <p:cNvPr id="12" name="Freeform 5"/>
            <p:cNvSpPr>
              <a:spLocks noEditPoints="1"/>
            </p:cNvSpPr>
            <p:nvPr/>
          </p:nvSpPr>
          <p:spPr bwMode="auto">
            <a:xfrm>
              <a:off x="3758207" y="5938838"/>
              <a:ext cx="1065213" cy="541338"/>
            </a:xfrm>
            <a:custGeom>
              <a:avLst/>
              <a:gdLst>
                <a:gd name="T0" fmla="*/ 338 w 676"/>
                <a:gd name="T1" fmla="*/ 344 h 344"/>
                <a:gd name="T2" fmla="*/ 338 w 676"/>
                <a:gd name="T3" fmla="*/ 344 h 344"/>
                <a:gd name="T4" fmla="*/ 101 w 676"/>
                <a:gd name="T5" fmla="*/ 247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8 h 344"/>
                <a:gd name="T20" fmla="*/ 180 w 676"/>
                <a:gd name="T21" fmla="*/ 8 h 344"/>
                <a:gd name="T22" fmla="*/ 338 w 676"/>
                <a:gd name="T23" fmla="*/ 165 h 344"/>
                <a:gd name="T24" fmla="*/ 338 w 676"/>
                <a:gd name="T25" fmla="*/ 165 h 344"/>
                <a:gd name="T26" fmla="*/ 341 w 676"/>
                <a:gd name="T27" fmla="*/ 165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7 h 344"/>
                <a:gd name="T54" fmla="*/ 338 w 676"/>
                <a:gd name="T55" fmla="*/ 177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10"/>
                    <a:pt x="101" y="247"/>
                  </a:cubicBezTo>
                  <a:cubicBezTo>
                    <a:pt x="38" y="184"/>
                    <a:pt x="2" y="100"/>
                    <a:pt x="0" y="11"/>
                  </a:cubicBezTo>
                  <a:cubicBezTo>
                    <a:pt x="0" y="10"/>
                    <a:pt x="0" y="9"/>
                    <a:pt x="0" y="8"/>
                  </a:cubicBezTo>
                  <a:cubicBezTo>
                    <a:pt x="0" y="7"/>
                    <a:pt x="1" y="7"/>
                    <a:pt x="1" y="6"/>
                  </a:cubicBezTo>
                  <a:cubicBezTo>
                    <a:pt x="1" y="0"/>
                    <a:pt x="1" y="0"/>
                    <a:pt x="1" y="0"/>
                  </a:cubicBezTo>
                  <a:cubicBezTo>
                    <a:pt x="180" y="0"/>
                    <a:pt x="180" y="0"/>
                    <a:pt x="180" y="0"/>
                  </a:cubicBezTo>
                  <a:cubicBezTo>
                    <a:pt x="180" y="6"/>
                    <a:pt x="180" y="6"/>
                    <a:pt x="180" y="6"/>
                  </a:cubicBezTo>
                  <a:cubicBezTo>
                    <a:pt x="180" y="7"/>
                    <a:pt x="180" y="7"/>
                    <a:pt x="180" y="8"/>
                  </a:cubicBezTo>
                  <a:cubicBezTo>
                    <a:pt x="180" y="8"/>
                    <a:pt x="180" y="8"/>
                    <a:pt x="180" y="8"/>
                  </a:cubicBezTo>
                  <a:cubicBezTo>
                    <a:pt x="181" y="95"/>
                    <a:pt x="252" y="165"/>
                    <a:pt x="338" y="165"/>
                  </a:cubicBezTo>
                  <a:cubicBezTo>
                    <a:pt x="338" y="165"/>
                    <a:pt x="338" y="165"/>
                    <a:pt x="338" y="165"/>
                  </a:cubicBezTo>
                  <a:cubicBezTo>
                    <a:pt x="341" y="165"/>
                    <a:pt x="341" y="165"/>
                    <a:pt x="341" y="165"/>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80"/>
                    <a:pt x="579" y="243"/>
                  </a:cubicBezTo>
                  <a:cubicBezTo>
                    <a:pt x="516" y="307"/>
                    <a:pt x="433" y="343"/>
                    <a:pt x="343" y="344"/>
                  </a:cubicBezTo>
                  <a:cubicBezTo>
                    <a:pt x="342" y="344"/>
                    <a:pt x="340" y="344"/>
                    <a:pt x="338" y="344"/>
                  </a:cubicBezTo>
                  <a:close/>
                  <a:moveTo>
                    <a:pt x="12" y="12"/>
                  </a:moveTo>
                  <a:cubicBezTo>
                    <a:pt x="16" y="189"/>
                    <a:pt x="162" y="332"/>
                    <a:pt x="338" y="332"/>
                  </a:cubicBezTo>
                  <a:cubicBezTo>
                    <a:pt x="340" y="332"/>
                    <a:pt x="341" y="332"/>
                    <a:pt x="343" y="332"/>
                  </a:cubicBezTo>
                  <a:cubicBezTo>
                    <a:pt x="518" y="330"/>
                    <a:pt x="661" y="187"/>
                    <a:pt x="664" y="12"/>
                  </a:cubicBezTo>
                  <a:cubicBezTo>
                    <a:pt x="509" y="12"/>
                    <a:pt x="509" y="12"/>
                    <a:pt x="509" y="12"/>
                  </a:cubicBezTo>
                  <a:cubicBezTo>
                    <a:pt x="505" y="102"/>
                    <a:pt x="431" y="175"/>
                    <a:pt x="341" y="177"/>
                  </a:cubicBezTo>
                  <a:cubicBezTo>
                    <a:pt x="338" y="177"/>
                    <a:pt x="338" y="177"/>
                    <a:pt x="338" y="177"/>
                  </a:cubicBezTo>
                  <a:cubicBezTo>
                    <a:pt x="247" y="177"/>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sp>
          <p:nvSpPr>
            <p:cNvPr id="13" name="Freeform 6"/>
            <p:cNvSpPr>
              <a:spLocks noEditPoints="1"/>
            </p:cNvSpPr>
            <p:nvPr/>
          </p:nvSpPr>
          <p:spPr bwMode="auto">
            <a:xfrm>
              <a:off x="3758207" y="5473700"/>
              <a:ext cx="1065213" cy="541338"/>
            </a:xfrm>
            <a:custGeom>
              <a:avLst/>
              <a:gdLst>
                <a:gd name="T0" fmla="*/ 338 w 676"/>
                <a:gd name="T1" fmla="*/ 344 h 344"/>
                <a:gd name="T2" fmla="*/ 338 w 676"/>
                <a:gd name="T3" fmla="*/ 344 h 344"/>
                <a:gd name="T4" fmla="*/ 101 w 676"/>
                <a:gd name="T5" fmla="*/ 246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7 h 344"/>
                <a:gd name="T20" fmla="*/ 180 w 676"/>
                <a:gd name="T21" fmla="*/ 8 h 344"/>
                <a:gd name="T22" fmla="*/ 338 w 676"/>
                <a:gd name="T23" fmla="*/ 164 h 344"/>
                <a:gd name="T24" fmla="*/ 338 w 676"/>
                <a:gd name="T25" fmla="*/ 164 h 344"/>
                <a:gd name="T26" fmla="*/ 341 w 676"/>
                <a:gd name="T27" fmla="*/ 164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6 h 344"/>
                <a:gd name="T54" fmla="*/ 338 w 676"/>
                <a:gd name="T55" fmla="*/ 176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09"/>
                    <a:pt x="101" y="246"/>
                  </a:cubicBezTo>
                  <a:cubicBezTo>
                    <a:pt x="38" y="184"/>
                    <a:pt x="2" y="100"/>
                    <a:pt x="0" y="11"/>
                  </a:cubicBezTo>
                  <a:cubicBezTo>
                    <a:pt x="0" y="10"/>
                    <a:pt x="0" y="9"/>
                    <a:pt x="0" y="8"/>
                  </a:cubicBezTo>
                  <a:cubicBezTo>
                    <a:pt x="0" y="7"/>
                    <a:pt x="1" y="6"/>
                    <a:pt x="1" y="6"/>
                  </a:cubicBezTo>
                  <a:cubicBezTo>
                    <a:pt x="1" y="0"/>
                    <a:pt x="1" y="0"/>
                    <a:pt x="1" y="0"/>
                  </a:cubicBezTo>
                  <a:cubicBezTo>
                    <a:pt x="180" y="0"/>
                    <a:pt x="180" y="0"/>
                    <a:pt x="180" y="0"/>
                  </a:cubicBezTo>
                  <a:cubicBezTo>
                    <a:pt x="180" y="6"/>
                    <a:pt x="180" y="6"/>
                    <a:pt x="180" y="6"/>
                  </a:cubicBezTo>
                  <a:cubicBezTo>
                    <a:pt x="180" y="6"/>
                    <a:pt x="180" y="7"/>
                    <a:pt x="180" y="7"/>
                  </a:cubicBezTo>
                  <a:cubicBezTo>
                    <a:pt x="180" y="7"/>
                    <a:pt x="180" y="8"/>
                    <a:pt x="180" y="8"/>
                  </a:cubicBezTo>
                  <a:cubicBezTo>
                    <a:pt x="181" y="94"/>
                    <a:pt x="252" y="164"/>
                    <a:pt x="338" y="164"/>
                  </a:cubicBezTo>
                  <a:cubicBezTo>
                    <a:pt x="338" y="164"/>
                    <a:pt x="338" y="164"/>
                    <a:pt x="338" y="164"/>
                  </a:cubicBezTo>
                  <a:cubicBezTo>
                    <a:pt x="341" y="164"/>
                    <a:pt x="341" y="164"/>
                    <a:pt x="341" y="164"/>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79"/>
                    <a:pt x="579" y="243"/>
                  </a:cubicBezTo>
                  <a:cubicBezTo>
                    <a:pt x="516" y="306"/>
                    <a:pt x="433" y="342"/>
                    <a:pt x="343" y="344"/>
                  </a:cubicBezTo>
                  <a:cubicBezTo>
                    <a:pt x="342" y="344"/>
                    <a:pt x="340" y="344"/>
                    <a:pt x="338" y="344"/>
                  </a:cubicBezTo>
                  <a:close/>
                  <a:moveTo>
                    <a:pt x="12" y="12"/>
                  </a:moveTo>
                  <a:cubicBezTo>
                    <a:pt x="16" y="188"/>
                    <a:pt x="162" y="332"/>
                    <a:pt x="338" y="332"/>
                  </a:cubicBezTo>
                  <a:cubicBezTo>
                    <a:pt x="340" y="332"/>
                    <a:pt x="341" y="332"/>
                    <a:pt x="343" y="332"/>
                  </a:cubicBezTo>
                  <a:cubicBezTo>
                    <a:pt x="518" y="329"/>
                    <a:pt x="661" y="186"/>
                    <a:pt x="664" y="12"/>
                  </a:cubicBezTo>
                  <a:cubicBezTo>
                    <a:pt x="509" y="12"/>
                    <a:pt x="509" y="12"/>
                    <a:pt x="509" y="12"/>
                  </a:cubicBezTo>
                  <a:cubicBezTo>
                    <a:pt x="505" y="102"/>
                    <a:pt x="431" y="175"/>
                    <a:pt x="341" y="176"/>
                  </a:cubicBezTo>
                  <a:cubicBezTo>
                    <a:pt x="338" y="176"/>
                    <a:pt x="338" y="176"/>
                    <a:pt x="338" y="176"/>
                  </a:cubicBezTo>
                  <a:cubicBezTo>
                    <a:pt x="247" y="176"/>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grpSp>
    </p:spTree>
    <p:extLst>
      <p:ext uri="{BB962C8B-B14F-4D97-AF65-F5344CB8AC3E}">
        <p14:creationId xmlns:p14="http://schemas.microsoft.com/office/powerpoint/2010/main" val="1539465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FF64C5-FEAE-8173-65C9-C1B1197B124C}"/>
              </a:ext>
            </a:extLst>
          </p:cNvPr>
          <p:cNvSpPr txBox="1"/>
          <p:nvPr/>
        </p:nvSpPr>
        <p:spPr>
          <a:xfrm>
            <a:off x="3985995" y="2492260"/>
            <a:ext cx="6624856" cy="2462213"/>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When TCP starts to queue data in this way, the amount of space available to hold new incoming data decreases, and this change is reflected by a decreasing value of the Window Size field. Eventually, if the application does not read or otherwise consume the data at all, TCP must take some action to cause the sender to cease sending new data entirely, because there would be no place to put it on arrival. This is accomplished by </a:t>
            </a:r>
            <a:r>
              <a:rPr lang="en-GB" sz="1400" dirty="0" err="1">
                <a:solidFill>
                  <a:srgbClr val="253746"/>
                </a:solidFill>
                <a:latin typeface="Open Sans" panose="020B0606030504020204" pitchFamily="34" charset="0"/>
                <a:ea typeface="Open Sans" panose="020B0606030504020204" pitchFamily="34" charset="0"/>
                <a:cs typeface="Open Sans" panose="020B0606030504020204" pitchFamily="34" charset="0"/>
              </a:rPr>
              <a:t>sendinga</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window advertisement of zero (no space).</a:t>
            </a:r>
          </a:p>
          <a:p>
            <a:endPar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The </a:t>
            </a:r>
            <a:r>
              <a:rPr lang="en-GB" sz="1400" i="1" dirty="0">
                <a:solidFill>
                  <a:srgbClr val="253746"/>
                </a:solidFill>
                <a:latin typeface="Open Sans" panose="020B0606030504020204" pitchFamily="34" charset="0"/>
                <a:ea typeface="Open Sans" panose="020B0606030504020204" pitchFamily="34" charset="0"/>
                <a:cs typeface="Open Sans" panose="020B0606030504020204" pitchFamily="34" charset="0"/>
              </a:rPr>
              <a:t>Window Size</a:t>
            </a:r>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 field in each TCP header indicates the amount of empty space, in bytes, remaining in the receive buffer. The field is 16 bits in TCP, </a:t>
            </a:r>
          </a:p>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but with the Window Scale option, values larger than 65,535 can be used</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82657" y="-134223"/>
            <a:ext cx="2038586" cy="1627825"/>
          </a:xfrm>
          <a:prstGeom prst="rect">
            <a:avLst/>
          </a:prstGeom>
        </p:spPr>
      </p:pic>
      <p:cxnSp>
        <p:nvCxnSpPr>
          <p:cNvPr id="14" name="Straight Connector 13"/>
          <p:cNvCxnSpPr/>
          <p:nvPr/>
        </p:nvCxnSpPr>
        <p:spPr>
          <a:xfrm>
            <a:off x="3481452" y="1967139"/>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B37032-A368-3197-E8EE-2386CA33C24E}"/>
              </a:ext>
            </a:extLst>
          </p:cNvPr>
          <p:cNvSpPr txBox="1"/>
          <p:nvPr/>
        </p:nvSpPr>
        <p:spPr>
          <a:xfrm>
            <a:off x="4005045" y="5951247"/>
            <a:ext cx="2666114" cy="307777"/>
          </a:xfrm>
          <a:prstGeom prst="rect">
            <a:avLst/>
          </a:prstGeom>
          <a:noFill/>
        </p:spPr>
        <p:txBody>
          <a:bodyPr wrap="none" rtlCol="0">
            <a:spAutoFit/>
          </a:bodyPr>
          <a:lstStyle/>
          <a:p>
            <a:r>
              <a:rPr lang="en-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Let’s see it on real example.</a:t>
            </a:r>
          </a:p>
        </p:txBody>
      </p:sp>
    </p:spTree>
    <p:extLst>
      <p:ext uri="{BB962C8B-B14F-4D97-AF65-F5344CB8AC3E}">
        <p14:creationId xmlns:p14="http://schemas.microsoft.com/office/powerpoint/2010/main" val="1777514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Групувати 68"/>
          <p:cNvGrpSpPr/>
          <p:nvPr/>
        </p:nvGrpSpPr>
        <p:grpSpPr>
          <a:xfrm>
            <a:off x="1387862" y="980763"/>
            <a:ext cx="1244016" cy="1175420"/>
            <a:chOff x="3758207" y="5473700"/>
            <a:chExt cx="1065213" cy="1006476"/>
          </a:xfrm>
        </p:grpSpPr>
        <p:sp>
          <p:nvSpPr>
            <p:cNvPr id="39" name="Freeform 5"/>
            <p:cNvSpPr>
              <a:spLocks noEditPoints="1"/>
            </p:cNvSpPr>
            <p:nvPr/>
          </p:nvSpPr>
          <p:spPr bwMode="auto">
            <a:xfrm>
              <a:off x="3758207" y="5938838"/>
              <a:ext cx="1065213" cy="541338"/>
            </a:xfrm>
            <a:custGeom>
              <a:avLst/>
              <a:gdLst>
                <a:gd name="T0" fmla="*/ 338 w 676"/>
                <a:gd name="T1" fmla="*/ 344 h 344"/>
                <a:gd name="T2" fmla="*/ 338 w 676"/>
                <a:gd name="T3" fmla="*/ 344 h 344"/>
                <a:gd name="T4" fmla="*/ 101 w 676"/>
                <a:gd name="T5" fmla="*/ 247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8 h 344"/>
                <a:gd name="T20" fmla="*/ 180 w 676"/>
                <a:gd name="T21" fmla="*/ 8 h 344"/>
                <a:gd name="T22" fmla="*/ 338 w 676"/>
                <a:gd name="T23" fmla="*/ 165 h 344"/>
                <a:gd name="T24" fmla="*/ 338 w 676"/>
                <a:gd name="T25" fmla="*/ 165 h 344"/>
                <a:gd name="T26" fmla="*/ 341 w 676"/>
                <a:gd name="T27" fmla="*/ 165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7 h 344"/>
                <a:gd name="T54" fmla="*/ 338 w 676"/>
                <a:gd name="T55" fmla="*/ 177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10"/>
                    <a:pt x="101" y="247"/>
                  </a:cubicBezTo>
                  <a:cubicBezTo>
                    <a:pt x="38" y="184"/>
                    <a:pt x="2" y="100"/>
                    <a:pt x="0" y="11"/>
                  </a:cubicBezTo>
                  <a:cubicBezTo>
                    <a:pt x="0" y="10"/>
                    <a:pt x="0" y="9"/>
                    <a:pt x="0" y="8"/>
                  </a:cubicBezTo>
                  <a:cubicBezTo>
                    <a:pt x="0" y="7"/>
                    <a:pt x="1" y="7"/>
                    <a:pt x="1" y="6"/>
                  </a:cubicBezTo>
                  <a:cubicBezTo>
                    <a:pt x="1" y="0"/>
                    <a:pt x="1" y="0"/>
                    <a:pt x="1" y="0"/>
                  </a:cubicBezTo>
                  <a:cubicBezTo>
                    <a:pt x="180" y="0"/>
                    <a:pt x="180" y="0"/>
                    <a:pt x="180" y="0"/>
                  </a:cubicBezTo>
                  <a:cubicBezTo>
                    <a:pt x="180" y="6"/>
                    <a:pt x="180" y="6"/>
                    <a:pt x="180" y="6"/>
                  </a:cubicBezTo>
                  <a:cubicBezTo>
                    <a:pt x="180" y="7"/>
                    <a:pt x="180" y="7"/>
                    <a:pt x="180" y="8"/>
                  </a:cubicBezTo>
                  <a:cubicBezTo>
                    <a:pt x="180" y="8"/>
                    <a:pt x="180" y="8"/>
                    <a:pt x="180" y="8"/>
                  </a:cubicBezTo>
                  <a:cubicBezTo>
                    <a:pt x="181" y="95"/>
                    <a:pt x="252" y="165"/>
                    <a:pt x="338" y="165"/>
                  </a:cubicBezTo>
                  <a:cubicBezTo>
                    <a:pt x="338" y="165"/>
                    <a:pt x="338" y="165"/>
                    <a:pt x="338" y="165"/>
                  </a:cubicBezTo>
                  <a:cubicBezTo>
                    <a:pt x="341" y="165"/>
                    <a:pt x="341" y="165"/>
                    <a:pt x="341" y="165"/>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80"/>
                    <a:pt x="579" y="243"/>
                  </a:cubicBezTo>
                  <a:cubicBezTo>
                    <a:pt x="516" y="307"/>
                    <a:pt x="433" y="343"/>
                    <a:pt x="343" y="344"/>
                  </a:cubicBezTo>
                  <a:cubicBezTo>
                    <a:pt x="342" y="344"/>
                    <a:pt x="340" y="344"/>
                    <a:pt x="338" y="344"/>
                  </a:cubicBezTo>
                  <a:close/>
                  <a:moveTo>
                    <a:pt x="12" y="12"/>
                  </a:moveTo>
                  <a:cubicBezTo>
                    <a:pt x="16" y="189"/>
                    <a:pt x="162" y="332"/>
                    <a:pt x="338" y="332"/>
                  </a:cubicBezTo>
                  <a:cubicBezTo>
                    <a:pt x="340" y="332"/>
                    <a:pt x="341" y="332"/>
                    <a:pt x="343" y="332"/>
                  </a:cubicBezTo>
                  <a:cubicBezTo>
                    <a:pt x="518" y="330"/>
                    <a:pt x="661" y="187"/>
                    <a:pt x="664" y="12"/>
                  </a:cubicBezTo>
                  <a:cubicBezTo>
                    <a:pt x="509" y="12"/>
                    <a:pt x="509" y="12"/>
                    <a:pt x="509" y="12"/>
                  </a:cubicBezTo>
                  <a:cubicBezTo>
                    <a:pt x="505" y="102"/>
                    <a:pt x="431" y="175"/>
                    <a:pt x="341" y="177"/>
                  </a:cubicBezTo>
                  <a:cubicBezTo>
                    <a:pt x="338" y="177"/>
                    <a:pt x="338" y="177"/>
                    <a:pt x="338" y="177"/>
                  </a:cubicBezTo>
                  <a:cubicBezTo>
                    <a:pt x="247" y="177"/>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sp>
          <p:nvSpPr>
            <p:cNvPr id="40" name="Freeform 6"/>
            <p:cNvSpPr>
              <a:spLocks noEditPoints="1"/>
            </p:cNvSpPr>
            <p:nvPr/>
          </p:nvSpPr>
          <p:spPr bwMode="auto">
            <a:xfrm>
              <a:off x="3758207" y="5473700"/>
              <a:ext cx="1065213" cy="541338"/>
            </a:xfrm>
            <a:custGeom>
              <a:avLst/>
              <a:gdLst>
                <a:gd name="T0" fmla="*/ 338 w 676"/>
                <a:gd name="T1" fmla="*/ 344 h 344"/>
                <a:gd name="T2" fmla="*/ 338 w 676"/>
                <a:gd name="T3" fmla="*/ 344 h 344"/>
                <a:gd name="T4" fmla="*/ 101 w 676"/>
                <a:gd name="T5" fmla="*/ 246 h 344"/>
                <a:gd name="T6" fmla="*/ 0 w 676"/>
                <a:gd name="T7" fmla="*/ 11 h 344"/>
                <a:gd name="T8" fmla="*/ 0 w 676"/>
                <a:gd name="T9" fmla="*/ 8 h 344"/>
                <a:gd name="T10" fmla="*/ 1 w 676"/>
                <a:gd name="T11" fmla="*/ 6 h 344"/>
                <a:gd name="T12" fmla="*/ 1 w 676"/>
                <a:gd name="T13" fmla="*/ 0 h 344"/>
                <a:gd name="T14" fmla="*/ 180 w 676"/>
                <a:gd name="T15" fmla="*/ 0 h 344"/>
                <a:gd name="T16" fmla="*/ 180 w 676"/>
                <a:gd name="T17" fmla="*/ 6 h 344"/>
                <a:gd name="T18" fmla="*/ 180 w 676"/>
                <a:gd name="T19" fmla="*/ 7 h 344"/>
                <a:gd name="T20" fmla="*/ 180 w 676"/>
                <a:gd name="T21" fmla="*/ 8 h 344"/>
                <a:gd name="T22" fmla="*/ 338 w 676"/>
                <a:gd name="T23" fmla="*/ 164 h 344"/>
                <a:gd name="T24" fmla="*/ 338 w 676"/>
                <a:gd name="T25" fmla="*/ 164 h 344"/>
                <a:gd name="T26" fmla="*/ 341 w 676"/>
                <a:gd name="T27" fmla="*/ 164 h 344"/>
                <a:gd name="T28" fmla="*/ 497 w 676"/>
                <a:gd name="T29" fmla="*/ 6 h 344"/>
                <a:gd name="T30" fmla="*/ 497 w 676"/>
                <a:gd name="T31" fmla="*/ 0 h 344"/>
                <a:gd name="T32" fmla="*/ 676 w 676"/>
                <a:gd name="T33" fmla="*/ 0 h 344"/>
                <a:gd name="T34" fmla="*/ 676 w 676"/>
                <a:gd name="T35" fmla="*/ 6 h 344"/>
                <a:gd name="T36" fmla="*/ 579 w 676"/>
                <a:gd name="T37" fmla="*/ 243 h 344"/>
                <a:gd name="T38" fmla="*/ 343 w 676"/>
                <a:gd name="T39" fmla="*/ 344 h 344"/>
                <a:gd name="T40" fmla="*/ 338 w 676"/>
                <a:gd name="T41" fmla="*/ 344 h 344"/>
                <a:gd name="T42" fmla="*/ 12 w 676"/>
                <a:gd name="T43" fmla="*/ 12 h 344"/>
                <a:gd name="T44" fmla="*/ 338 w 676"/>
                <a:gd name="T45" fmla="*/ 332 h 344"/>
                <a:gd name="T46" fmla="*/ 343 w 676"/>
                <a:gd name="T47" fmla="*/ 332 h 344"/>
                <a:gd name="T48" fmla="*/ 664 w 676"/>
                <a:gd name="T49" fmla="*/ 12 h 344"/>
                <a:gd name="T50" fmla="*/ 509 w 676"/>
                <a:gd name="T51" fmla="*/ 12 h 344"/>
                <a:gd name="T52" fmla="*/ 341 w 676"/>
                <a:gd name="T53" fmla="*/ 176 h 344"/>
                <a:gd name="T54" fmla="*/ 338 w 676"/>
                <a:gd name="T55" fmla="*/ 176 h 344"/>
                <a:gd name="T56" fmla="*/ 168 w 676"/>
                <a:gd name="T57" fmla="*/ 12 h 344"/>
                <a:gd name="T58" fmla="*/ 12 w 676"/>
                <a:gd name="T59" fmla="*/ 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6" h="344">
                  <a:moveTo>
                    <a:pt x="338" y="344"/>
                  </a:moveTo>
                  <a:cubicBezTo>
                    <a:pt x="338" y="344"/>
                    <a:pt x="338" y="344"/>
                    <a:pt x="338" y="344"/>
                  </a:cubicBezTo>
                  <a:cubicBezTo>
                    <a:pt x="249" y="344"/>
                    <a:pt x="165" y="309"/>
                    <a:pt x="101" y="246"/>
                  </a:cubicBezTo>
                  <a:cubicBezTo>
                    <a:pt x="38" y="184"/>
                    <a:pt x="2" y="100"/>
                    <a:pt x="0" y="11"/>
                  </a:cubicBezTo>
                  <a:cubicBezTo>
                    <a:pt x="0" y="10"/>
                    <a:pt x="0" y="9"/>
                    <a:pt x="0" y="8"/>
                  </a:cubicBezTo>
                  <a:cubicBezTo>
                    <a:pt x="0" y="7"/>
                    <a:pt x="1" y="6"/>
                    <a:pt x="1" y="6"/>
                  </a:cubicBezTo>
                  <a:cubicBezTo>
                    <a:pt x="1" y="0"/>
                    <a:pt x="1" y="0"/>
                    <a:pt x="1" y="0"/>
                  </a:cubicBezTo>
                  <a:cubicBezTo>
                    <a:pt x="180" y="0"/>
                    <a:pt x="180" y="0"/>
                    <a:pt x="180" y="0"/>
                  </a:cubicBezTo>
                  <a:cubicBezTo>
                    <a:pt x="180" y="6"/>
                    <a:pt x="180" y="6"/>
                    <a:pt x="180" y="6"/>
                  </a:cubicBezTo>
                  <a:cubicBezTo>
                    <a:pt x="180" y="6"/>
                    <a:pt x="180" y="7"/>
                    <a:pt x="180" y="7"/>
                  </a:cubicBezTo>
                  <a:cubicBezTo>
                    <a:pt x="180" y="7"/>
                    <a:pt x="180" y="8"/>
                    <a:pt x="180" y="8"/>
                  </a:cubicBezTo>
                  <a:cubicBezTo>
                    <a:pt x="181" y="94"/>
                    <a:pt x="252" y="164"/>
                    <a:pt x="338" y="164"/>
                  </a:cubicBezTo>
                  <a:cubicBezTo>
                    <a:pt x="338" y="164"/>
                    <a:pt x="338" y="164"/>
                    <a:pt x="338" y="164"/>
                  </a:cubicBezTo>
                  <a:cubicBezTo>
                    <a:pt x="341" y="164"/>
                    <a:pt x="341" y="164"/>
                    <a:pt x="341" y="164"/>
                  </a:cubicBezTo>
                  <a:cubicBezTo>
                    <a:pt x="427" y="163"/>
                    <a:pt x="497" y="92"/>
                    <a:pt x="497" y="6"/>
                  </a:cubicBezTo>
                  <a:cubicBezTo>
                    <a:pt x="497" y="0"/>
                    <a:pt x="497" y="0"/>
                    <a:pt x="497" y="0"/>
                  </a:cubicBezTo>
                  <a:cubicBezTo>
                    <a:pt x="676" y="0"/>
                    <a:pt x="676" y="0"/>
                    <a:pt x="676" y="0"/>
                  </a:cubicBezTo>
                  <a:cubicBezTo>
                    <a:pt x="676" y="6"/>
                    <a:pt x="676" y="6"/>
                    <a:pt x="676" y="6"/>
                  </a:cubicBezTo>
                  <a:cubicBezTo>
                    <a:pt x="676" y="95"/>
                    <a:pt x="642" y="179"/>
                    <a:pt x="579" y="243"/>
                  </a:cubicBezTo>
                  <a:cubicBezTo>
                    <a:pt x="516" y="306"/>
                    <a:pt x="433" y="342"/>
                    <a:pt x="343" y="344"/>
                  </a:cubicBezTo>
                  <a:cubicBezTo>
                    <a:pt x="342" y="344"/>
                    <a:pt x="340" y="344"/>
                    <a:pt x="338" y="344"/>
                  </a:cubicBezTo>
                  <a:close/>
                  <a:moveTo>
                    <a:pt x="12" y="12"/>
                  </a:moveTo>
                  <a:cubicBezTo>
                    <a:pt x="16" y="188"/>
                    <a:pt x="162" y="332"/>
                    <a:pt x="338" y="332"/>
                  </a:cubicBezTo>
                  <a:cubicBezTo>
                    <a:pt x="340" y="332"/>
                    <a:pt x="341" y="332"/>
                    <a:pt x="343" y="332"/>
                  </a:cubicBezTo>
                  <a:cubicBezTo>
                    <a:pt x="518" y="329"/>
                    <a:pt x="661" y="186"/>
                    <a:pt x="664" y="12"/>
                  </a:cubicBezTo>
                  <a:cubicBezTo>
                    <a:pt x="509" y="12"/>
                    <a:pt x="509" y="12"/>
                    <a:pt x="509" y="12"/>
                  </a:cubicBezTo>
                  <a:cubicBezTo>
                    <a:pt x="505" y="102"/>
                    <a:pt x="431" y="175"/>
                    <a:pt x="341" y="176"/>
                  </a:cubicBezTo>
                  <a:cubicBezTo>
                    <a:pt x="338" y="176"/>
                    <a:pt x="338" y="176"/>
                    <a:pt x="338" y="176"/>
                  </a:cubicBezTo>
                  <a:cubicBezTo>
                    <a:pt x="247" y="176"/>
                    <a:pt x="171" y="103"/>
                    <a:pt x="168" y="12"/>
                  </a:cubicBezTo>
                  <a:lnTo>
                    <a:pt x="12" y="12"/>
                  </a:lnTo>
                  <a:close/>
                </a:path>
              </a:pathLst>
            </a:custGeom>
            <a:solidFill>
              <a:srgbClr val="3CD5AF"/>
            </a:solidFill>
            <a:ln w="9525">
              <a:noFill/>
              <a:round/>
              <a:headEnd/>
              <a:tailEnd/>
            </a:ln>
          </p:spPr>
          <p:txBody>
            <a:bodyPr vert="horz" wrap="square" lIns="91440" tIns="45720" rIns="91440" bIns="45720" numCol="1" anchor="t" anchorCtr="0" compatLnSpc="1">
              <a:prstTxWarp prst="textNoShape">
                <a:avLst/>
              </a:prstTxWarp>
            </a:bodyPr>
            <a:lstStyle/>
            <a:p>
              <a:endParaRPr lang="uk-UA"/>
            </a:p>
          </p:txBody>
        </p:sp>
      </p:grpSp>
      <p:pic>
        <p:nvPicPr>
          <p:cNvPr id="75"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88158" y="4635715"/>
            <a:ext cx="2038586" cy="1627825"/>
          </a:xfrm>
          <a:prstGeom prst="rect">
            <a:avLst/>
          </a:prstGeom>
        </p:spPr>
      </p:pic>
      <p:sp>
        <p:nvSpPr>
          <p:cNvPr id="41" name="Rectangle: Rounded Corners 24">
            <a:extLst>
              <a:ext uri="{FF2B5EF4-FFF2-40B4-BE49-F238E27FC236}">
                <a16:creationId xmlns:a16="http://schemas.microsoft.com/office/drawing/2014/main" id="{5CD7C43B-ED8E-F285-0AA8-4543F5865FAB}"/>
              </a:ext>
            </a:extLst>
          </p:cNvPr>
          <p:cNvSpPr/>
          <p:nvPr/>
        </p:nvSpPr>
        <p:spPr>
          <a:xfrm>
            <a:off x="2009871" y="1829145"/>
            <a:ext cx="8211492" cy="3468246"/>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36" name="Picture 35" descr="Graphical user interface&#10;&#10;Description automatically generated with medium confidence">
            <a:extLst>
              <a:ext uri="{FF2B5EF4-FFF2-40B4-BE49-F238E27FC236}">
                <a16:creationId xmlns:a16="http://schemas.microsoft.com/office/drawing/2014/main" id="{FAF364FB-3F55-D7E6-6AE1-AA9CCD4C3697}"/>
              </a:ext>
            </a:extLst>
          </p:cNvPr>
          <p:cNvPicPr>
            <a:picLocks noChangeAspect="1"/>
          </p:cNvPicPr>
          <p:nvPr/>
        </p:nvPicPr>
        <p:blipFill>
          <a:blip r:embed="rId3"/>
          <a:stretch>
            <a:fillRect/>
          </a:stretch>
        </p:blipFill>
        <p:spPr>
          <a:xfrm>
            <a:off x="2251447" y="1829145"/>
            <a:ext cx="5358965" cy="3036747"/>
          </a:xfrm>
          <a:prstGeom prst="rect">
            <a:avLst/>
          </a:prstGeom>
        </p:spPr>
      </p:pic>
      <p:sp>
        <p:nvSpPr>
          <p:cNvPr id="37" name="TextBox 36">
            <a:extLst>
              <a:ext uri="{FF2B5EF4-FFF2-40B4-BE49-F238E27FC236}">
                <a16:creationId xmlns:a16="http://schemas.microsoft.com/office/drawing/2014/main" id="{330045F6-C24E-D2FD-CCA0-697FF98DEBC2}"/>
              </a:ext>
            </a:extLst>
          </p:cNvPr>
          <p:cNvSpPr txBox="1"/>
          <p:nvPr/>
        </p:nvSpPr>
        <p:spPr>
          <a:xfrm>
            <a:off x="8319190" y="2396736"/>
            <a:ext cx="1494768" cy="738664"/>
          </a:xfrm>
          <a:prstGeom prst="rect">
            <a:avLst/>
          </a:prstGeom>
          <a:noFill/>
        </p:spPr>
        <p:txBody>
          <a:bodyPr wrap="square" rtlCol="0">
            <a:spAutoFit/>
          </a:bodyPr>
          <a:lstStyle/>
          <a:p>
            <a:r>
              <a:rPr lang="en-UA"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NIC – Network Interface Controller</a:t>
            </a:r>
          </a:p>
        </p:txBody>
      </p:sp>
    </p:spTree>
    <p:extLst>
      <p:ext uri="{BB962C8B-B14F-4D97-AF65-F5344CB8AC3E}">
        <p14:creationId xmlns:p14="http://schemas.microsoft.com/office/powerpoint/2010/main" val="39123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82657" y="-134223"/>
            <a:ext cx="2038586" cy="1627825"/>
          </a:xfrm>
          <a:prstGeom prst="rect">
            <a:avLst/>
          </a:prstGeom>
        </p:spPr>
      </p:pic>
      <p:sp>
        <p:nvSpPr>
          <p:cNvPr id="6" name="Text Placeholder 1"/>
          <p:cNvSpPr>
            <a:spLocks noGrp="1"/>
          </p:cNvSpPr>
          <p:nvPr>
            <p:ph type="body" sz="quarter" idx="11"/>
          </p:nvPr>
        </p:nvSpPr>
        <p:spPr>
          <a:xfrm>
            <a:off x="907096" y="679689"/>
            <a:ext cx="5779453" cy="1311035"/>
          </a:xfrm>
        </p:spPr>
        <p:txBody>
          <a:bodyPr/>
          <a:lstStyle/>
          <a:p>
            <a:pPr>
              <a:buClrTx/>
              <a:buFontTx/>
            </a:pPr>
            <a:r>
              <a:rPr lang="en-GB" dirty="0"/>
              <a:t>What happens when </a:t>
            </a:r>
            <a:r>
              <a:rPr lang="en-GB" dirty="0">
                <a:solidFill>
                  <a:srgbClr val="3CD5AF"/>
                </a:solidFill>
              </a:rPr>
              <a:t>windows</a:t>
            </a:r>
            <a:r>
              <a:rPr lang="en-GB" dirty="0"/>
              <a:t> reach zero</a:t>
            </a:r>
          </a:p>
        </p:txBody>
      </p:sp>
      <p:sp>
        <p:nvSpPr>
          <p:cNvPr id="7" name="TextBox 6">
            <a:extLst>
              <a:ext uri="{FF2B5EF4-FFF2-40B4-BE49-F238E27FC236}">
                <a16:creationId xmlns:a16="http://schemas.microsoft.com/office/drawing/2014/main" id="{39FF64C5-FEAE-8173-65C9-C1B1197B124C}"/>
              </a:ext>
            </a:extLst>
          </p:cNvPr>
          <p:cNvSpPr txBox="1"/>
          <p:nvPr/>
        </p:nvSpPr>
        <p:spPr>
          <a:xfrm>
            <a:off x="3985995" y="3006610"/>
            <a:ext cx="6624856" cy="1600438"/>
          </a:xfrm>
          <a:prstGeom prst="rect">
            <a:avLst/>
          </a:prstGeom>
          <a:noFill/>
        </p:spPr>
        <p:txBody>
          <a:bodyPr wrap="square" rtlCol="0">
            <a:spAutoFit/>
          </a:bodyPr>
          <a:lstStyle/>
          <a:p>
            <a:r>
              <a:rPr lang="en-GB" sz="1400" dirty="0">
                <a:solidFill>
                  <a:srgbClr val="253746"/>
                </a:solidFill>
                <a:latin typeface="Open Sans" panose="020B0606030504020204" pitchFamily="34" charset="0"/>
                <a:ea typeface="Open Sans" panose="020B0606030504020204" pitchFamily="34" charset="0"/>
                <a:cs typeface="Open Sans" panose="020B0606030504020204" pitchFamily="34" charset="0"/>
              </a:rPr>
              <a:t>When the receiver’s advertised window goes to zero, the sender is effectively stopped from transmitting data until the window becomes nonzero. When the receiver once again has space available, it provides a window update to the sender to indicate that data is permitted to flow once again. Because such updates do not generally contain data (they are a form of “pure ACK”), they are not reliably delivered by TCP. TCP must therefore handle the case where such window updates that would open the window are lost.</a:t>
            </a:r>
            <a:endParaRPr lang="en-UA" sz="1400" dirty="0">
              <a:solidFill>
                <a:srgbClr val="253746"/>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Connector 8"/>
          <p:cNvCxnSpPr/>
          <p:nvPr/>
        </p:nvCxnSpPr>
        <p:spPr>
          <a:xfrm>
            <a:off x="3481452" y="2790825"/>
            <a:ext cx="0" cy="2076450"/>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B37032-A368-3197-E8EE-2386CA33C24E}"/>
              </a:ext>
            </a:extLst>
          </p:cNvPr>
          <p:cNvSpPr txBox="1"/>
          <p:nvPr/>
        </p:nvSpPr>
        <p:spPr>
          <a:xfrm>
            <a:off x="4001457" y="5951247"/>
            <a:ext cx="2666114" cy="307777"/>
          </a:xfrm>
          <a:prstGeom prst="rect">
            <a:avLst/>
          </a:prstGeom>
          <a:noFill/>
        </p:spPr>
        <p:txBody>
          <a:bodyPr wrap="none" rtlCol="0">
            <a:spAutoFit/>
          </a:bodyPr>
          <a:lstStyle/>
          <a:p>
            <a:r>
              <a:rPr lang="en-UA" sz="1400" b="1" dirty="0">
                <a:solidFill>
                  <a:srgbClr val="253746"/>
                </a:solidFill>
                <a:latin typeface="Open Sans" panose="020B0606030504020204" pitchFamily="34" charset="0"/>
                <a:ea typeface="Open Sans" panose="020B0606030504020204" pitchFamily="34" charset="0"/>
                <a:cs typeface="Open Sans" panose="020B0606030504020204" pitchFamily="34" charset="0"/>
              </a:rPr>
              <a:t>Let’s see it on real example.</a:t>
            </a:r>
          </a:p>
        </p:txBody>
      </p:sp>
    </p:spTree>
    <p:extLst>
      <p:ext uri="{BB962C8B-B14F-4D97-AF65-F5344CB8AC3E}">
        <p14:creationId xmlns:p14="http://schemas.microsoft.com/office/powerpoint/2010/main" val="2781916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2857744"/>
            <a:ext cx="6975863" cy="1885706"/>
          </a:xfrm>
        </p:spPr>
        <p:txBody>
          <a:bodyPr/>
          <a:lstStyle/>
          <a:p>
            <a:r>
              <a:rPr lang="en-US" b="1" dirty="0">
                <a:solidFill>
                  <a:srgbClr val="253746"/>
                </a:solidFill>
                <a:latin typeface="Open Sans ExtraBold"/>
                <a:ea typeface="Open Sans ExtraBold"/>
                <a:cs typeface="Open Sans ExtraBold"/>
              </a:rPr>
              <a:t>Secure Sockets </a:t>
            </a:r>
            <a:r>
              <a:rPr lang="en-US" b="1" dirty="0">
                <a:latin typeface="Open Sans ExtraBold"/>
                <a:ea typeface="Open Sans ExtraBold"/>
                <a:cs typeface="Open Sans ExtraBold"/>
              </a:rPr>
              <a:t>(Java </a:t>
            </a:r>
            <a:r>
              <a:rPr lang="en-US" b="1" dirty="0" err="1">
                <a:latin typeface="Open Sans ExtraBold"/>
                <a:ea typeface="Open Sans ExtraBold"/>
                <a:cs typeface="Open Sans ExtraBold"/>
              </a:rPr>
              <a:t>SSLEngine</a:t>
            </a:r>
            <a:r>
              <a:rPr lang="en-US" b="1" dirty="0">
                <a:latin typeface="Open Sans ExtraBold"/>
                <a:ea typeface="Open Sans ExtraBold"/>
                <a:cs typeface="Open Sans ExtraBold"/>
              </a:rPr>
              <a:t>)</a:t>
            </a:r>
          </a:p>
          <a:p>
            <a:endParaRPr lang="uk-UA" dirty="0"/>
          </a:p>
        </p:txBody>
      </p:sp>
    </p:spTree>
    <p:extLst>
      <p:ext uri="{BB962C8B-B14F-4D97-AF65-F5344CB8AC3E}">
        <p14:creationId xmlns:p14="http://schemas.microsoft.com/office/powerpoint/2010/main" val="1590936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8806" y="205380"/>
            <a:ext cx="2038586" cy="1627825"/>
          </a:xfrm>
          <a:prstGeom prst="rect">
            <a:avLst/>
          </a:prstGeom>
        </p:spPr>
      </p:pic>
      <p:sp>
        <p:nvSpPr>
          <p:cNvPr id="7" name="Rectangle 6"/>
          <p:cNvSpPr/>
          <p:nvPr/>
        </p:nvSpPr>
        <p:spPr>
          <a:xfrm>
            <a:off x="0" y="4758619"/>
            <a:ext cx="12192000" cy="2099381"/>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Rectangle: Rounded Corners 24">
            <a:extLst>
              <a:ext uri="{FF2B5EF4-FFF2-40B4-BE49-F238E27FC236}">
                <a16:creationId xmlns:a16="http://schemas.microsoft.com/office/drawing/2014/main" id="{5CD7C43B-ED8E-F285-0AA8-4543F5865FAB}"/>
              </a:ext>
            </a:extLst>
          </p:cNvPr>
          <p:cNvSpPr/>
          <p:nvPr/>
        </p:nvSpPr>
        <p:spPr>
          <a:xfrm>
            <a:off x="1019175" y="1524000"/>
            <a:ext cx="5791834" cy="3962400"/>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4" name="Picture 3" descr="Table&#10;&#10;Description automatically generated">
            <a:extLst>
              <a:ext uri="{FF2B5EF4-FFF2-40B4-BE49-F238E27FC236}">
                <a16:creationId xmlns:a16="http://schemas.microsoft.com/office/drawing/2014/main" id="{49A69895-A9F9-FD60-3659-2AC79F053746}"/>
              </a:ext>
            </a:extLst>
          </p:cNvPr>
          <p:cNvPicPr>
            <a:picLocks noChangeAspect="1"/>
          </p:cNvPicPr>
          <p:nvPr/>
        </p:nvPicPr>
        <p:blipFill>
          <a:blip r:embed="rId3"/>
          <a:stretch>
            <a:fillRect/>
          </a:stretch>
        </p:blipFill>
        <p:spPr>
          <a:xfrm>
            <a:off x="1154593" y="2128695"/>
            <a:ext cx="5656415" cy="300065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FAE1221-CC35-F4E6-0EA9-984ECEC237F9}"/>
              </a:ext>
            </a:extLst>
          </p:cNvPr>
          <p:cNvPicPr>
            <a:picLocks noChangeAspect="1"/>
          </p:cNvPicPr>
          <p:nvPr/>
        </p:nvPicPr>
        <p:blipFill>
          <a:blip r:embed="rId4"/>
          <a:stretch>
            <a:fillRect/>
          </a:stretch>
        </p:blipFill>
        <p:spPr>
          <a:xfrm>
            <a:off x="7677699" y="943345"/>
            <a:ext cx="3647610" cy="4991100"/>
          </a:xfrm>
          <a:prstGeom prst="rect">
            <a:avLst/>
          </a:prstGeom>
        </p:spPr>
      </p:pic>
    </p:spTree>
    <p:extLst>
      <p:ext uri="{BB962C8B-B14F-4D97-AF65-F5344CB8AC3E}">
        <p14:creationId xmlns:p14="http://schemas.microsoft.com/office/powerpoint/2010/main" val="1754337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7097" y="679690"/>
            <a:ext cx="3417253" cy="844310"/>
          </a:xfrm>
        </p:spPr>
        <p:txBody>
          <a:bodyPr/>
          <a:lstStyle/>
          <a:p>
            <a:r>
              <a:rPr lang="en-UA" dirty="0"/>
              <a:t>References about </a:t>
            </a:r>
            <a:r>
              <a:rPr lang="en-UA" dirty="0">
                <a:solidFill>
                  <a:srgbClr val="3CD5AF"/>
                </a:solidFill>
              </a:rPr>
              <a:t>BCI</a:t>
            </a:r>
            <a:r>
              <a:rPr lang="en-UA" dirty="0"/>
              <a:t>:</a:t>
            </a:r>
            <a:br>
              <a:rPr lang="en-UA" dirty="0"/>
            </a:br>
            <a:endParaRPr lang="uk-UA" dirty="0"/>
          </a:p>
        </p:txBody>
      </p:sp>
      <p:sp>
        <p:nvSpPr>
          <p:cNvPr id="10" name="TextBox 9">
            <a:extLst>
              <a:ext uri="{FF2B5EF4-FFF2-40B4-BE49-F238E27FC236}">
                <a16:creationId xmlns:a16="http://schemas.microsoft.com/office/drawing/2014/main" id="{4D0B2E3B-E553-8801-E406-4C89D324C610}"/>
              </a:ext>
            </a:extLst>
          </p:cNvPr>
          <p:cNvSpPr txBox="1"/>
          <p:nvPr/>
        </p:nvSpPr>
        <p:spPr>
          <a:xfrm>
            <a:off x="1019175" y="3159879"/>
            <a:ext cx="10677525" cy="1600438"/>
          </a:xfrm>
          <a:prstGeom prst="rect">
            <a:avLst/>
          </a:prstGeom>
          <a:noFill/>
        </p:spPr>
        <p:txBody>
          <a:bodyPr wrap="square" rtlCol="0">
            <a:spAutoFit/>
          </a:bodyPr>
          <a:lstStyle/>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www.coverfire.com</a:t>
            </a:r>
            <a:r>
              <a:rPr lang="en-GB" sz="1400" dirty="0">
                <a:latin typeface="Open Sans" panose="020B0606030504020204" pitchFamily="34" charset="0"/>
                <a:ea typeface="Open Sans" panose="020B0606030504020204" pitchFamily="34" charset="0"/>
                <a:cs typeface="Open Sans" panose="020B0606030504020204" pitchFamily="34" charset="0"/>
              </a:rPr>
              <a:t>/articles/queueing-in-the-</a:t>
            </a:r>
            <a:r>
              <a:rPr lang="en-GB" sz="1400" dirty="0" err="1">
                <a:latin typeface="Open Sans" panose="020B0606030504020204" pitchFamily="34" charset="0"/>
                <a:ea typeface="Open Sans" panose="020B0606030504020204" pitchFamily="34" charset="0"/>
                <a:cs typeface="Open Sans" panose="020B0606030504020204" pitchFamily="34" charset="0"/>
              </a:rPr>
              <a:t>linux</a:t>
            </a:r>
            <a:r>
              <a:rPr lang="en-GB" sz="1400" dirty="0">
                <a:latin typeface="Open Sans" panose="020B0606030504020204" pitchFamily="34" charset="0"/>
                <a:ea typeface="Open Sans" panose="020B0606030504020204" pitchFamily="34" charset="0"/>
                <a:cs typeface="Open Sans" panose="020B0606030504020204" pitchFamily="34" charset="0"/>
              </a:rPr>
              <a:t>-network-stack/</a:t>
            </a: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bootlin.com</a:t>
            </a:r>
            <a:r>
              <a:rPr lang="en-GB" sz="1400" dirty="0">
                <a:latin typeface="Open Sans" panose="020B0606030504020204" pitchFamily="34" charset="0"/>
                <a:ea typeface="Open Sans" panose="020B0606030504020204" pitchFamily="34" charset="0"/>
                <a:cs typeface="Open Sans" panose="020B0606030504020204" pitchFamily="34" charset="0"/>
              </a:rPr>
              <a:t>/blog/multi-queue-improvements-in-</a:t>
            </a:r>
            <a:r>
              <a:rPr lang="en-GB" sz="1400" dirty="0" err="1">
                <a:latin typeface="Open Sans" panose="020B0606030504020204" pitchFamily="34" charset="0"/>
                <a:ea typeface="Open Sans" panose="020B0606030504020204" pitchFamily="34" charset="0"/>
                <a:cs typeface="Open Sans" panose="020B0606030504020204" pitchFamily="34" charset="0"/>
              </a:rPr>
              <a:t>linux</a:t>
            </a:r>
            <a:r>
              <a:rPr lang="en-GB" sz="1400" dirty="0">
                <a:latin typeface="Open Sans" panose="020B0606030504020204" pitchFamily="34" charset="0"/>
                <a:ea typeface="Open Sans" panose="020B0606030504020204" pitchFamily="34" charset="0"/>
                <a:cs typeface="Open Sans" panose="020B0606030504020204" pitchFamily="34" charset="0"/>
              </a:rPr>
              <a:t>-kernel-ethernet-</a:t>
            </a:r>
            <a:r>
              <a:rPr lang="en-GB" sz="1400" dirty="0" err="1">
                <a:latin typeface="Open Sans" panose="020B0606030504020204" pitchFamily="34" charset="0"/>
                <a:ea typeface="Open Sans" panose="020B0606030504020204" pitchFamily="34" charset="0"/>
                <a:cs typeface="Open Sans" panose="020B0606030504020204" pitchFamily="34" charset="0"/>
              </a:rPr>
              <a:t>mvneta</a:t>
            </a:r>
            <a:r>
              <a:rPr lang="en-GB" sz="1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github.com</a:t>
            </a:r>
            <a:r>
              <a:rPr lang="en-GB" sz="1400" dirty="0">
                <a:latin typeface="Open Sans" panose="020B0606030504020204" pitchFamily="34" charset="0"/>
                <a:ea typeface="Open Sans" panose="020B0606030504020204" pitchFamily="34" charset="0"/>
                <a:cs typeface="Open Sans" panose="020B0606030504020204" pitchFamily="34" charset="0"/>
              </a:rPr>
              <a:t>/kasun04/</a:t>
            </a:r>
            <a:r>
              <a:rPr lang="en-GB" sz="1400" dirty="0" err="1">
                <a:latin typeface="Open Sans" panose="020B0606030504020204" pitchFamily="34" charset="0"/>
                <a:ea typeface="Open Sans" panose="020B0606030504020204" pitchFamily="34" charset="0"/>
                <a:cs typeface="Open Sans" panose="020B0606030504020204" pitchFamily="34" charset="0"/>
              </a:rPr>
              <a:t>nio</a:t>
            </a:r>
            <a:r>
              <a:rPr lang="en-GB" sz="1400" dirty="0">
                <a:latin typeface="Open Sans" panose="020B0606030504020204" pitchFamily="34" charset="0"/>
                <a:ea typeface="Open Sans" panose="020B0606030504020204" pitchFamily="34" charset="0"/>
                <a:cs typeface="Open Sans" panose="020B0606030504020204" pitchFamily="34" charset="0"/>
              </a:rPr>
              <a:t>-reactor</a:t>
            </a: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gee.cs.oswego.edu</a:t>
            </a:r>
            <a:r>
              <a:rPr lang="en-GB" sz="1400" dirty="0">
                <a:latin typeface="Open Sans" panose="020B0606030504020204" pitchFamily="34" charset="0"/>
                <a:ea typeface="Open Sans" panose="020B0606030504020204" pitchFamily="34" charset="0"/>
                <a:cs typeface="Open Sans" panose="020B0606030504020204" pitchFamily="34" charset="0"/>
              </a:rPr>
              <a:t>/dl/</a:t>
            </a:r>
            <a:r>
              <a:rPr lang="en-GB" sz="1400" dirty="0" err="1">
                <a:latin typeface="Open Sans" panose="020B0606030504020204" pitchFamily="34" charset="0"/>
                <a:ea typeface="Open Sans" panose="020B0606030504020204" pitchFamily="34" charset="0"/>
                <a:cs typeface="Open Sans" panose="020B0606030504020204" pitchFamily="34" charset="0"/>
              </a:rPr>
              <a:t>cpjslides</a:t>
            </a:r>
            <a:r>
              <a:rPr lang="en-GB" sz="1400" dirty="0">
                <a:latin typeface="Open Sans" panose="020B0606030504020204" pitchFamily="34" charset="0"/>
                <a:ea typeface="Open Sans" panose="020B0606030504020204" pitchFamily="34" charset="0"/>
                <a:cs typeface="Open Sans" panose="020B0606030504020204" pitchFamily="34" charset="0"/>
              </a:rPr>
              <a:t>/</a:t>
            </a:r>
            <a:r>
              <a:rPr lang="en-GB" sz="1400" dirty="0" err="1">
                <a:latin typeface="Open Sans" panose="020B0606030504020204" pitchFamily="34" charset="0"/>
                <a:ea typeface="Open Sans" panose="020B0606030504020204" pitchFamily="34" charset="0"/>
                <a:cs typeface="Open Sans" panose="020B0606030504020204" pitchFamily="34" charset="0"/>
              </a:rPr>
              <a:t>nio.pdf</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jenkov.com</a:t>
            </a:r>
            <a:r>
              <a:rPr lang="en-GB" sz="1400" dirty="0">
                <a:latin typeface="Open Sans" panose="020B0606030504020204" pitchFamily="34" charset="0"/>
                <a:ea typeface="Open Sans" panose="020B0606030504020204" pitchFamily="34" charset="0"/>
                <a:cs typeface="Open Sans" panose="020B0606030504020204" pitchFamily="34" charset="0"/>
              </a:rPr>
              <a:t>/tutorials/java-</a:t>
            </a:r>
            <a:r>
              <a:rPr lang="en-GB" sz="1400" dirty="0" err="1">
                <a:latin typeface="Open Sans" panose="020B0606030504020204" pitchFamily="34" charset="0"/>
                <a:ea typeface="Open Sans" panose="020B0606030504020204" pitchFamily="34" charset="0"/>
                <a:cs typeface="Open Sans" panose="020B0606030504020204" pitchFamily="34" charset="0"/>
              </a:rPr>
              <a:t>nio</a:t>
            </a:r>
            <a:r>
              <a:rPr lang="en-GB" sz="1400" dirty="0">
                <a:latin typeface="Open Sans" panose="020B0606030504020204" pitchFamily="34" charset="0"/>
                <a:ea typeface="Open Sans" panose="020B0606030504020204" pitchFamily="34" charset="0"/>
                <a:cs typeface="Open Sans" panose="020B0606030504020204" pitchFamily="34" charset="0"/>
              </a:rPr>
              <a:t>/</a:t>
            </a:r>
            <a:r>
              <a:rPr lang="en-GB" sz="1400" dirty="0" err="1">
                <a:latin typeface="Open Sans" panose="020B0606030504020204" pitchFamily="34" charset="0"/>
                <a:ea typeface="Open Sans" panose="020B0606030504020204" pitchFamily="34" charset="0"/>
                <a:cs typeface="Open Sans" panose="020B0606030504020204" pitchFamily="34" charset="0"/>
              </a:rPr>
              <a:t>index.html</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www.cisco.com</a:t>
            </a:r>
            <a:r>
              <a:rPr lang="en-GB" sz="1400" dirty="0">
                <a:latin typeface="Open Sans" panose="020B0606030504020204" pitchFamily="34" charset="0"/>
                <a:ea typeface="Open Sans" panose="020B0606030504020204" pitchFamily="34" charset="0"/>
                <a:cs typeface="Open Sans" panose="020B0606030504020204" pitchFamily="34" charset="0"/>
              </a:rPr>
              <a:t>/c/</a:t>
            </a:r>
            <a:r>
              <a:rPr lang="en-GB" sz="1400" dirty="0" err="1">
                <a:latin typeface="Open Sans" panose="020B0606030504020204" pitchFamily="34" charset="0"/>
                <a:ea typeface="Open Sans" panose="020B0606030504020204" pitchFamily="34" charset="0"/>
                <a:cs typeface="Open Sans" panose="020B0606030504020204" pitchFamily="34" charset="0"/>
              </a:rPr>
              <a:t>en</a:t>
            </a:r>
            <a:r>
              <a:rPr lang="en-GB" sz="1400" dirty="0">
                <a:latin typeface="Open Sans" panose="020B0606030504020204" pitchFamily="34" charset="0"/>
                <a:ea typeface="Open Sans" panose="020B0606030504020204" pitchFamily="34" charset="0"/>
                <a:cs typeface="Open Sans" panose="020B0606030504020204" pitchFamily="34" charset="0"/>
              </a:rPr>
              <a:t>/us/support/docs/security-</a:t>
            </a:r>
            <a:r>
              <a:rPr lang="en-GB" sz="1400" dirty="0" err="1">
                <a:latin typeface="Open Sans" panose="020B0606030504020204" pitchFamily="34" charset="0"/>
                <a:ea typeface="Open Sans" panose="020B0606030504020204" pitchFamily="34" charset="0"/>
                <a:cs typeface="Open Sans" panose="020B0606030504020204" pitchFamily="34" charset="0"/>
              </a:rPr>
              <a:t>vpn</a:t>
            </a:r>
            <a:r>
              <a:rPr lang="en-GB" sz="1400" dirty="0">
                <a:latin typeface="Open Sans" panose="020B0606030504020204" pitchFamily="34" charset="0"/>
                <a:ea typeface="Open Sans" panose="020B0606030504020204" pitchFamily="34" charset="0"/>
                <a:cs typeface="Open Sans" panose="020B0606030504020204" pitchFamily="34" charset="0"/>
              </a:rPr>
              <a:t>/secure-socket-layer-</a:t>
            </a:r>
            <a:r>
              <a:rPr lang="en-GB" sz="1400" dirty="0" err="1">
                <a:latin typeface="Open Sans" panose="020B0606030504020204" pitchFamily="34" charset="0"/>
                <a:ea typeface="Open Sans" panose="020B0606030504020204" pitchFamily="34" charset="0"/>
                <a:cs typeface="Open Sans" panose="020B0606030504020204" pitchFamily="34" charset="0"/>
              </a:rPr>
              <a:t>ssl</a:t>
            </a:r>
            <a:r>
              <a:rPr lang="en-GB" sz="1400" dirty="0">
                <a:latin typeface="Open Sans" panose="020B0606030504020204" pitchFamily="34" charset="0"/>
                <a:ea typeface="Open Sans" panose="020B0606030504020204" pitchFamily="34" charset="0"/>
                <a:cs typeface="Open Sans" panose="020B0606030504020204" pitchFamily="34" charset="0"/>
              </a:rPr>
              <a:t>/116181-technote-product-00.html</a:t>
            </a:r>
          </a:p>
          <a:p>
            <a:pPr marL="342900" indent="-342900">
              <a:buFont typeface="+mj-lt"/>
              <a:buAutoNum type="arabicPeriod"/>
            </a:pPr>
            <a:r>
              <a:rPr lang="en-GB" sz="1400" dirty="0">
                <a:latin typeface="Open Sans" panose="020B0606030504020204" pitchFamily="34" charset="0"/>
                <a:ea typeface="Open Sans" panose="020B0606030504020204" pitchFamily="34" charset="0"/>
                <a:cs typeface="Open Sans" panose="020B0606030504020204" pitchFamily="34" charset="0"/>
              </a:rPr>
              <a:t>https://</a:t>
            </a:r>
            <a:r>
              <a:rPr lang="en-GB" sz="1400" dirty="0" err="1">
                <a:latin typeface="Open Sans" panose="020B0606030504020204" pitchFamily="34" charset="0"/>
                <a:ea typeface="Open Sans" panose="020B0606030504020204" pitchFamily="34" charset="0"/>
                <a:cs typeface="Open Sans" panose="020B0606030504020204" pitchFamily="34" charset="0"/>
              </a:rPr>
              <a:t>docs.oracle.com</a:t>
            </a:r>
            <a:r>
              <a:rPr lang="en-GB" sz="1400" dirty="0">
                <a:latin typeface="Open Sans" panose="020B0606030504020204" pitchFamily="34" charset="0"/>
                <a:ea typeface="Open Sans" panose="020B0606030504020204" pitchFamily="34" charset="0"/>
                <a:cs typeface="Open Sans" panose="020B0606030504020204" pitchFamily="34" charset="0"/>
              </a:rPr>
              <a:t>/</a:t>
            </a:r>
            <a:r>
              <a:rPr lang="en-GB" sz="1400" dirty="0" err="1">
                <a:latin typeface="Open Sans" panose="020B0606030504020204" pitchFamily="34" charset="0"/>
                <a:ea typeface="Open Sans" panose="020B0606030504020204" pitchFamily="34" charset="0"/>
                <a:cs typeface="Open Sans" panose="020B0606030504020204" pitchFamily="34" charset="0"/>
              </a:rPr>
              <a:t>javase</a:t>
            </a:r>
            <a:r>
              <a:rPr lang="en-GB" sz="1400" dirty="0">
                <a:latin typeface="Open Sans" panose="020B0606030504020204" pitchFamily="34" charset="0"/>
                <a:ea typeface="Open Sans" panose="020B0606030504020204" pitchFamily="34" charset="0"/>
                <a:cs typeface="Open Sans" panose="020B0606030504020204" pitchFamily="34" charset="0"/>
              </a:rPr>
              <a:t>/8/docs/technotes/guides/security/</a:t>
            </a:r>
            <a:r>
              <a:rPr lang="en-GB" sz="1400" dirty="0" err="1">
                <a:latin typeface="Open Sans" panose="020B0606030504020204" pitchFamily="34" charset="0"/>
                <a:ea typeface="Open Sans" panose="020B0606030504020204" pitchFamily="34" charset="0"/>
                <a:cs typeface="Open Sans" panose="020B0606030504020204" pitchFamily="34" charset="0"/>
              </a:rPr>
              <a:t>jsse</a:t>
            </a:r>
            <a:r>
              <a:rPr lang="en-GB" sz="1400" dirty="0">
                <a:latin typeface="Open Sans" panose="020B0606030504020204" pitchFamily="34" charset="0"/>
                <a:ea typeface="Open Sans" panose="020B0606030504020204" pitchFamily="34" charset="0"/>
                <a:cs typeface="Open Sans" panose="020B0606030504020204" pitchFamily="34" charset="0"/>
              </a:rPr>
              <a:t>/samples/</a:t>
            </a:r>
            <a:r>
              <a:rPr lang="en-GB" sz="1400" dirty="0" err="1">
                <a:latin typeface="Open Sans" panose="020B0606030504020204" pitchFamily="34" charset="0"/>
                <a:ea typeface="Open Sans" panose="020B0606030504020204" pitchFamily="34" charset="0"/>
                <a:cs typeface="Open Sans" panose="020B0606030504020204" pitchFamily="34" charset="0"/>
              </a:rPr>
              <a:t>sslengine</a:t>
            </a:r>
            <a:r>
              <a:rPr lang="en-GB" sz="1400" dirty="0">
                <a:latin typeface="Open Sans" panose="020B0606030504020204" pitchFamily="34" charset="0"/>
                <a:ea typeface="Open Sans" panose="020B0606030504020204" pitchFamily="34" charset="0"/>
                <a:cs typeface="Open Sans" panose="020B0606030504020204" pitchFamily="34" charset="0"/>
              </a:rPr>
              <a:t>/</a:t>
            </a:r>
            <a:r>
              <a:rPr lang="en-GB" sz="1400" dirty="0" err="1">
                <a:latin typeface="Open Sans" panose="020B0606030504020204" pitchFamily="34" charset="0"/>
                <a:ea typeface="Open Sans" panose="020B0606030504020204" pitchFamily="34" charset="0"/>
                <a:cs typeface="Open Sans" panose="020B0606030504020204" pitchFamily="34" charset="0"/>
              </a:rPr>
              <a:t>SSLEngineSimpleDemo.java</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82657" y="-134223"/>
            <a:ext cx="2038586" cy="1627825"/>
          </a:xfrm>
          <a:prstGeom prst="rect">
            <a:avLst/>
          </a:prstGeom>
        </p:spPr>
      </p:pic>
    </p:spTree>
    <p:extLst>
      <p:ext uri="{BB962C8B-B14F-4D97-AF65-F5344CB8AC3E}">
        <p14:creationId xmlns:p14="http://schemas.microsoft.com/office/powerpoint/2010/main" val="548360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3212" y="2857744"/>
            <a:ext cx="2422913" cy="818906"/>
          </a:xfrm>
        </p:spPr>
        <p:txBody>
          <a:bodyPr/>
          <a:lstStyle/>
          <a:p>
            <a:r>
              <a:rPr lang="en-US" b="1" dirty="0">
                <a:latin typeface="Open Sans ExtraBold"/>
                <a:ea typeface="Open Sans ExtraBold"/>
                <a:cs typeface="Open Sans ExtraBold"/>
              </a:rPr>
              <a:t>Q&amp;A</a:t>
            </a:r>
          </a:p>
        </p:txBody>
      </p:sp>
    </p:spTree>
    <p:extLst>
      <p:ext uri="{BB962C8B-B14F-4D97-AF65-F5344CB8AC3E}">
        <p14:creationId xmlns:p14="http://schemas.microsoft.com/office/powerpoint/2010/main" val="3126924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кутник 16"/>
          <p:cNvSpPr/>
          <p:nvPr/>
        </p:nvSpPr>
        <p:spPr>
          <a:xfrm>
            <a:off x="4091295" y="2430285"/>
            <a:ext cx="4009411" cy="2308324"/>
          </a:xfrm>
          <a:prstGeom prst="rect">
            <a:avLst/>
          </a:prstGeom>
        </p:spPr>
        <p:txBody>
          <a:bodyPr wrap="square">
            <a:spAutoFit/>
          </a:bodyPr>
          <a:lstStyle/>
          <a:p>
            <a:pPr algn="ctr"/>
            <a:r>
              <a:rPr lang="en-US" sz="72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THANKS YOU!</a:t>
            </a:r>
          </a:p>
        </p:txBody>
      </p:sp>
      <p:sp>
        <p:nvSpPr>
          <p:cNvPr id="23" name="Прямокутник 22"/>
          <p:cNvSpPr/>
          <p:nvPr/>
        </p:nvSpPr>
        <p:spPr>
          <a:xfrm>
            <a:off x="13055600" y="1648127"/>
            <a:ext cx="640080" cy="146678"/>
          </a:xfrm>
          <a:prstGeom prst="rect">
            <a:avLst/>
          </a:prstGeom>
          <a:solidFill>
            <a:srgbClr val="3CD5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Прямокутник 23"/>
          <p:cNvSpPr/>
          <p:nvPr/>
        </p:nvSpPr>
        <p:spPr>
          <a:xfrm>
            <a:off x="13055600" y="1965867"/>
            <a:ext cx="640080" cy="146678"/>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Прямокутник 24"/>
          <p:cNvSpPr/>
          <p:nvPr/>
        </p:nvSpPr>
        <p:spPr>
          <a:xfrm>
            <a:off x="13055600" y="2283607"/>
            <a:ext cx="640080" cy="146678"/>
          </a:xfrm>
          <a:prstGeom prst="rect">
            <a:avLst/>
          </a:prstGeom>
          <a:solidFill>
            <a:srgbClr val="5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Прямокутник 25"/>
          <p:cNvSpPr/>
          <p:nvPr/>
        </p:nvSpPr>
        <p:spPr>
          <a:xfrm>
            <a:off x="13055600" y="2601347"/>
            <a:ext cx="640080" cy="146678"/>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Прямокутник 26"/>
          <p:cNvSpPr/>
          <p:nvPr/>
        </p:nvSpPr>
        <p:spPr>
          <a:xfrm>
            <a:off x="13055600" y="2919086"/>
            <a:ext cx="640080" cy="146678"/>
          </a:xfrm>
          <a:prstGeom prst="rect">
            <a:avLst/>
          </a:prstGeom>
          <a:solidFill>
            <a:srgbClr val="8AD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09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174374" y="768143"/>
            <a:ext cx="2038586" cy="1627825"/>
          </a:xfrm>
          <a:prstGeom prst="rect">
            <a:avLst/>
          </a:prstGeom>
        </p:spPr>
      </p:pic>
      <p:sp>
        <p:nvSpPr>
          <p:cNvPr id="6" name="Rectangle: Rounded Corners 24">
            <a:extLst>
              <a:ext uri="{FF2B5EF4-FFF2-40B4-BE49-F238E27FC236}">
                <a16:creationId xmlns:a16="http://schemas.microsoft.com/office/drawing/2014/main" id="{5CD7C43B-ED8E-F285-0AA8-4543F5865FAB}"/>
              </a:ext>
            </a:extLst>
          </p:cNvPr>
          <p:cNvSpPr/>
          <p:nvPr/>
        </p:nvSpPr>
        <p:spPr>
          <a:xfrm>
            <a:off x="1525794" y="2037030"/>
            <a:ext cx="9044410" cy="3582894"/>
          </a:xfrm>
          <a:prstGeom prst="roundRect">
            <a:avLst>
              <a:gd name="adj" fmla="val 7259"/>
            </a:avLst>
          </a:prstGeom>
          <a:solidFill>
            <a:schemeClr val="bg1"/>
          </a:solidFill>
          <a:ln>
            <a:noFill/>
          </a:ln>
          <a:effectLst>
            <a:outerShdw blurRad="2286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1"/>
          <p:cNvSpPr>
            <a:spLocks noGrp="1"/>
          </p:cNvSpPr>
          <p:nvPr>
            <p:ph type="body" sz="quarter" idx="11"/>
          </p:nvPr>
        </p:nvSpPr>
        <p:spPr>
          <a:xfrm>
            <a:off x="907097" y="679689"/>
            <a:ext cx="7117648" cy="902367"/>
          </a:xfrm>
        </p:spPr>
        <p:txBody>
          <a:bodyPr/>
          <a:lstStyle/>
          <a:p>
            <a:r>
              <a:rPr lang="en-GB" dirty="0">
                <a:solidFill>
                  <a:srgbClr val="3CD5AF"/>
                </a:solidFill>
              </a:rPr>
              <a:t>Queueing</a:t>
            </a:r>
            <a:r>
              <a:rPr lang="en-GB" dirty="0"/>
              <a:t> in the network stack?</a:t>
            </a:r>
            <a:endParaRPr lang="uk-UA" dirty="0"/>
          </a:p>
        </p:txBody>
      </p:sp>
      <p:pic>
        <p:nvPicPr>
          <p:cNvPr id="5" name="Content Placeholder 6">
            <a:extLst>
              <a:ext uri="{FF2B5EF4-FFF2-40B4-BE49-F238E27FC236}">
                <a16:creationId xmlns:a16="http://schemas.microsoft.com/office/drawing/2014/main" id="{A84D7F2B-C44F-52CE-B79B-41719DC8F8EA}"/>
              </a:ext>
            </a:extLst>
          </p:cNvPr>
          <p:cNvPicPr>
            <a:picLocks noChangeAspect="1"/>
          </p:cNvPicPr>
          <p:nvPr/>
        </p:nvPicPr>
        <p:blipFill>
          <a:blip r:embed="rId3"/>
          <a:stretch>
            <a:fillRect/>
          </a:stretch>
        </p:blipFill>
        <p:spPr>
          <a:xfrm>
            <a:off x="1936608" y="2350072"/>
            <a:ext cx="8425981" cy="2894960"/>
          </a:xfrm>
          <a:prstGeom prst="rect">
            <a:avLst/>
          </a:prstGeom>
        </p:spPr>
      </p:pic>
    </p:spTree>
    <p:extLst>
      <p:ext uri="{BB962C8B-B14F-4D97-AF65-F5344CB8AC3E}">
        <p14:creationId xmlns:p14="http://schemas.microsoft.com/office/powerpoint/2010/main" val="338226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997513"/>
            <a:ext cx="12192000" cy="1860487"/>
          </a:xfrm>
          <a:prstGeom prst="rect">
            <a:avLst/>
          </a:prstGeom>
          <a:solidFill>
            <a:srgbClr val="A25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ext Placeholder 1"/>
          <p:cNvSpPr>
            <a:spLocks noGrp="1"/>
          </p:cNvSpPr>
          <p:nvPr>
            <p:ph type="body" sz="quarter" idx="11"/>
          </p:nvPr>
        </p:nvSpPr>
        <p:spPr>
          <a:xfrm>
            <a:off x="907097" y="679689"/>
            <a:ext cx="7385565" cy="902367"/>
          </a:xfrm>
        </p:spPr>
        <p:txBody>
          <a:bodyPr/>
          <a:lstStyle/>
          <a:p>
            <a:r>
              <a:rPr lang="en-GB" dirty="0"/>
              <a:t>Queueing in the network </a:t>
            </a:r>
            <a:r>
              <a:rPr lang="en-GB" dirty="0">
                <a:solidFill>
                  <a:srgbClr val="3CD5AF"/>
                </a:solidFill>
              </a:rPr>
              <a:t>stack</a:t>
            </a:r>
            <a:r>
              <a:rPr lang="en-GB" dirty="0"/>
              <a:t>?</a:t>
            </a:r>
            <a:endParaRPr lang="uk-UA" dirty="0"/>
          </a:p>
        </p:txBody>
      </p:sp>
      <p:pic>
        <p:nvPicPr>
          <p:cNvPr id="6" name="Content Placeholder 6" descr="Diagram&#10;&#10;Description automatically generated">
            <a:extLst>
              <a:ext uri="{FF2B5EF4-FFF2-40B4-BE49-F238E27FC236}">
                <a16:creationId xmlns:a16="http://schemas.microsoft.com/office/drawing/2014/main" id="{E3955059-05EB-C681-F6FB-32DB4487B683}"/>
              </a:ext>
            </a:extLst>
          </p:cNvPr>
          <p:cNvPicPr>
            <a:picLocks noChangeAspect="1"/>
          </p:cNvPicPr>
          <p:nvPr/>
        </p:nvPicPr>
        <p:blipFill>
          <a:blip r:embed="rId2"/>
          <a:stretch>
            <a:fillRect/>
          </a:stretch>
        </p:blipFill>
        <p:spPr>
          <a:xfrm>
            <a:off x="2237446" y="1715111"/>
            <a:ext cx="7964157" cy="4738451"/>
          </a:xfrm>
          <a:prstGeom prst="rect">
            <a:avLst/>
          </a:prstGeom>
        </p:spPr>
      </p:pic>
      <p:grpSp>
        <p:nvGrpSpPr>
          <p:cNvPr id="7" name="Групувати 32"/>
          <p:cNvGrpSpPr/>
          <p:nvPr/>
        </p:nvGrpSpPr>
        <p:grpSpPr>
          <a:xfrm>
            <a:off x="8770723" y="-484145"/>
            <a:ext cx="1403274" cy="1371343"/>
            <a:chOff x="4044950" y="1809750"/>
            <a:chExt cx="1255713" cy="1227138"/>
          </a:xfrm>
          <a:solidFill>
            <a:srgbClr val="3CD5AF"/>
          </a:solidFill>
        </p:grpSpPr>
        <p:sp>
          <p:nvSpPr>
            <p:cNvPr id="8" name="Freeform 77"/>
            <p:cNvSpPr>
              <a:spLocks/>
            </p:cNvSpPr>
            <p:nvPr/>
          </p:nvSpPr>
          <p:spPr bwMode="auto">
            <a:xfrm>
              <a:off x="4044950" y="2935288"/>
              <a:ext cx="125413" cy="101600"/>
            </a:xfrm>
            <a:custGeom>
              <a:avLst/>
              <a:gdLst>
                <a:gd name="T0" fmla="*/ 79 w 79"/>
                <a:gd name="T1" fmla="*/ 64 h 64"/>
                <a:gd name="T2" fmla="*/ 0 w 79"/>
                <a:gd name="T3" fmla="*/ 0 h 64"/>
                <a:gd name="T4" fmla="*/ 0 w 79"/>
                <a:gd name="T5" fmla="*/ 18 h 64"/>
                <a:gd name="T6" fmla="*/ 54 w 79"/>
                <a:gd name="T7" fmla="*/ 64 h 64"/>
                <a:gd name="T8" fmla="*/ 79 w 79"/>
                <a:gd name="T9" fmla="*/ 64 h 64"/>
              </a:gdLst>
              <a:ahLst/>
              <a:cxnLst>
                <a:cxn ang="0">
                  <a:pos x="T0" y="T1"/>
                </a:cxn>
                <a:cxn ang="0">
                  <a:pos x="T2" y="T3"/>
                </a:cxn>
                <a:cxn ang="0">
                  <a:pos x="T4" y="T5"/>
                </a:cxn>
                <a:cxn ang="0">
                  <a:pos x="T6" y="T7"/>
                </a:cxn>
                <a:cxn ang="0">
                  <a:pos x="T8" y="T9"/>
                </a:cxn>
              </a:cxnLst>
              <a:rect l="0" t="0" r="r" b="b"/>
              <a:pathLst>
                <a:path w="79" h="64">
                  <a:moveTo>
                    <a:pt x="79" y="64"/>
                  </a:moveTo>
                  <a:lnTo>
                    <a:pt x="0" y="0"/>
                  </a:lnTo>
                  <a:lnTo>
                    <a:pt x="0" y="18"/>
                  </a:lnTo>
                  <a:lnTo>
                    <a:pt x="54" y="64"/>
                  </a:ln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8"/>
            <p:cNvSpPr>
              <a:spLocks/>
            </p:cNvSpPr>
            <p:nvPr/>
          </p:nvSpPr>
          <p:spPr bwMode="auto">
            <a:xfrm>
              <a:off x="4044950" y="2789238"/>
              <a:ext cx="304800" cy="247650"/>
            </a:xfrm>
            <a:custGeom>
              <a:avLst/>
              <a:gdLst>
                <a:gd name="T0" fmla="*/ 192 w 192"/>
                <a:gd name="T1" fmla="*/ 156 h 156"/>
                <a:gd name="T2" fmla="*/ 0 w 192"/>
                <a:gd name="T3" fmla="*/ 0 h 156"/>
                <a:gd name="T4" fmla="*/ 0 w 192"/>
                <a:gd name="T5" fmla="*/ 17 h 156"/>
                <a:gd name="T6" fmla="*/ 167 w 192"/>
                <a:gd name="T7" fmla="*/ 156 h 156"/>
                <a:gd name="T8" fmla="*/ 192 w 192"/>
                <a:gd name="T9" fmla="*/ 156 h 156"/>
              </a:gdLst>
              <a:ahLst/>
              <a:cxnLst>
                <a:cxn ang="0">
                  <a:pos x="T0" y="T1"/>
                </a:cxn>
                <a:cxn ang="0">
                  <a:pos x="T2" y="T3"/>
                </a:cxn>
                <a:cxn ang="0">
                  <a:pos x="T4" y="T5"/>
                </a:cxn>
                <a:cxn ang="0">
                  <a:pos x="T6" y="T7"/>
                </a:cxn>
                <a:cxn ang="0">
                  <a:pos x="T8" y="T9"/>
                </a:cxn>
              </a:cxnLst>
              <a:rect l="0" t="0" r="r" b="b"/>
              <a:pathLst>
                <a:path w="192" h="156">
                  <a:moveTo>
                    <a:pt x="192" y="156"/>
                  </a:moveTo>
                  <a:lnTo>
                    <a:pt x="0" y="0"/>
                  </a:lnTo>
                  <a:lnTo>
                    <a:pt x="0" y="17"/>
                  </a:lnTo>
                  <a:lnTo>
                    <a:pt x="167" y="156"/>
                  </a:lnTo>
                  <a:lnTo>
                    <a:pt x="19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9"/>
            <p:cNvSpPr>
              <a:spLocks/>
            </p:cNvSpPr>
            <p:nvPr/>
          </p:nvSpPr>
          <p:spPr bwMode="auto">
            <a:xfrm>
              <a:off x="4044950" y="2641600"/>
              <a:ext cx="484188" cy="395288"/>
            </a:xfrm>
            <a:custGeom>
              <a:avLst/>
              <a:gdLst>
                <a:gd name="T0" fmla="*/ 305 w 305"/>
                <a:gd name="T1" fmla="*/ 249 h 249"/>
                <a:gd name="T2" fmla="*/ 0 w 305"/>
                <a:gd name="T3" fmla="*/ 0 h 249"/>
                <a:gd name="T4" fmla="*/ 0 w 305"/>
                <a:gd name="T5" fmla="*/ 18 h 249"/>
                <a:gd name="T6" fmla="*/ 283 w 305"/>
                <a:gd name="T7" fmla="*/ 249 h 249"/>
                <a:gd name="T8" fmla="*/ 305 w 305"/>
                <a:gd name="T9" fmla="*/ 249 h 249"/>
              </a:gdLst>
              <a:ahLst/>
              <a:cxnLst>
                <a:cxn ang="0">
                  <a:pos x="T0" y="T1"/>
                </a:cxn>
                <a:cxn ang="0">
                  <a:pos x="T2" y="T3"/>
                </a:cxn>
                <a:cxn ang="0">
                  <a:pos x="T4" y="T5"/>
                </a:cxn>
                <a:cxn ang="0">
                  <a:pos x="T6" y="T7"/>
                </a:cxn>
                <a:cxn ang="0">
                  <a:pos x="T8" y="T9"/>
                </a:cxn>
              </a:cxnLst>
              <a:rect l="0" t="0" r="r" b="b"/>
              <a:pathLst>
                <a:path w="305" h="249">
                  <a:moveTo>
                    <a:pt x="305" y="249"/>
                  </a:moveTo>
                  <a:lnTo>
                    <a:pt x="0" y="0"/>
                  </a:lnTo>
                  <a:lnTo>
                    <a:pt x="0" y="18"/>
                  </a:lnTo>
                  <a:lnTo>
                    <a:pt x="283" y="249"/>
                  </a:lnTo>
                  <a:lnTo>
                    <a:pt x="30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0"/>
            <p:cNvSpPr>
              <a:spLocks/>
            </p:cNvSpPr>
            <p:nvPr/>
          </p:nvSpPr>
          <p:spPr bwMode="auto">
            <a:xfrm>
              <a:off x="4044950" y="2493963"/>
              <a:ext cx="661988" cy="542925"/>
            </a:xfrm>
            <a:custGeom>
              <a:avLst/>
              <a:gdLst>
                <a:gd name="T0" fmla="*/ 417 w 417"/>
                <a:gd name="T1" fmla="*/ 342 h 342"/>
                <a:gd name="T2" fmla="*/ 0 w 417"/>
                <a:gd name="T3" fmla="*/ 0 h 342"/>
                <a:gd name="T4" fmla="*/ 0 w 417"/>
                <a:gd name="T5" fmla="*/ 18 h 342"/>
                <a:gd name="T6" fmla="*/ 395 w 417"/>
                <a:gd name="T7" fmla="*/ 342 h 342"/>
                <a:gd name="T8" fmla="*/ 417 w 417"/>
                <a:gd name="T9" fmla="*/ 342 h 342"/>
              </a:gdLst>
              <a:ahLst/>
              <a:cxnLst>
                <a:cxn ang="0">
                  <a:pos x="T0" y="T1"/>
                </a:cxn>
                <a:cxn ang="0">
                  <a:pos x="T2" y="T3"/>
                </a:cxn>
                <a:cxn ang="0">
                  <a:pos x="T4" y="T5"/>
                </a:cxn>
                <a:cxn ang="0">
                  <a:pos x="T6" y="T7"/>
                </a:cxn>
                <a:cxn ang="0">
                  <a:pos x="T8" y="T9"/>
                </a:cxn>
              </a:cxnLst>
              <a:rect l="0" t="0" r="r" b="b"/>
              <a:pathLst>
                <a:path w="417" h="342">
                  <a:moveTo>
                    <a:pt x="417" y="342"/>
                  </a:moveTo>
                  <a:lnTo>
                    <a:pt x="0" y="0"/>
                  </a:lnTo>
                  <a:lnTo>
                    <a:pt x="0" y="18"/>
                  </a:lnTo>
                  <a:lnTo>
                    <a:pt x="395" y="342"/>
                  </a:lnTo>
                  <a:lnTo>
                    <a:pt x="4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1"/>
            <p:cNvSpPr>
              <a:spLocks/>
            </p:cNvSpPr>
            <p:nvPr/>
          </p:nvSpPr>
          <p:spPr bwMode="auto">
            <a:xfrm>
              <a:off x="4044950" y="2341563"/>
              <a:ext cx="841375" cy="695325"/>
            </a:xfrm>
            <a:custGeom>
              <a:avLst/>
              <a:gdLst>
                <a:gd name="T0" fmla="*/ 530 w 530"/>
                <a:gd name="T1" fmla="*/ 438 h 438"/>
                <a:gd name="T2" fmla="*/ 0 w 530"/>
                <a:gd name="T3" fmla="*/ 0 h 438"/>
                <a:gd name="T4" fmla="*/ 0 w 530"/>
                <a:gd name="T5" fmla="*/ 22 h 438"/>
                <a:gd name="T6" fmla="*/ 508 w 530"/>
                <a:gd name="T7" fmla="*/ 438 h 438"/>
                <a:gd name="T8" fmla="*/ 530 w 530"/>
                <a:gd name="T9" fmla="*/ 438 h 438"/>
              </a:gdLst>
              <a:ahLst/>
              <a:cxnLst>
                <a:cxn ang="0">
                  <a:pos x="T0" y="T1"/>
                </a:cxn>
                <a:cxn ang="0">
                  <a:pos x="T2" y="T3"/>
                </a:cxn>
                <a:cxn ang="0">
                  <a:pos x="T4" y="T5"/>
                </a:cxn>
                <a:cxn ang="0">
                  <a:pos x="T6" y="T7"/>
                </a:cxn>
                <a:cxn ang="0">
                  <a:pos x="T8" y="T9"/>
                </a:cxn>
              </a:cxnLst>
              <a:rect l="0" t="0" r="r" b="b"/>
              <a:pathLst>
                <a:path w="530" h="438">
                  <a:moveTo>
                    <a:pt x="530" y="438"/>
                  </a:moveTo>
                  <a:lnTo>
                    <a:pt x="0" y="0"/>
                  </a:lnTo>
                  <a:lnTo>
                    <a:pt x="0" y="22"/>
                  </a:lnTo>
                  <a:lnTo>
                    <a:pt x="508" y="438"/>
                  </a:lnTo>
                  <a:lnTo>
                    <a:pt x="53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2"/>
            <p:cNvSpPr>
              <a:spLocks/>
            </p:cNvSpPr>
            <p:nvPr/>
          </p:nvSpPr>
          <p:spPr bwMode="auto">
            <a:xfrm>
              <a:off x="4044950" y="2195513"/>
              <a:ext cx="1019175" cy="841375"/>
            </a:xfrm>
            <a:custGeom>
              <a:avLst/>
              <a:gdLst>
                <a:gd name="T0" fmla="*/ 642 w 642"/>
                <a:gd name="T1" fmla="*/ 530 h 530"/>
                <a:gd name="T2" fmla="*/ 0 w 642"/>
                <a:gd name="T3" fmla="*/ 0 h 530"/>
                <a:gd name="T4" fmla="*/ 0 w 642"/>
                <a:gd name="T5" fmla="*/ 21 h 530"/>
                <a:gd name="T6" fmla="*/ 621 w 642"/>
                <a:gd name="T7" fmla="*/ 530 h 530"/>
                <a:gd name="T8" fmla="*/ 642 w 642"/>
                <a:gd name="T9" fmla="*/ 530 h 530"/>
              </a:gdLst>
              <a:ahLst/>
              <a:cxnLst>
                <a:cxn ang="0">
                  <a:pos x="T0" y="T1"/>
                </a:cxn>
                <a:cxn ang="0">
                  <a:pos x="T2" y="T3"/>
                </a:cxn>
                <a:cxn ang="0">
                  <a:pos x="T4" y="T5"/>
                </a:cxn>
                <a:cxn ang="0">
                  <a:pos x="T6" y="T7"/>
                </a:cxn>
                <a:cxn ang="0">
                  <a:pos x="T8" y="T9"/>
                </a:cxn>
              </a:cxnLst>
              <a:rect l="0" t="0" r="r" b="b"/>
              <a:pathLst>
                <a:path w="642" h="530">
                  <a:moveTo>
                    <a:pt x="642" y="530"/>
                  </a:moveTo>
                  <a:lnTo>
                    <a:pt x="0" y="0"/>
                  </a:lnTo>
                  <a:lnTo>
                    <a:pt x="0" y="21"/>
                  </a:lnTo>
                  <a:lnTo>
                    <a:pt x="621" y="530"/>
                  </a:lnTo>
                  <a:lnTo>
                    <a:pt x="64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3"/>
            <p:cNvSpPr>
              <a:spLocks/>
            </p:cNvSpPr>
            <p:nvPr/>
          </p:nvSpPr>
          <p:spPr bwMode="auto">
            <a:xfrm>
              <a:off x="4044950" y="2047875"/>
              <a:ext cx="1198563" cy="989013"/>
            </a:xfrm>
            <a:custGeom>
              <a:avLst/>
              <a:gdLst>
                <a:gd name="T0" fmla="*/ 755 w 755"/>
                <a:gd name="T1" fmla="*/ 623 h 623"/>
                <a:gd name="T2" fmla="*/ 0 w 755"/>
                <a:gd name="T3" fmla="*/ 0 h 623"/>
                <a:gd name="T4" fmla="*/ 0 w 755"/>
                <a:gd name="T5" fmla="*/ 21 h 623"/>
                <a:gd name="T6" fmla="*/ 733 w 755"/>
                <a:gd name="T7" fmla="*/ 623 h 623"/>
                <a:gd name="T8" fmla="*/ 755 w 755"/>
                <a:gd name="T9" fmla="*/ 623 h 623"/>
              </a:gdLst>
              <a:ahLst/>
              <a:cxnLst>
                <a:cxn ang="0">
                  <a:pos x="T0" y="T1"/>
                </a:cxn>
                <a:cxn ang="0">
                  <a:pos x="T2" y="T3"/>
                </a:cxn>
                <a:cxn ang="0">
                  <a:pos x="T4" y="T5"/>
                </a:cxn>
                <a:cxn ang="0">
                  <a:pos x="T6" y="T7"/>
                </a:cxn>
                <a:cxn ang="0">
                  <a:pos x="T8" y="T9"/>
                </a:cxn>
              </a:cxnLst>
              <a:rect l="0" t="0" r="r" b="b"/>
              <a:pathLst>
                <a:path w="755" h="623">
                  <a:moveTo>
                    <a:pt x="755" y="623"/>
                  </a:moveTo>
                  <a:lnTo>
                    <a:pt x="0" y="0"/>
                  </a:lnTo>
                  <a:lnTo>
                    <a:pt x="0" y="21"/>
                  </a:lnTo>
                  <a:lnTo>
                    <a:pt x="733" y="623"/>
                  </a:lnTo>
                  <a:lnTo>
                    <a:pt x="755"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4"/>
            <p:cNvSpPr>
              <a:spLocks/>
            </p:cNvSpPr>
            <p:nvPr/>
          </p:nvSpPr>
          <p:spPr bwMode="auto">
            <a:xfrm>
              <a:off x="4044950" y="1900238"/>
              <a:ext cx="1250950" cy="1057275"/>
            </a:xfrm>
            <a:custGeom>
              <a:avLst/>
              <a:gdLst>
                <a:gd name="T0" fmla="*/ 788 w 788"/>
                <a:gd name="T1" fmla="*/ 649 h 666"/>
                <a:gd name="T2" fmla="*/ 0 w 788"/>
                <a:gd name="T3" fmla="*/ 0 h 666"/>
                <a:gd name="T4" fmla="*/ 0 w 788"/>
                <a:gd name="T5" fmla="*/ 22 h 666"/>
                <a:gd name="T6" fmla="*/ 788 w 788"/>
                <a:gd name="T7" fmla="*/ 666 h 666"/>
                <a:gd name="T8" fmla="*/ 788 w 788"/>
                <a:gd name="T9" fmla="*/ 649 h 666"/>
              </a:gdLst>
              <a:ahLst/>
              <a:cxnLst>
                <a:cxn ang="0">
                  <a:pos x="T0" y="T1"/>
                </a:cxn>
                <a:cxn ang="0">
                  <a:pos x="T2" y="T3"/>
                </a:cxn>
                <a:cxn ang="0">
                  <a:pos x="T4" y="T5"/>
                </a:cxn>
                <a:cxn ang="0">
                  <a:pos x="T6" y="T7"/>
                </a:cxn>
                <a:cxn ang="0">
                  <a:pos x="T8" y="T9"/>
                </a:cxn>
              </a:cxnLst>
              <a:rect l="0" t="0" r="r" b="b"/>
              <a:pathLst>
                <a:path w="788" h="666">
                  <a:moveTo>
                    <a:pt x="788" y="649"/>
                  </a:moveTo>
                  <a:lnTo>
                    <a:pt x="0" y="0"/>
                  </a:lnTo>
                  <a:lnTo>
                    <a:pt x="0" y="22"/>
                  </a:lnTo>
                  <a:lnTo>
                    <a:pt x="788" y="666"/>
                  </a:lnTo>
                  <a:lnTo>
                    <a:pt x="788" y="6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5"/>
            <p:cNvSpPr>
              <a:spLocks/>
            </p:cNvSpPr>
            <p:nvPr/>
          </p:nvSpPr>
          <p:spPr bwMode="auto">
            <a:xfrm>
              <a:off x="5151438" y="1809750"/>
              <a:ext cx="149225" cy="125413"/>
            </a:xfrm>
            <a:custGeom>
              <a:avLst/>
              <a:gdLst>
                <a:gd name="T0" fmla="*/ 22 w 94"/>
                <a:gd name="T1" fmla="*/ 0 h 79"/>
                <a:gd name="T2" fmla="*/ 0 w 94"/>
                <a:gd name="T3" fmla="*/ 0 h 79"/>
                <a:gd name="T4" fmla="*/ 94 w 94"/>
                <a:gd name="T5" fmla="*/ 79 h 79"/>
                <a:gd name="T6" fmla="*/ 94 w 94"/>
                <a:gd name="T7" fmla="*/ 61 h 79"/>
                <a:gd name="T8" fmla="*/ 22 w 94"/>
                <a:gd name="T9" fmla="*/ 0 h 79"/>
              </a:gdLst>
              <a:ahLst/>
              <a:cxnLst>
                <a:cxn ang="0">
                  <a:pos x="T0" y="T1"/>
                </a:cxn>
                <a:cxn ang="0">
                  <a:pos x="T2" y="T3"/>
                </a:cxn>
                <a:cxn ang="0">
                  <a:pos x="T4" y="T5"/>
                </a:cxn>
                <a:cxn ang="0">
                  <a:pos x="T6" y="T7"/>
                </a:cxn>
                <a:cxn ang="0">
                  <a:pos x="T8" y="T9"/>
                </a:cxn>
              </a:cxnLst>
              <a:rect l="0" t="0" r="r" b="b"/>
              <a:pathLst>
                <a:path w="94" h="79">
                  <a:moveTo>
                    <a:pt x="22" y="0"/>
                  </a:moveTo>
                  <a:lnTo>
                    <a:pt x="0" y="0"/>
                  </a:lnTo>
                  <a:lnTo>
                    <a:pt x="94" y="79"/>
                  </a:lnTo>
                  <a:lnTo>
                    <a:pt x="94" y="61"/>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
            <p:cNvSpPr>
              <a:spLocks/>
            </p:cNvSpPr>
            <p:nvPr/>
          </p:nvSpPr>
          <p:spPr bwMode="auto">
            <a:xfrm>
              <a:off x="4972050" y="1816100"/>
              <a:ext cx="328613" cy="265113"/>
            </a:xfrm>
            <a:custGeom>
              <a:avLst/>
              <a:gdLst>
                <a:gd name="T0" fmla="*/ 0 w 207"/>
                <a:gd name="T1" fmla="*/ 0 h 167"/>
                <a:gd name="T2" fmla="*/ 207 w 207"/>
                <a:gd name="T3" fmla="*/ 167 h 167"/>
                <a:gd name="T4" fmla="*/ 207 w 207"/>
                <a:gd name="T5" fmla="*/ 150 h 167"/>
                <a:gd name="T6" fmla="*/ 26 w 207"/>
                <a:gd name="T7" fmla="*/ 0 h 167"/>
                <a:gd name="T8" fmla="*/ 0 w 207"/>
                <a:gd name="T9" fmla="*/ 0 h 167"/>
              </a:gdLst>
              <a:ahLst/>
              <a:cxnLst>
                <a:cxn ang="0">
                  <a:pos x="T0" y="T1"/>
                </a:cxn>
                <a:cxn ang="0">
                  <a:pos x="T2" y="T3"/>
                </a:cxn>
                <a:cxn ang="0">
                  <a:pos x="T4" y="T5"/>
                </a:cxn>
                <a:cxn ang="0">
                  <a:pos x="T6" y="T7"/>
                </a:cxn>
                <a:cxn ang="0">
                  <a:pos x="T8" y="T9"/>
                </a:cxn>
              </a:cxnLst>
              <a:rect l="0" t="0" r="r" b="b"/>
              <a:pathLst>
                <a:path w="207" h="167">
                  <a:moveTo>
                    <a:pt x="0" y="0"/>
                  </a:moveTo>
                  <a:lnTo>
                    <a:pt x="207" y="167"/>
                  </a:lnTo>
                  <a:lnTo>
                    <a:pt x="207" y="150"/>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p:nvSpPr>
          <p:spPr bwMode="auto">
            <a:xfrm>
              <a:off x="4794250" y="1809750"/>
              <a:ext cx="501650" cy="419100"/>
            </a:xfrm>
            <a:custGeom>
              <a:avLst/>
              <a:gdLst>
                <a:gd name="T0" fmla="*/ 21 w 316"/>
                <a:gd name="T1" fmla="*/ 0 h 264"/>
                <a:gd name="T2" fmla="*/ 0 w 316"/>
                <a:gd name="T3" fmla="*/ 0 h 264"/>
                <a:gd name="T4" fmla="*/ 316 w 316"/>
                <a:gd name="T5" fmla="*/ 264 h 264"/>
                <a:gd name="T6" fmla="*/ 316 w 316"/>
                <a:gd name="T7" fmla="*/ 243 h 264"/>
                <a:gd name="T8" fmla="*/ 21 w 316"/>
                <a:gd name="T9" fmla="*/ 0 h 264"/>
              </a:gdLst>
              <a:ahLst/>
              <a:cxnLst>
                <a:cxn ang="0">
                  <a:pos x="T0" y="T1"/>
                </a:cxn>
                <a:cxn ang="0">
                  <a:pos x="T2" y="T3"/>
                </a:cxn>
                <a:cxn ang="0">
                  <a:pos x="T4" y="T5"/>
                </a:cxn>
                <a:cxn ang="0">
                  <a:pos x="T6" y="T7"/>
                </a:cxn>
                <a:cxn ang="0">
                  <a:pos x="T8" y="T9"/>
                </a:cxn>
              </a:cxnLst>
              <a:rect l="0" t="0" r="r" b="b"/>
              <a:pathLst>
                <a:path w="316" h="264">
                  <a:moveTo>
                    <a:pt x="21" y="0"/>
                  </a:moveTo>
                  <a:lnTo>
                    <a:pt x="0" y="0"/>
                  </a:lnTo>
                  <a:lnTo>
                    <a:pt x="316" y="264"/>
                  </a:lnTo>
                  <a:lnTo>
                    <a:pt x="316" y="24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8"/>
            <p:cNvSpPr>
              <a:spLocks/>
            </p:cNvSpPr>
            <p:nvPr/>
          </p:nvSpPr>
          <p:spPr bwMode="auto">
            <a:xfrm>
              <a:off x="4614863" y="1809750"/>
              <a:ext cx="681038" cy="566738"/>
            </a:xfrm>
            <a:custGeom>
              <a:avLst/>
              <a:gdLst>
                <a:gd name="T0" fmla="*/ 22 w 429"/>
                <a:gd name="T1" fmla="*/ 0 h 357"/>
                <a:gd name="T2" fmla="*/ 0 w 429"/>
                <a:gd name="T3" fmla="*/ 0 h 357"/>
                <a:gd name="T4" fmla="*/ 429 w 429"/>
                <a:gd name="T5" fmla="*/ 357 h 357"/>
                <a:gd name="T6" fmla="*/ 429 w 429"/>
                <a:gd name="T7" fmla="*/ 335 h 357"/>
                <a:gd name="T8" fmla="*/ 22 w 429"/>
                <a:gd name="T9" fmla="*/ 0 h 357"/>
              </a:gdLst>
              <a:ahLst/>
              <a:cxnLst>
                <a:cxn ang="0">
                  <a:pos x="T0" y="T1"/>
                </a:cxn>
                <a:cxn ang="0">
                  <a:pos x="T2" y="T3"/>
                </a:cxn>
                <a:cxn ang="0">
                  <a:pos x="T4" y="T5"/>
                </a:cxn>
                <a:cxn ang="0">
                  <a:pos x="T6" y="T7"/>
                </a:cxn>
                <a:cxn ang="0">
                  <a:pos x="T8" y="T9"/>
                </a:cxn>
              </a:cxnLst>
              <a:rect l="0" t="0" r="r" b="b"/>
              <a:pathLst>
                <a:path w="429" h="357">
                  <a:moveTo>
                    <a:pt x="22" y="0"/>
                  </a:moveTo>
                  <a:lnTo>
                    <a:pt x="0" y="0"/>
                  </a:lnTo>
                  <a:lnTo>
                    <a:pt x="429" y="357"/>
                  </a:lnTo>
                  <a:lnTo>
                    <a:pt x="429" y="335"/>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p:cNvSpPr>
            <p:nvPr/>
          </p:nvSpPr>
          <p:spPr bwMode="auto">
            <a:xfrm>
              <a:off x="4437063" y="1809750"/>
              <a:ext cx="858838" cy="708025"/>
            </a:xfrm>
            <a:custGeom>
              <a:avLst/>
              <a:gdLst>
                <a:gd name="T0" fmla="*/ 21 w 541"/>
                <a:gd name="T1" fmla="*/ 0 h 446"/>
                <a:gd name="T2" fmla="*/ 0 w 541"/>
                <a:gd name="T3" fmla="*/ 0 h 446"/>
                <a:gd name="T4" fmla="*/ 541 w 541"/>
                <a:gd name="T5" fmla="*/ 446 h 446"/>
                <a:gd name="T6" fmla="*/ 541 w 541"/>
                <a:gd name="T7" fmla="*/ 428 h 446"/>
                <a:gd name="T8" fmla="*/ 21 w 541"/>
                <a:gd name="T9" fmla="*/ 0 h 446"/>
              </a:gdLst>
              <a:ahLst/>
              <a:cxnLst>
                <a:cxn ang="0">
                  <a:pos x="T0" y="T1"/>
                </a:cxn>
                <a:cxn ang="0">
                  <a:pos x="T2" y="T3"/>
                </a:cxn>
                <a:cxn ang="0">
                  <a:pos x="T4" y="T5"/>
                </a:cxn>
                <a:cxn ang="0">
                  <a:pos x="T6" y="T7"/>
                </a:cxn>
                <a:cxn ang="0">
                  <a:pos x="T8" y="T9"/>
                </a:cxn>
              </a:cxnLst>
              <a:rect l="0" t="0" r="r" b="b"/>
              <a:pathLst>
                <a:path w="541" h="446">
                  <a:moveTo>
                    <a:pt x="21" y="0"/>
                  </a:moveTo>
                  <a:lnTo>
                    <a:pt x="0" y="0"/>
                  </a:lnTo>
                  <a:lnTo>
                    <a:pt x="541" y="446"/>
                  </a:lnTo>
                  <a:lnTo>
                    <a:pt x="541" y="428"/>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0"/>
            <p:cNvSpPr>
              <a:spLocks/>
            </p:cNvSpPr>
            <p:nvPr/>
          </p:nvSpPr>
          <p:spPr bwMode="auto">
            <a:xfrm>
              <a:off x="4257675" y="1816100"/>
              <a:ext cx="1038225" cy="847725"/>
            </a:xfrm>
            <a:custGeom>
              <a:avLst/>
              <a:gdLst>
                <a:gd name="T0" fmla="*/ 22 w 654"/>
                <a:gd name="T1" fmla="*/ 0 h 534"/>
                <a:gd name="T2" fmla="*/ 0 w 654"/>
                <a:gd name="T3" fmla="*/ 0 h 534"/>
                <a:gd name="T4" fmla="*/ 654 w 654"/>
                <a:gd name="T5" fmla="*/ 534 h 534"/>
                <a:gd name="T6" fmla="*/ 654 w 654"/>
                <a:gd name="T7" fmla="*/ 516 h 534"/>
                <a:gd name="T8" fmla="*/ 22 w 654"/>
                <a:gd name="T9" fmla="*/ 0 h 534"/>
              </a:gdLst>
              <a:ahLst/>
              <a:cxnLst>
                <a:cxn ang="0">
                  <a:pos x="T0" y="T1"/>
                </a:cxn>
                <a:cxn ang="0">
                  <a:pos x="T2" y="T3"/>
                </a:cxn>
                <a:cxn ang="0">
                  <a:pos x="T4" y="T5"/>
                </a:cxn>
                <a:cxn ang="0">
                  <a:pos x="T6" y="T7"/>
                </a:cxn>
                <a:cxn ang="0">
                  <a:pos x="T8" y="T9"/>
                </a:cxn>
              </a:cxnLst>
              <a:rect l="0" t="0" r="r" b="b"/>
              <a:pathLst>
                <a:path w="654" h="534">
                  <a:moveTo>
                    <a:pt x="22" y="0"/>
                  </a:moveTo>
                  <a:lnTo>
                    <a:pt x="0" y="0"/>
                  </a:lnTo>
                  <a:lnTo>
                    <a:pt x="654" y="534"/>
                  </a:lnTo>
                  <a:lnTo>
                    <a:pt x="654" y="51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p:nvSpPr>
          <p:spPr bwMode="auto">
            <a:xfrm>
              <a:off x="4078288" y="1809750"/>
              <a:ext cx="1222375" cy="1006475"/>
            </a:xfrm>
            <a:custGeom>
              <a:avLst/>
              <a:gdLst>
                <a:gd name="T0" fmla="*/ 22 w 770"/>
                <a:gd name="T1" fmla="*/ 0 h 634"/>
                <a:gd name="T2" fmla="*/ 0 w 770"/>
                <a:gd name="T3" fmla="*/ 0 h 634"/>
                <a:gd name="T4" fmla="*/ 770 w 770"/>
                <a:gd name="T5" fmla="*/ 634 h 634"/>
                <a:gd name="T6" fmla="*/ 770 w 770"/>
                <a:gd name="T7" fmla="*/ 617 h 634"/>
                <a:gd name="T8" fmla="*/ 22 w 770"/>
                <a:gd name="T9" fmla="*/ 0 h 634"/>
              </a:gdLst>
              <a:ahLst/>
              <a:cxnLst>
                <a:cxn ang="0">
                  <a:pos x="T0" y="T1"/>
                </a:cxn>
                <a:cxn ang="0">
                  <a:pos x="T2" y="T3"/>
                </a:cxn>
                <a:cxn ang="0">
                  <a:pos x="T4" y="T5"/>
                </a:cxn>
                <a:cxn ang="0">
                  <a:pos x="T6" y="T7"/>
                </a:cxn>
                <a:cxn ang="0">
                  <a:pos x="T8" y="T9"/>
                </a:cxn>
              </a:cxnLst>
              <a:rect l="0" t="0" r="r" b="b"/>
              <a:pathLst>
                <a:path w="770" h="634">
                  <a:moveTo>
                    <a:pt x="22" y="0"/>
                  </a:moveTo>
                  <a:lnTo>
                    <a:pt x="0" y="0"/>
                  </a:lnTo>
                  <a:lnTo>
                    <a:pt x="770" y="634"/>
                  </a:lnTo>
                  <a:lnTo>
                    <a:pt x="770" y="61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303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7097" y="679689"/>
            <a:ext cx="5479189" cy="902367"/>
          </a:xfrm>
        </p:spPr>
        <p:txBody>
          <a:bodyPr/>
          <a:lstStyle/>
          <a:p>
            <a:r>
              <a:rPr lang="en-GB" b="1" dirty="0"/>
              <a:t>Driver </a:t>
            </a:r>
            <a:r>
              <a:rPr lang="en-GB" b="1" dirty="0">
                <a:solidFill>
                  <a:srgbClr val="3CD5AF"/>
                </a:solidFill>
              </a:rPr>
              <a:t>Queue</a:t>
            </a:r>
            <a:br>
              <a:rPr lang="en-GB" b="1" dirty="0"/>
            </a:br>
            <a:endParaRPr lang="uk-UA" dirty="0"/>
          </a:p>
        </p:txBody>
      </p:sp>
      <p:grpSp>
        <p:nvGrpSpPr>
          <p:cNvPr id="7" name="Групувати 32"/>
          <p:cNvGrpSpPr/>
          <p:nvPr/>
        </p:nvGrpSpPr>
        <p:grpSpPr>
          <a:xfrm>
            <a:off x="9923033" y="6172328"/>
            <a:ext cx="1403274" cy="1371343"/>
            <a:chOff x="4044950" y="1809750"/>
            <a:chExt cx="1255713" cy="1227138"/>
          </a:xfrm>
          <a:solidFill>
            <a:srgbClr val="3CD5AF"/>
          </a:solidFill>
        </p:grpSpPr>
        <p:sp>
          <p:nvSpPr>
            <p:cNvPr id="8" name="Freeform 77"/>
            <p:cNvSpPr>
              <a:spLocks/>
            </p:cNvSpPr>
            <p:nvPr/>
          </p:nvSpPr>
          <p:spPr bwMode="auto">
            <a:xfrm>
              <a:off x="4044950" y="2935288"/>
              <a:ext cx="125413" cy="101600"/>
            </a:xfrm>
            <a:custGeom>
              <a:avLst/>
              <a:gdLst>
                <a:gd name="T0" fmla="*/ 79 w 79"/>
                <a:gd name="T1" fmla="*/ 64 h 64"/>
                <a:gd name="T2" fmla="*/ 0 w 79"/>
                <a:gd name="T3" fmla="*/ 0 h 64"/>
                <a:gd name="T4" fmla="*/ 0 w 79"/>
                <a:gd name="T5" fmla="*/ 18 h 64"/>
                <a:gd name="T6" fmla="*/ 54 w 79"/>
                <a:gd name="T7" fmla="*/ 64 h 64"/>
                <a:gd name="T8" fmla="*/ 79 w 79"/>
                <a:gd name="T9" fmla="*/ 64 h 64"/>
              </a:gdLst>
              <a:ahLst/>
              <a:cxnLst>
                <a:cxn ang="0">
                  <a:pos x="T0" y="T1"/>
                </a:cxn>
                <a:cxn ang="0">
                  <a:pos x="T2" y="T3"/>
                </a:cxn>
                <a:cxn ang="0">
                  <a:pos x="T4" y="T5"/>
                </a:cxn>
                <a:cxn ang="0">
                  <a:pos x="T6" y="T7"/>
                </a:cxn>
                <a:cxn ang="0">
                  <a:pos x="T8" y="T9"/>
                </a:cxn>
              </a:cxnLst>
              <a:rect l="0" t="0" r="r" b="b"/>
              <a:pathLst>
                <a:path w="79" h="64">
                  <a:moveTo>
                    <a:pt x="79" y="64"/>
                  </a:moveTo>
                  <a:lnTo>
                    <a:pt x="0" y="0"/>
                  </a:lnTo>
                  <a:lnTo>
                    <a:pt x="0" y="18"/>
                  </a:lnTo>
                  <a:lnTo>
                    <a:pt x="54" y="64"/>
                  </a:ln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8"/>
            <p:cNvSpPr>
              <a:spLocks/>
            </p:cNvSpPr>
            <p:nvPr/>
          </p:nvSpPr>
          <p:spPr bwMode="auto">
            <a:xfrm>
              <a:off x="4044950" y="2789238"/>
              <a:ext cx="304800" cy="247650"/>
            </a:xfrm>
            <a:custGeom>
              <a:avLst/>
              <a:gdLst>
                <a:gd name="T0" fmla="*/ 192 w 192"/>
                <a:gd name="T1" fmla="*/ 156 h 156"/>
                <a:gd name="T2" fmla="*/ 0 w 192"/>
                <a:gd name="T3" fmla="*/ 0 h 156"/>
                <a:gd name="T4" fmla="*/ 0 w 192"/>
                <a:gd name="T5" fmla="*/ 17 h 156"/>
                <a:gd name="T6" fmla="*/ 167 w 192"/>
                <a:gd name="T7" fmla="*/ 156 h 156"/>
                <a:gd name="T8" fmla="*/ 192 w 192"/>
                <a:gd name="T9" fmla="*/ 156 h 156"/>
              </a:gdLst>
              <a:ahLst/>
              <a:cxnLst>
                <a:cxn ang="0">
                  <a:pos x="T0" y="T1"/>
                </a:cxn>
                <a:cxn ang="0">
                  <a:pos x="T2" y="T3"/>
                </a:cxn>
                <a:cxn ang="0">
                  <a:pos x="T4" y="T5"/>
                </a:cxn>
                <a:cxn ang="0">
                  <a:pos x="T6" y="T7"/>
                </a:cxn>
                <a:cxn ang="0">
                  <a:pos x="T8" y="T9"/>
                </a:cxn>
              </a:cxnLst>
              <a:rect l="0" t="0" r="r" b="b"/>
              <a:pathLst>
                <a:path w="192" h="156">
                  <a:moveTo>
                    <a:pt x="192" y="156"/>
                  </a:moveTo>
                  <a:lnTo>
                    <a:pt x="0" y="0"/>
                  </a:lnTo>
                  <a:lnTo>
                    <a:pt x="0" y="17"/>
                  </a:lnTo>
                  <a:lnTo>
                    <a:pt x="167" y="156"/>
                  </a:lnTo>
                  <a:lnTo>
                    <a:pt x="19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9"/>
            <p:cNvSpPr>
              <a:spLocks/>
            </p:cNvSpPr>
            <p:nvPr/>
          </p:nvSpPr>
          <p:spPr bwMode="auto">
            <a:xfrm>
              <a:off x="4044950" y="2641600"/>
              <a:ext cx="484188" cy="395288"/>
            </a:xfrm>
            <a:custGeom>
              <a:avLst/>
              <a:gdLst>
                <a:gd name="T0" fmla="*/ 305 w 305"/>
                <a:gd name="T1" fmla="*/ 249 h 249"/>
                <a:gd name="T2" fmla="*/ 0 w 305"/>
                <a:gd name="T3" fmla="*/ 0 h 249"/>
                <a:gd name="T4" fmla="*/ 0 w 305"/>
                <a:gd name="T5" fmla="*/ 18 h 249"/>
                <a:gd name="T6" fmla="*/ 283 w 305"/>
                <a:gd name="T7" fmla="*/ 249 h 249"/>
                <a:gd name="T8" fmla="*/ 305 w 305"/>
                <a:gd name="T9" fmla="*/ 249 h 249"/>
              </a:gdLst>
              <a:ahLst/>
              <a:cxnLst>
                <a:cxn ang="0">
                  <a:pos x="T0" y="T1"/>
                </a:cxn>
                <a:cxn ang="0">
                  <a:pos x="T2" y="T3"/>
                </a:cxn>
                <a:cxn ang="0">
                  <a:pos x="T4" y="T5"/>
                </a:cxn>
                <a:cxn ang="0">
                  <a:pos x="T6" y="T7"/>
                </a:cxn>
                <a:cxn ang="0">
                  <a:pos x="T8" y="T9"/>
                </a:cxn>
              </a:cxnLst>
              <a:rect l="0" t="0" r="r" b="b"/>
              <a:pathLst>
                <a:path w="305" h="249">
                  <a:moveTo>
                    <a:pt x="305" y="249"/>
                  </a:moveTo>
                  <a:lnTo>
                    <a:pt x="0" y="0"/>
                  </a:lnTo>
                  <a:lnTo>
                    <a:pt x="0" y="18"/>
                  </a:lnTo>
                  <a:lnTo>
                    <a:pt x="283" y="249"/>
                  </a:lnTo>
                  <a:lnTo>
                    <a:pt x="30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0"/>
            <p:cNvSpPr>
              <a:spLocks/>
            </p:cNvSpPr>
            <p:nvPr/>
          </p:nvSpPr>
          <p:spPr bwMode="auto">
            <a:xfrm>
              <a:off x="4044950" y="2493963"/>
              <a:ext cx="661988" cy="542925"/>
            </a:xfrm>
            <a:custGeom>
              <a:avLst/>
              <a:gdLst>
                <a:gd name="T0" fmla="*/ 417 w 417"/>
                <a:gd name="T1" fmla="*/ 342 h 342"/>
                <a:gd name="T2" fmla="*/ 0 w 417"/>
                <a:gd name="T3" fmla="*/ 0 h 342"/>
                <a:gd name="T4" fmla="*/ 0 w 417"/>
                <a:gd name="T5" fmla="*/ 18 h 342"/>
                <a:gd name="T6" fmla="*/ 395 w 417"/>
                <a:gd name="T7" fmla="*/ 342 h 342"/>
                <a:gd name="T8" fmla="*/ 417 w 417"/>
                <a:gd name="T9" fmla="*/ 342 h 342"/>
              </a:gdLst>
              <a:ahLst/>
              <a:cxnLst>
                <a:cxn ang="0">
                  <a:pos x="T0" y="T1"/>
                </a:cxn>
                <a:cxn ang="0">
                  <a:pos x="T2" y="T3"/>
                </a:cxn>
                <a:cxn ang="0">
                  <a:pos x="T4" y="T5"/>
                </a:cxn>
                <a:cxn ang="0">
                  <a:pos x="T6" y="T7"/>
                </a:cxn>
                <a:cxn ang="0">
                  <a:pos x="T8" y="T9"/>
                </a:cxn>
              </a:cxnLst>
              <a:rect l="0" t="0" r="r" b="b"/>
              <a:pathLst>
                <a:path w="417" h="342">
                  <a:moveTo>
                    <a:pt x="417" y="342"/>
                  </a:moveTo>
                  <a:lnTo>
                    <a:pt x="0" y="0"/>
                  </a:lnTo>
                  <a:lnTo>
                    <a:pt x="0" y="18"/>
                  </a:lnTo>
                  <a:lnTo>
                    <a:pt x="395" y="342"/>
                  </a:lnTo>
                  <a:lnTo>
                    <a:pt x="4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1"/>
            <p:cNvSpPr>
              <a:spLocks/>
            </p:cNvSpPr>
            <p:nvPr/>
          </p:nvSpPr>
          <p:spPr bwMode="auto">
            <a:xfrm>
              <a:off x="4044950" y="2341563"/>
              <a:ext cx="841375" cy="695325"/>
            </a:xfrm>
            <a:custGeom>
              <a:avLst/>
              <a:gdLst>
                <a:gd name="T0" fmla="*/ 530 w 530"/>
                <a:gd name="T1" fmla="*/ 438 h 438"/>
                <a:gd name="T2" fmla="*/ 0 w 530"/>
                <a:gd name="T3" fmla="*/ 0 h 438"/>
                <a:gd name="T4" fmla="*/ 0 w 530"/>
                <a:gd name="T5" fmla="*/ 22 h 438"/>
                <a:gd name="T6" fmla="*/ 508 w 530"/>
                <a:gd name="T7" fmla="*/ 438 h 438"/>
                <a:gd name="T8" fmla="*/ 530 w 530"/>
                <a:gd name="T9" fmla="*/ 438 h 438"/>
              </a:gdLst>
              <a:ahLst/>
              <a:cxnLst>
                <a:cxn ang="0">
                  <a:pos x="T0" y="T1"/>
                </a:cxn>
                <a:cxn ang="0">
                  <a:pos x="T2" y="T3"/>
                </a:cxn>
                <a:cxn ang="0">
                  <a:pos x="T4" y="T5"/>
                </a:cxn>
                <a:cxn ang="0">
                  <a:pos x="T6" y="T7"/>
                </a:cxn>
                <a:cxn ang="0">
                  <a:pos x="T8" y="T9"/>
                </a:cxn>
              </a:cxnLst>
              <a:rect l="0" t="0" r="r" b="b"/>
              <a:pathLst>
                <a:path w="530" h="438">
                  <a:moveTo>
                    <a:pt x="530" y="438"/>
                  </a:moveTo>
                  <a:lnTo>
                    <a:pt x="0" y="0"/>
                  </a:lnTo>
                  <a:lnTo>
                    <a:pt x="0" y="22"/>
                  </a:lnTo>
                  <a:lnTo>
                    <a:pt x="508" y="438"/>
                  </a:lnTo>
                  <a:lnTo>
                    <a:pt x="53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2"/>
            <p:cNvSpPr>
              <a:spLocks/>
            </p:cNvSpPr>
            <p:nvPr/>
          </p:nvSpPr>
          <p:spPr bwMode="auto">
            <a:xfrm>
              <a:off x="4044950" y="2195513"/>
              <a:ext cx="1019175" cy="841375"/>
            </a:xfrm>
            <a:custGeom>
              <a:avLst/>
              <a:gdLst>
                <a:gd name="T0" fmla="*/ 642 w 642"/>
                <a:gd name="T1" fmla="*/ 530 h 530"/>
                <a:gd name="T2" fmla="*/ 0 w 642"/>
                <a:gd name="T3" fmla="*/ 0 h 530"/>
                <a:gd name="T4" fmla="*/ 0 w 642"/>
                <a:gd name="T5" fmla="*/ 21 h 530"/>
                <a:gd name="T6" fmla="*/ 621 w 642"/>
                <a:gd name="T7" fmla="*/ 530 h 530"/>
                <a:gd name="T8" fmla="*/ 642 w 642"/>
                <a:gd name="T9" fmla="*/ 530 h 530"/>
              </a:gdLst>
              <a:ahLst/>
              <a:cxnLst>
                <a:cxn ang="0">
                  <a:pos x="T0" y="T1"/>
                </a:cxn>
                <a:cxn ang="0">
                  <a:pos x="T2" y="T3"/>
                </a:cxn>
                <a:cxn ang="0">
                  <a:pos x="T4" y="T5"/>
                </a:cxn>
                <a:cxn ang="0">
                  <a:pos x="T6" y="T7"/>
                </a:cxn>
                <a:cxn ang="0">
                  <a:pos x="T8" y="T9"/>
                </a:cxn>
              </a:cxnLst>
              <a:rect l="0" t="0" r="r" b="b"/>
              <a:pathLst>
                <a:path w="642" h="530">
                  <a:moveTo>
                    <a:pt x="642" y="530"/>
                  </a:moveTo>
                  <a:lnTo>
                    <a:pt x="0" y="0"/>
                  </a:lnTo>
                  <a:lnTo>
                    <a:pt x="0" y="21"/>
                  </a:lnTo>
                  <a:lnTo>
                    <a:pt x="621" y="530"/>
                  </a:lnTo>
                  <a:lnTo>
                    <a:pt x="64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3"/>
            <p:cNvSpPr>
              <a:spLocks/>
            </p:cNvSpPr>
            <p:nvPr/>
          </p:nvSpPr>
          <p:spPr bwMode="auto">
            <a:xfrm>
              <a:off x="4044950" y="2047875"/>
              <a:ext cx="1198563" cy="989013"/>
            </a:xfrm>
            <a:custGeom>
              <a:avLst/>
              <a:gdLst>
                <a:gd name="T0" fmla="*/ 755 w 755"/>
                <a:gd name="T1" fmla="*/ 623 h 623"/>
                <a:gd name="T2" fmla="*/ 0 w 755"/>
                <a:gd name="T3" fmla="*/ 0 h 623"/>
                <a:gd name="T4" fmla="*/ 0 w 755"/>
                <a:gd name="T5" fmla="*/ 21 h 623"/>
                <a:gd name="T6" fmla="*/ 733 w 755"/>
                <a:gd name="T7" fmla="*/ 623 h 623"/>
                <a:gd name="T8" fmla="*/ 755 w 755"/>
                <a:gd name="T9" fmla="*/ 623 h 623"/>
              </a:gdLst>
              <a:ahLst/>
              <a:cxnLst>
                <a:cxn ang="0">
                  <a:pos x="T0" y="T1"/>
                </a:cxn>
                <a:cxn ang="0">
                  <a:pos x="T2" y="T3"/>
                </a:cxn>
                <a:cxn ang="0">
                  <a:pos x="T4" y="T5"/>
                </a:cxn>
                <a:cxn ang="0">
                  <a:pos x="T6" y="T7"/>
                </a:cxn>
                <a:cxn ang="0">
                  <a:pos x="T8" y="T9"/>
                </a:cxn>
              </a:cxnLst>
              <a:rect l="0" t="0" r="r" b="b"/>
              <a:pathLst>
                <a:path w="755" h="623">
                  <a:moveTo>
                    <a:pt x="755" y="623"/>
                  </a:moveTo>
                  <a:lnTo>
                    <a:pt x="0" y="0"/>
                  </a:lnTo>
                  <a:lnTo>
                    <a:pt x="0" y="21"/>
                  </a:lnTo>
                  <a:lnTo>
                    <a:pt x="733" y="623"/>
                  </a:lnTo>
                  <a:lnTo>
                    <a:pt x="755"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4"/>
            <p:cNvSpPr>
              <a:spLocks/>
            </p:cNvSpPr>
            <p:nvPr/>
          </p:nvSpPr>
          <p:spPr bwMode="auto">
            <a:xfrm>
              <a:off x="4044950" y="1900238"/>
              <a:ext cx="1250950" cy="1057275"/>
            </a:xfrm>
            <a:custGeom>
              <a:avLst/>
              <a:gdLst>
                <a:gd name="T0" fmla="*/ 788 w 788"/>
                <a:gd name="T1" fmla="*/ 649 h 666"/>
                <a:gd name="T2" fmla="*/ 0 w 788"/>
                <a:gd name="T3" fmla="*/ 0 h 666"/>
                <a:gd name="T4" fmla="*/ 0 w 788"/>
                <a:gd name="T5" fmla="*/ 22 h 666"/>
                <a:gd name="T6" fmla="*/ 788 w 788"/>
                <a:gd name="T7" fmla="*/ 666 h 666"/>
                <a:gd name="T8" fmla="*/ 788 w 788"/>
                <a:gd name="T9" fmla="*/ 649 h 666"/>
              </a:gdLst>
              <a:ahLst/>
              <a:cxnLst>
                <a:cxn ang="0">
                  <a:pos x="T0" y="T1"/>
                </a:cxn>
                <a:cxn ang="0">
                  <a:pos x="T2" y="T3"/>
                </a:cxn>
                <a:cxn ang="0">
                  <a:pos x="T4" y="T5"/>
                </a:cxn>
                <a:cxn ang="0">
                  <a:pos x="T6" y="T7"/>
                </a:cxn>
                <a:cxn ang="0">
                  <a:pos x="T8" y="T9"/>
                </a:cxn>
              </a:cxnLst>
              <a:rect l="0" t="0" r="r" b="b"/>
              <a:pathLst>
                <a:path w="788" h="666">
                  <a:moveTo>
                    <a:pt x="788" y="649"/>
                  </a:moveTo>
                  <a:lnTo>
                    <a:pt x="0" y="0"/>
                  </a:lnTo>
                  <a:lnTo>
                    <a:pt x="0" y="22"/>
                  </a:lnTo>
                  <a:lnTo>
                    <a:pt x="788" y="666"/>
                  </a:lnTo>
                  <a:lnTo>
                    <a:pt x="788" y="6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5"/>
            <p:cNvSpPr>
              <a:spLocks/>
            </p:cNvSpPr>
            <p:nvPr/>
          </p:nvSpPr>
          <p:spPr bwMode="auto">
            <a:xfrm>
              <a:off x="5151438" y="1809750"/>
              <a:ext cx="149225" cy="125413"/>
            </a:xfrm>
            <a:custGeom>
              <a:avLst/>
              <a:gdLst>
                <a:gd name="T0" fmla="*/ 22 w 94"/>
                <a:gd name="T1" fmla="*/ 0 h 79"/>
                <a:gd name="T2" fmla="*/ 0 w 94"/>
                <a:gd name="T3" fmla="*/ 0 h 79"/>
                <a:gd name="T4" fmla="*/ 94 w 94"/>
                <a:gd name="T5" fmla="*/ 79 h 79"/>
                <a:gd name="T6" fmla="*/ 94 w 94"/>
                <a:gd name="T7" fmla="*/ 61 h 79"/>
                <a:gd name="T8" fmla="*/ 22 w 94"/>
                <a:gd name="T9" fmla="*/ 0 h 79"/>
              </a:gdLst>
              <a:ahLst/>
              <a:cxnLst>
                <a:cxn ang="0">
                  <a:pos x="T0" y="T1"/>
                </a:cxn>
                <a:cxn ang="0">
                  <a:pos x="T2" y="T3"/>
                </a:cxn>
                <a:cxn ang="0">
                  <a:pos x="T4" y="T5"/>
                </a:cxn>
                <a:cxn ang="0">
                  <a:pos x="T6" y="T7"/>
                </a:cxn>
                <a:cxn ang="0">
                  <a:pos x="T8" y="T9"/>
                </a:cxn>
              </a:cxnLst>
              <a:rect l="0" t="0" r="r" b="b"/>
              <a:pathLst>
                <a:path w="94" h="79">
                  <a:moveTo>
                    <a:pt x="22" y="0"/>
                  </a:moveTo>
                  <a:lnTo>
                    <a:pt x="0" y="0"/>
                  </a:lnTo>
                  <a:lnTo>
                    <a:pt x="94" y="79"/>
                  </a:lnTo>
                  <a:lnTo>
                    <a:pt x="94" y="61"/>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6"/>
            <p:cNvSpPr>
              <a:spLocks/>
            </p:cNvSpPr>
            <p:nvPr/>
          </p:nvSpPr>
          <p:spPr bwMode="auto">
            <a:xfrm>
              <a:off x="4972050" y="1816100"/>
              <a:ext cx="328613" cy="265113"/>
            </a:xfrm>
            <a:custGeom>
              <a:avLst/>
              <a:gdLst>
                <a:gd name="T0" fmla="*/ 0 w 207"/>
                <a:gd name="T1" fmla="*/ 0 h 167"/>
                <a:gd name="T2" fmla="*/ 207 w 207"/>
                <a:gd name="T3" fmla="*/ 167 h 167"/>
                <a:gd name="T4" fmla="*/ 207 w 207"/>
                <a:gd name="T5" fmla="*/ 150 h 167"/>
                <a:gd name="T6" fmla="*/ 26 w 207"/>
                <a:gd name="T7" fmla="*/ 0 h 167"/>
                <a:gd name="T8" fmla="*/ 0 w 207"/>
                <a:gd name="T9" fmla="*/ 0 h 167"/>
              </a:gdLst>
              <a:ahLst/>
              <a:cxnLst>
                <a:cxn ang="0">
                  <a:pos x="T0" y="T1"/>
                </a:cxn>
                <a:cxn ang="0">
                  <a:pos x="T2" y="T3"/>
                </a:cxn>
                <a:cxn ang="0">
                  <a:pos x="T4" y="T5"/>
                </a:cxn>
                <a:cxn ang="0">
                  <a:pos x="T6" y="T7"/>
                </a:cxn>
                <a:cxn ang="0">
                  <a:pos x="T8" y="T9"/>
                </a:cxn>
              </a:cxnLst>
              <a:rect l="0" t="0" r="r" b="b"/>
              <a:pathLst>
                <a:path w="207" h="167">
                  <a:moveTo>
                    <a:pt x="0" y="0"/>
                  </a:moveTo>
                  <a:lnTo>
                    <a:pt x="207" y="167"/>
                  </a:lnTo>
                  <a:lnTo>
                    <a:pt x="207" y="150"/>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p:nvSpPr>
          <p:spPr bwMode="auto">
            <a:xfrm>
              <a:off x="4794250" y="1809750"/>
              <a:ext cx="501650" cy="419100"/>
            </a:xfrm>
            <a:custGeom>
              <a:avLst/>
              <a:gdLst>
                <a:gd name="T0" fmla="*/ 21 w 316"/>
                <a:gd name="T1" fmla="*/ 0 h 264"/>
                <a:gd name="T2" fmla="*/ 0 w 316"/>
                <a:gd name="T3" fmla="*/ 0 h 264"/>
                <a:gd name="T4" fmla="*/ 316 w 316"/>
                <a:gd name="T5" fmla="*/ 264 h 264"/>
                <a:gd name="T6" fmla="*/ 316 w 316"/>
                <a:gd name="T7" fmla="*/ 243 h 264"/>
                <a:gd name="T8" fmla="*/ 21 w 316"/>
                <a:gd name="T9" fmla="*/ 0 h 264"/>
              </a:gdLst>
              <a:ahLst/>
              <a:cxnLst>
                <a:cxn ang="0">
                  <a:pos x="T0" y="T1"/>
                </a:cxn>
                <a:cxn ang="0">
                  <a:pos x="T2" y="T3"/>
                </a:cxn>
                <a:cxn ang="0">
                  <a:pos x="T4" y="T5"/>
                </a:cxn>
                <a:cxn ang="0">
                  <a:pos x="T6" y="T7"/>
                </a:cxn>
                <a:cxn ang="0">
                  <a:pos x="T8" y="T9"/>
                </a:cxn>
              </a:cxnLst>
              <a:rect l="0" t="0" r="r" b="b"/>
              <a:pathLst>
                <a:path w="316" h="264">
                  <a:moveTo>
                    <a:pt x="21" y="0"/>
                  </a:moveTo>
                  <a:lnTo>
                    <a:pt x="0" y="0"/>
                  </a:lnTo>
                  <a:lnTo>
                    <a:pt x="316" y="264"/>
                  </a:lnTo>
                  <a:lnTo>
                    <a:pt x="316" y="24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8"/>
            <p:cNvSpPr>
              <a:spLocks/>
            </p:cNvSpPr>
            <p:nvPr/>
          </p:nvSpPr>
          <p:spPr bwMode="auto">
            <a:xfrm>
              <a:off x="4614863" y="1809750"/>
              <a:ext cx="681038" cy="566738"/>
            </a:xfrm>
            <a:custGeom>
              <a:avLst/>
              <a:gdLst>
                <a:gd name="T0" fmla="*/ 22 w 429"/>
                <a:gd name="T1" fmla="*/ 0 h 357"/>
                <a:gd name="T2" fmla="*/ 0 w 429"/>
                <a:gd name="T3" fmla="*/ 0 h 357"/>
                <a:gd name="T4" fmla="*/ 429 w 429"/>
                <a:gd name="T5" fmla="*/ 357 h 357"/>
                <a:gd name="T6" fmla="*/ 429 w 429"/>
                <a:gd name="T7" fmla="*/ 335 h 357"/>
                <a:gd name="T8" fmla="*/ 22 w 429"/>
                <a:gd name="T9" fmla="*/ 0 h 357"/>
              </a:gdLst>
              <a:ahLst/>
              <a:cxnLst>
                <a:cxn ang="0">
                  <a:pos x="T0" y="T1"/>
                </a:cxn>
                <a:cxn ang="0">
                  <a:pos x="T2" y="T3"/>
                </a:cxn>
                <a:cxn ang="0">
                  <a:pos x="T4" y="T5"/>
                </a:cxn>
                <a:cxn ang="0">
                  <a:pos x="T6" y="T7"/>
                </a:cxn>
                <a:cxn ang="0">
                  <a:pos x="T8" y="T9"/>
                </a:cxn>
              </a:cxnLst>
              <a:rect l="0" t="0" r="r" b="b"/>
              <a:pathLst>
                <a:path w="429" h="357">
                  <a:moveTo>
                    <a:pt x="22" y="0"/>
                  </a:moveTo>
                  <a:lnTo>
                    <a:pt x="0" y="0"/>
                  </a:lnTo>
                  <a:lnTo>
                    <a:pt x="429" y="357"/>
                  </a:lnTo>
                  <a:lnTo>
                    <a:pt x="429" y="335"/>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p:cNvSpPr>
            <p:nvPr/>
          </p:nvSpPr>
          <p:spPr bwMode="auto">
            <a:xfrm>
              <a:off x="4437063" y="1809750"/>
              <a:ext cx="858838" cy="708025"/>
            </a:xfrm>
            <a:custGeom>
              <a:avLst/>
              <a:gdLst>
                <a:gd name="T0" fmla="*/ 21 w 541"/>
                <a:gd name="T1" fmla="*/ 0 h 446"/>
                <a:gd name="T2" fmla="*/ 0 w 541"/>
                <a:gd name="T3" fmla="*/ 0 h 446"/>
                <a:gd name="T4" fmla="*/ 541 w 541"/>
                <a:gd name="T5" fmla="*/ 446 h 446"/>
                <a:gd name="T6" fmla="*/ 541 w 541"/>
                <a:gd name="T7" fmla="*/ 428 h 446"/>
                <a:gd name="T8" fmla="*/ 21 w 541"/>
                <a:gd name="T9" fmla="*/ 0 h 446"/>
              </a:gdLst>
              <a:ahLst/>
              <a:cxnLst>
                <a:cxn ang="0">
                  <a:pos x="T0" y="T1"/>
                </a:cxn>
                <a:cxn ang="0">
                  <a:pos x="T2" y="T3"/>
                </a:cxn>
                <a:cxn ang="0">
                  <a:pos x="T4" y="T5"/>
                </a:cxn>
                <a:cxn ang="0">
                  <a:pos x="T6" y="T7"/>
                </a:cxn>
                <a:cxn ang="0">
                  <a:pos x="T8" y="T9"/>
                </a:cxn>
              </a:cxnLst>
              <a:rect l="0" t="0" r="r" b="b"/>
              <a:pathLst>
                <a:path w="541" h="446">
                  <a:moveTo>
                    <a:pt x="21" y="0"/>
                  </a:moveTo>
                  <a:lnTo>
                    <a:pt x="0" y="0"/>
                  </a:lnTo>
                  <a:lnTo>
                    <a:pt x="541" y="446"/>
                  </a:lnTo>
                  <a:lnTo>
                    <a:pt x="541" y="428"/>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0"/>
            <p:cNvSpPr>
              <a:spLocks/>
            </p:cNvSpPr>
            <p:nvPr/>
          </p:nvSpPr>
          <p:spPr bwMode="auto">
            <a:xfrm>
              <a:off x="4257675" y="1816100"/>
              <a:ext cx="1038225" cy="847725"/>
            </a:xfrm>
            <a:custGeom>
              <a:avLst/>
              <a:gdLst>
                <a:gd name="T0" fmla="*/ 22 w 654"/>
                <a:gd name="T1" fmla="*/ 0 h 534"/>
                <a:gd name="T2" fmla="*/ 0 w 654"/>
                <a:gd name="T3" fmla="*/ 0 h 534"/>
                <a:gd name="T4" fmla="*/ 654 w 654"/>
                <a:gd name="T5" fmla="*/ 534 h 534"/>
                <a:gd name="T6" fmla="*/ 654 w 654"/>
                <a:gd name="T7" fmla="*/ 516 h 534"/>
                <a:gd name="T8" fmla="*/ 22 w 654"/>
                <a:gd name="T9" fmla="*/ 0 h 534"/>
              </a:gdLst>
              <a:ahLst/>
              <a:cxnLst>
                <a:cxn ang="0">
                  <a:pos x="T0" y="T1"/>
                </a:cxn>
                <a:cxn ang="0">
                  <a:pos x="T2" y="T3"/>
                </a:cxn>
                <a:cxn ang="0">
                  <a:pos x="T4" y="T5"/>
                </a:cxn>
                <a:cxn ang="0">
                  <a:pos x="T6" y="T7"/>
                </a:cxn>
                <a:cxn ang="0">
                  <a:pos x="T8" y="T9"/>
                </a:cxn>
              </a:cxnLst>
              <a:rect l="0" t="0" r="r" b="b"/>
              <a:pathLst>
                <a:path w="654" h="534">
                  <a:moveTo>
                    <a:pt x="22" y="0"/>
                  </a:moveTo>
                  <a:lnTo>
                    <a:pt x="0" y="0"/>
                  </a:lnTo>
                  <a:lnTo>
                    <a:pt x="654" y="534"/>
                  </a:lnTo>
                  <a:lnTo>
                    <a:pt x="654" y="51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p:nvSpPr>
          <p:spPr bwMode="auto">
            <a:xfrm>
              <a:off x="4078288" y="1809750"/>
              <a:ext cx="1222375" cy="1006475"/>
            </a:xfrm>
            <a:custGeom>
              <a:avLst/>
              <a:gdLst>
                <a:gd name="T0" fmla="*/ 22 w 770"/>
                <a:gd name="T1" fmla="*/ 0 h 634"/>
                <a:gd name="T2" fmla="*/ 0 w 770"/>
                <a:gd name="T3" fmla="*/ 0 h 634"/>
                <a:gd name="T4" fmla="*/ 770 w 770"/>
                <a:gd name="T5" fmla="*/ 634 h 634"/>
                <a:gd name="T6" fmla="*/ 770 w 770"/>
                <a:gd name="T7" fmla="*/ 617 h 634"/>
                <a:gd name="T8" fmla="*/ 22 w 770"/>
                <a:gd name="T9" fmla="*/ 0 h 634"/>
              </a:gdLst>
              <a:ahLst/>
              <a:cxnLst>
                <a:cxn ang="0">
                  <a:pos x="T0" y="T1"/>
                </a:cxn>
                <a:cxn ang="0">
                  <a:pos x="T2" y="T3"/>
                </a:cxn>
                <a:cxn ang="0">
                  <a:pos x="T4" y="T5"/>
                </a:cxn>
                <a:cxn ang="0">
                  <a:pos x="T6" y="T7"/>
                </a:cxn>
                <a:cxn ang="0">
                  <a:pos x="T8" y="T9"/>
                </a:cxn>
              </a:cxnLst>
              <a:rect l="0" t="0" r="r" b="b"/>
              <a:pathLst>
                <a:path w="770" h="634">
                  <a:moveTo>
                    <a:pt x="22" y="0"/>
                  </a:moveTo>
                  <a:lnTo>
                    <a:pt x="0" y="0"/>
                  </a:lnTo>
                  <a:lnTo>
                    <a:pt x="770" y="634"/>
                  </a:lnTo>
                  <a:lnTo>
                    <a:pt x="770" y="61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a:extLst>
              <a:ext uri="{FF2B5EF4-FFF2-40B4-BE49-F238E27FC236}">
                <a16:creationId xmlns:a16="http://schemas.microsoft.com/office/drawing/2014/main" id="{39FF64C5-FEAE-8173-65C9-C1B1197B124C}"/>
              </a:ext>
            </a:extLst>
          </p:cNvPr>
          <p:cNvSpPr txBox="1"/>
          <p:nvPr/>
        </p:nvSpPr>
        <p:spPr>
          <a:xfrm>
            <a:off x="3887203" y="2627069"/>
            <a:ext cx="5516078" cy="2554545"/>
          </a:xfrm>
          <a:prstGeom prst="rect">
            <a:avLst/>
          </a:prstGeom>
          <a:noFill/>
        </p:spPr>
        <p:txBody>
          <a:bodyPr wrap="square" rtlCol="0">
            <a:spAutoFit/>
          </a:bodyPr>
          <a:lstStyle/>
          <a:p>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Between the IP stack and the network interface controller (NIC) lies the driver queue. </a:t>
            </a:r>
          </a:p>
          <a:p>
            <a:endPar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This queue is typically implemented as a first-in, first-out (FIFO) </a:t>
            </a:r>
            <a:r>
              <a:rPr lang="en-GB" sz="1600" u="sng" dirty="0">
                <a:solidFill>
                  <a:srgbClr val="415362"/>
                </a:solidFill>
                <a:latin typeface="Open Sans" panose="020B0606030504020204" pitchFamily="34" charset="0"/>
                <a:ea typeface="Open Sans" panose="020B0606030504020204" pitchFamily="34" charset="0"/>
                <a:cs typeface="Open Sans" panose="020B0606030504020204" pitchFamily="34" charset="0"/>
                <a:hlinkClick r:id="rId2" tooltip="Ring buffer description"/>
              </a:rPr>
              <a:t>ring buffer</a:t>
            </a:r>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 </a:t>
            </a:r>
          </a:p>
          <a:p>
            <a:endPar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The driver queue does not contain packet data. Instead it consists of descriptors which point to other data structures called socket kernel buffers (</a:t>
            </a:r>
            <a:r>
              <a:rPr lang="en-GB" sz="1600" u="sng" dirty="0">
                <a:solidFill>
                  <a:srgbClr val="415362"/>
                </a:solidFill>
                <a:latin typeface="Open Sans" panose="020B0606030504020204" pitchFamily="34" charset="0"/>
                <a:ea typeface="Open Sans" panose="020B0606030504020204" pitchFamily="34" charset="0"/>
                <a:cs typeface="Open Sans" panose="020B0606030504020204" pitchFamily="34" charset="0"/>
                <a:hlinkClick r:id="rId3" tooltip="How SKBs work"/>
              </a:rPr>
              <a:t>SKBs)</a:t>
            </a:r>
            <a:r>
              <a:rPr lang="en-GB" sz="1600" dirty="0">
                <a:solidFill>
                  <a:srgbClr val="415362"/>
                </a:solidFill>
                <a:latin typeface="Open Sans" panose="020B0606030504020204" pitchFamily="34" charset="0"/>
                <a:ea typeface="Open Sans" panose="020B0606030504020204" pitchFamily="34" charset="0"/>
                <a:cs typeface="Open Sans" panose="020B0606030504020204" pitchFamily="34" charset="0"/>
              </a:rPr>
              <a:t> which hold the packet data and are used throughout the kernel.</a:t>
            </a:r>
            <a:endParaRPr lang="en-UA" sz="16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Straight Connector 4"/>
          <p:cNvCxnSpPr/>
          <p:nvPr/>
        </p:nvCxnSpPr>
        <p:spPr>
          <a:xfrm>
            <a:off x="3481452" y="2148114"/>
            <a:ext cx="0" cy="3512457"/>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24" name="Рисунок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553080" y="-251150"/>
            <a:ext cx="2038586" cy="1627825"/>
          </a:xfrm>
          <a:prstGeom prst="rect">
            <a:avLst/>
          </a:prstGeom>
        </p:spPr>
      </p:pic>
    </p:spTree>
    <p:extLst>
      <p:ext uri="{BB962C8B-B14F-4D97-AF65-F5344CB8AC3E}">
        <p14:creationId xmlns:p14="http://schemas.microsoft.com/office/powerpoint/2010/main" val="3149147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7097" y="679689"/>
            <a:ext cx="5479189" cy="902367"/>
          </a:xfrm>
        </p:spPr>
        <p:txBody>
          <a:bodyPr/>
          <a:lstStyle/>
          <a:p>
            <a:r>
              <a:rPr lang="en-GB" b="1" dirty="0"/>
              <a:t>Starvation</a:t>
            </a:r>
            <a:endParaRPr lang="uk-UA" dirty="0"/>
          </a:p>
        </p:txBody>
      </p:sp>
      <p:cxnSp>
        <p:nvCxnSpPr>
          <p:cNvPr id="5" name="Straight Connector 4"/>
          <p:cNvCxnSpPr/>
          <p:nvPr/>
        </p:nvCxnSpPr>
        <p:spPr>
          <a:xfrm>
            <a:off x="3481452" y="2032000"/>
            <a:ext cx="0" cy="3857501"/>
          </a:xfrm>
          <a:prstGeom prst="line">
            <a:avLst/>
          </a:prstGeom>
          <a:ln w="12700">
            <a:solidFill>
              <a:srgbClr val="3CD5AF"/>
            </a:solidFill>
          </a:ln>
        </p:spPr>
        <p:style>
          <a:lnRef idx="1">
            <a:schemeClr val="accent1"/>
          </a:lnRef>
          <a:fillRef idx="0">
            <a:schemeClr val="accent1"/>
          </a:fillRef>
          <a:effectRef idx="0">
            <a:schemeClr val="accent1"/>
          </a:effectRef>
          <a:fontRef idx="minor">
            <a:schemeClr val="tx1"/>
          </a:fontRef>
        </p:style>
      </p:cxnSp>
      <p:pic>
        <p:nvPicPr>
          <p:cNvPr id="24" name="Рисунок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27822" y="5685193"/>
            <a:ext cx="2038586" cy="1627825"/>
          </a:xfrm>
          <a:prstGeom prst="rect">
            <a:avLst/>
          </a:prstGeom>
        </p:spPr>
      </p:pic>
      <p:sp>
        <p:nvSpPr>
          <p:cNvPr id="25" name="TextBox 24">
            <a:extLst>
              <a:ext uri="{FF2B5EF4-FFF2-40B4-BE49-F238E27FC236}">
                <a16:creationId xmlns:a16="http://schemas.microsoft.com/office/drawing/2014/main" id="{39FF64C5-FEAE-8173-65C9-C1B1197B124C}"/>
              </a:ext>
            </a:extLst>
          </p:cNvPr>
          <p:cNvSpPr txBox="1"/>
          <p:nvPr/>
        </p:nvSpPr>
        <p:spPr>
          <a:xfrm>
            <a:off x="3912170" y="2032000"/>
            <a:ext cx="7496059" cy="3970318"/>
          </a:xfrm>
          <a:prstGeom prst="rect">
            <a:avLst/>
          </a:prstGeom>
          <a:noFill/>
        </p:spPr>
        <p:txBody>
          <a:bodyPr wrap="square" rtlCol="0">
            <a:spAutoFit/>
          </a:bodyPr>
          <a:lstStyle/>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If the NIC driver wakes to pull packets off of the queue for transmission and the queue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is empty the hardware will miss a transmission opportunity thereby reducing the throughput of the system. </a:t>
            </a:r>
            <a:r>
              <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This is referred to as starvation</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 </a:t>
            </a:r>
          </a:p>
          <a:p>
            <a:endPar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Note that an empty queue when the system does not have anything to transmit is not starvation – this is normal. </a:t>
            </a:r>
          </a:p>
          <a:p>
            <a:endPar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The complication associated with avoiding starvation is that the IP stack which is filling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the queue and the hardware driver draining the queue run asynchronously.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Worse, the duration between fill or drain events varies with the load on the system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and external conditions such as the network interface’s physical medium.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For example, on a busy system the IP stack will get fewer opportunities to add packets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to the buffer which increases the chances that the hardware will drain the buffer before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more packets are queued. For this reason it is advantageous to have a very large buffer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to reduce the probability of starvation and ensures high throughput.</a:t>
            </a:r>
          </a:p>
          <a:p>
            <a:endPar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For this reason it is advantageous to have a very </a:t>
            </a:r>
            <a:r>
              <a:rPr lang="en-GB" sz="1400" b="1" dirty="0">
                <a:solidFill>
                  <a:srgbClr val="415362"/>
                </a:solidFill>
                <a:latin typeface="Open Sans" panose="020B0606030504020204" pitchFamily="34" charset="0"/>
                <a:ea typeface="Open Sans" panose="020B0606030504020204" pitchFamily="34" charset="0"/>
                <a:cs typeface="Open Sans" panose="020B0606030504020204" pitchFamily="34" charset="0"/>
              </a:rPr>
              <a:t>large buffer </a:t>
            </a:r>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to reduce the probability </a:t>
            </a:r>
          </a:p>
          <a:p>
            <a:r>
              <a:rPr lang="en-GB" sz="1400" dirty="0">
                <a:solidFill>
                  <a:srgbClr val="415362"/>
                </a:solidFill>
                <a:latin typeface="Open Sans" panose="020B0606030504020204" pitchFamily="34" charset="0"/>
                <a:ea typeface="Open Sans" panose="020B0606030504020204" pitchFamily="34" charset="0"/>
                <a:cs typeface="Open Sans" panose="020B0606030504020204" pitchFamily="34" charset="0"/>
              </a:rPr>
              <a:t>of starvation and ensures high throughput.</a:t>
            </a:r>
            <a:endParaRPr lang="en-UA" sz="1400" b="1" dirty="0">
              <a:solidFill>
                <a:srgbClr val="41536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4729580"/>
      </p:ext>
    </p:extLst>
  </p:cSld>
  <p:clrMapOvr>
    <a:masterClrMapping/>
  </p:clrMapOvr>
</p:sld>
</file>

<file path=ppt/theme/theme1.xml><?xml version="1.0" encoding="utf-8"?>
<a:theme xmlns:a="http://schemas.openxmlformats.org/drawingml/2006/main" name="Tittle">
  <a:themeElements>
    <a:clrScheme name="Custom 2">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FFFFFF"/>
      </a:hlink>
      <a:folHlink>
        <a:srgbClr val="00B0F0"/>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3766</TotalTime>
  <Words>3067</Words>
  <Application>Microsoft Macintosh PowerPoint</Application>
  <PresentationFormat>Widescreen</PresentationFormat>
  <Paragraphs>243</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Open Sans</vt:lpstr>
      <vt:lpstr>Open Sans ExtraBold</vt:lpstr>
      <vt:lpstr>Open Sans ExtraBold</vt:lpstr>
      <vt:lpstr>Tittle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PC</dc:creator>
  <cp:lastModifiedBy>Dmytro Shcherbatiuk (EXT)</cp:lastModifiedBy>
  <cp:revision>146</cp:revision>
  <dcterms:created xsi:type="dcterms:W3CDTF">2021-04-23T11:27:43Z</dcterms:created>
  <dcterms:modified xsi:type="dcterms:W3CDTF">2022-08-17T15:05:27Z</dcterms:modified>
</cp:coreProperties>
</file>